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8"/>
  </p:notesMasterIdLst>
  <p:sldIdLst>
    <p:sldId id="267" r:id="rId2"/>
    <p:sldId id="492" r:id="rId3"/>
    <p:sldId id="493" r:id="rId4"/>
    <p:sldId id="494" r:id="rId5"/>
    <p:sldId id="495" r:id="rId6"/>
    <p:sldId id="496" r:id="rId7"/>
    <p:sldId id="497" r:id="rId8"/>
    <p:sldId id="498" r:id="rId9"/>
    <p:sldId id="499" r:id="rId10"/>
    <p:sldId id="500" r:id="rId11"/>
    <p:sldId id="501" r:id="rId12"/>
    <p:sldId id="522" r:id="rId13"/>
    <p:sldId id="523" r:id="rId14"/>
    <p:sldId id="503" r:id="rId15"/>
    <p:sldId id="504" r:id="rId16"/>
    <p:sldId id="505" r:id="rId17"/>
    <p:sldId id="506" r:id="rId18"/>
    <p:sldId id="507" r:id="rId19"/>
    <p:sldId id="508" r:id="rId20"/>
    <p:sldId id="509" r:id="rId21"/>
    <p:sldId id="510" r:id="rId22"/>
    <p:sldId id="511" r:id="rId23"/>
    <p:sldId id="524" r:id="rId24"/>
    <p:sldId id="513" r:id="rId25"/>
    <p:sldId id="514" r:id="rId26"/>
    <p:sldId id="515" r:id="rId27"/>
    <p:sldId id="516" r:id="rId28"/>
    <p:sldId id="517" r:id="rId29"/>
    <p:sldId id="518" r:id="rId30"/>
    <p:sldId id="519" r:id="rId31"/>
    <p:sldId id="525" r:id="rId32"/>
    <p:sldId id="526" r:id="rId33"/>
    <p:sldId id="527" r:id="rId34"/>
    <p:sldId id="528" r:id="rId35"/>
    <p:sldId id="520" r:id="rId36"/>
    <p:sldId id="521" r:id="rId37"/>
    <p:sldId id="529" r:id="rId38"/>
    <p:sldId id="530" r:id="rId39"/>
    <p:sldId id="531" r:id="rId40"/>
    <p:sldId id="532" r:id="rId41"/>
    <p:sldId id="533" r:id="rId42"/>
    <p:sldId id="534" r:id="rId43"/>
    <p:sldId id="535" r:id="rId44"/>
    <p:sldId id="536" r:id="rId45"/>
    <p:sldId id="537" r:id="rId46"/>
    <p:sldId id="538" r:id="rId47"/>
    <p:sldId id="539" r:id="rId48"/>
    <p:sldId id="540" r:id="rId49"/>
    <p:sldId id="541" r:id="rId50"/>
    <p:sldId id="542" r:id="rId51"/>
    <p:sldId id="543" r:id="rId52"/>
    <p:sldId id="544" r:id="rId53"/>
    <p:sldId id="545" r:id="rId54"/>
    <p:sldId id="546" r:id="rId55"/>
    <p:sldId id="547" r:id="rId56"/>
    <p:sldId id="266" r:id="rId57"/>
  </p:sldIdLst>
  <p:sldSz cx="9144000" cy="6858000" type="screen4x3"/>
  <p:notesSz cx="6858000" cy="914400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Times New Roman" panose="02020603050405020304" pitchFamily="18"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Times New Roman" panose="02020603050405020304" pitchFamily="18"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Times New Roman" panose="02020603050405020304" pitchFamily="18"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Times New Roman" panose="02020603050405020304" pitchFamily="18"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kern="1200">
        <a:solidFill>
          <a:schemeClr val="tx1"/>
        </a:solidFill>
        <a:latin typeface="Times New Roman" panose="02020603050405020304" pitchFamily="18"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686D39"/>
    <a:srgbClr val="027DA4"/>
    <a:srgbClr val="427739"/>
    <a:srgbClr val="60A80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571F7069-95B5-434A-8579-6803F6A52EE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buFontTx/>
              <a:buNone/>
              <a:defRPr sz="1200"/>
            </a:lvl1pPr>
          </a:lstStyle>
          <a:p>
            <a:pPr>
              <a:defRPr/>
            </a:pPr>
            <a:endParaRPr lang="zh-CN" altLang="en-US"/>
          </a:p>
        </p:txBody>
      </p:sp>
      <p:sp>
        <p:nvSpPr>
          <p:cNvPr id="3" name="日期占位符 2">
            <a:extLst>
              <a:ext uri="{FF2B5EF4-FFF2-40B4-BE49-F238E27FC236}">
                <a16:creationId xmlns:a16="http://schemas.microsoft.com/office/drawing/2014/main" id="{2DB9ED5F-6D36-4267-91F0-C9F5485B4740}"/>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buFontTx/>
              <a:buNone/>
              <a:defRPr sz="1200"/>
            </a:lvl1pPr>
          </a:lstStyle>
          <a:p>
            <a:pPr>
              <a:defRPr/>
            </a:pPr>
            <a:endParaRPr lang="zh-CN" altLang="en-US"/>
          </a:p>
        </p:txBody>
      </p:sp>
      <p:sp>
        <p:nvSpPr>
          <p:cNvPr id="4" name="幻灯片图像占位符 3">
            <a:extLst>
              <a:ext uri="{FF2B5EF4-FFF2-40B4-BE49-F238E27FC236}">
                <a16:creationId xmlns:a16="http://schemas.microsoft.com/office/drawing/2014/main" id="{1F337A04-172E-4D3C-BB25-C0FC9A2CA19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a:extLst>
              <a:ext uri="{FF2B5EF4-FFF2-40B4-BE49-F238E27FC236}">
                <a16:creationId xmlns:a16="http://schemas.microsoft.com/office/drawing/2014/main" id="{157229C6-AC6B-47C5-88F9-DAA9913F2AAC}"/>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a:extLst>
              <a:ext uri="{FF2B5EF4-FFF2-40B4-BE49-F238E27FC236}">
                <a16:creationId xmlns:a16="http://schemas.microsoft.com/office/drawing/2014/main" id="{5C21E6F3-D91A-4844-8134-E6347A5E368F}"/>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buFontTx/>
              <a:buNone/>
              <a:defRPr sz="1200"/>
            </a:lvl1pPr>
          </a:lstStyle>
          <a:p>
            <a:pPr>
              <a:defRPr/>
            </a:pPr>
            <a:endParaRPr lang="zh-CN" altLang="en-US"/>
          </a:p>
        </p:txBody>
      </p:sp>
      <p:sp>
        <p:nvSpPr>
          <p:cNvPr id="7" name="灯片编号占位符 6">
            <a:extLst>
              <a:ext uri="{FF2B5EF4-FFF2-40B4-BE49-F238E27FC236}">
                <a16:creationId xmlns:a16="http://schemas.microsoft.com/office/drawing/2014/main" id="{975C585F-B14B-4207-BAD7-24B417BC71B5}"/>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9336046-1CA8-4212-93D7-0D3C33F8E760}" type="slidenum">
              <a:rPr lang="zh-CN" altLang="en-US"/>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幻灯片图像占位符 1">
            <a:extLst>
              <a:ext uri="{FF2B5EF4-FFF2-40B4-BE49-F238E27FC236}">
                <a16:creationId xmlns:a16="http://schemas.microsoft.com/office/drawing/2014/main" id="{7ECB815E-9D66-4E69-B7FA-17773CFFED8F}"/>
              </a:ext>
            </a:extLst>
          </p:cNvPr>
          <p:cNvSpPr>
            <a:spLocks noGrp="1" noRot="1" noChangeAspect="1" noChangeArrowheads="1" noTextEdit="1"/>
          </p:cNvSpPr>
          <p:nvPr>
            <p:ph type="sldImg" idx="4294967295"/>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备注占位符 2">
            <a:extLst>
              <a:ext uri="{FF2B5EF4-FFF2-40B4-BE49-F238E27FC236}">
                <a16:creationId xmlns:a16="http://schemas.microsoft.com/office/drawing/2014/main" id="{020C6718-472B-4EB3-8811-EF2EE2C33FC4}"/>
              </a:ext>
            </a:extLst>
          </p:cNvPr>
          <p:cNvSpPr>
            <a:spLocks noGrp="1" noChangeArrowheads="1"/>
          </p:cNvSpPr>
          <p:nvPr>
            <p:ph type="body"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61444" name="灯片编号占位符 3">
            <a:extLst>
              <a:ext uri="{FF2B5EF4-FFF2-40B4-BE49-F238E27FC236}">
                <a16:creationId xmlns:a16="http://schemas.microsoft.com/office/drawing/2014/main" id="{116294E3-13F5-4807-88BD-74A693ED1E9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fld id="{CDE87CFE-CB03-4237-BF00-FED9B75BFA8A}" type="slidenum">
              <a:rPr lang="zh-CN" altLang="en-US"/>
              <a:pPr eaLnBrk="1" hangingPunct="1"/>
              <a:t>15</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51F5F0FB-E184-4262-A6C0-EAA3BDD6E474}"/>
              </a:ext>
            </a:extLst>
          </p:cNvPr>
          <p:cNvGrpSpPr>
            <a:grpSpLocks/>
          </p:cNvGrpSpPr>
          <p:nvPr/>
        </p:nvGrpSpPr>
        <p:grpSpPr bwMode="auto">
          <a:xfrm>
            <a:off x="0" y="0"/>
            <a:ext cx="9144000" cy="6858000"/>
            <a:chOff x="0" y="0"/>
            <a:chExt cx="5760" cy="4320"/>
          </a:xfrm>
        </p:grpSpPr>
        <p:grpSp>
          <p:nvGrpSpPr>
            <p:cNvPr id="5" name="Group 3">
              <a:extLst>
                <a:ext uri="{FF2B5EF4-FFF2-40B4-BE49-F238E27FC236}">
                  <a16:creationId xmlns:a16="http://schemas.microsoft.com/office/drawing/2014/main" id="{81F9370D-14A9-4101-95BB-53A15D41299E}"/>
                </a:ext>
              </a:extLst>
            </p:cNvPr>
            <p:cNvGrpSpPr>
              <a:grpSpLocks/>
            </p:cNvGrpSpPr>
            <p:nvPr/>
          </p:nvGrpSpPr>
          <p:grpSpPr bwMode="auto">
            <a:xfrm>
              <a:off x="0" y="0"/>
              <a:ext cx="5760" cy="4320"/>
              <a:chOff x="0" y="0"/>
              <a:chExt cx="5760" cy="4320"/>
            </a:xfrm>
          </p:grpSpPr>
          <p:sp>
            <p:nvSpPr>
              <p:cNvPr id="11" name="Rectangle 4">
                <a:extLst>
                  <a:ext uri="{FF2B5EF4-FFF2-40B4-BE49-F238E27FC236}">
                    <a16:creationId xmlns:a16="http://schemas.microsoft.com/office/drawing/2014/main" id="{FE1B0F27-0BA4-4659-B326-0275F32D9A8E}"/>
                  </a:ext>
                </a:extLst>
              </p:cNvPr>
              <p:cNvSpPr>
                <a:spLocks noChangeArrowheads="1"/>
              </p:cNvSpPr>
              <p:nvPr/>
            </p:nvSpPr>
            <p:spPr bwMode="white">
              <a:xfrm>
                <a:off x="0" y="0"/>
                <a:ext cx="5760" cy="1600"/>
              </a:xfrm>
              <a:prstGeom prst="rect">
                <a:avLst/>
              </a:prstGeom>
              <a:gradFill rotWithShape="0">
                <a:gsLst>
                  <a:gs pos="0">
                    <a:schemeClr val="hlink"/>
                  </a:gs>
                  <a:gs pos="100000">
                    <a:schemeClr val="bg2"/>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buFontTx/>
                  <a:buNone/>
                </a:pPr>
                <a:endParaRPr lang="zh-CN" altLang="en-US"/>
              </a:p>
            </p:txBody>
          </p:sp>
          <p:sp>
            <p:nvSpPr>
              <p:cNvPr id="12" name="Rectangle 5">
                <a:extLst>
                  <a:ext uri="{FF2B5EF4-FFF2-40B4-BE49-F238E27FC236}">
                    <a16:creationId xmlns:a16="http://schemas.microsoft.com/office/drawing/2014/main" id="{DCF0A250-575A-489F-A42A-B53FEFC3477A}"/>
                  </a:ext>
                </a:extLst>
              </p:cNvPr>
              <p:cNvSpPr>
                <a:spLocks noChangeArrowheads="1"/>
              </p:cNvSpPr>
              <p:nvPr/>
            </p:nvSpPr>
            <p:spPr bwMode="white">
              <a:xfrm>
                <a:off x="0" y="1600"/>
                <a:ext cx="5760" cy="2720"/>
              </a:xfrm>
              <a:prstGeom prst="rect">
                <a:avLst/>
              </a:pr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buFontTx/>
                  <a:buNone/>
                </a:pPr>
                <a:endParaRPr lang="zh-CN" altLang="en-US"/>
              </a:p>
            </p:txBody>
          </p:sp>
        </p:grpSp>
        <p:pic>
          <p:nvPicPr>
            <p:cNvPr id="6" name="Picture 6" descr="grapes">
              <a:extLst>
                <a:ext uri="{FF2B5EF4-FFF2-40B4-BE49-F238E27FC236}">
                  <a16:creationId xmlns:a16="http://schemas.microsoft.com/office/drawing/2014/main" id="{B2EE387F-0E02-4A1E-BC5C-3C597F6035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 y="0"/>
              <a:ext cx="680" cy="3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7">
              <a:extLst>
                <a:ext uri="{FF2B5EF4-FFF2-40B4-BE49-F238E27FC236}">
                  <a16:creationId xmlns:a16="http://schemas.microsoft.com/office/drawing/2014/main" id="{95606884-EA76-4009-B676-6C3C8E1E7AFC}"/>
                </a:ext>
              </a:extLst>
            </p:cNvPr>
            <p:cNvGrpSpPr>
              <a:grpSpLocks/>
            </p:cNvGrpSpPr>
            <p:nvPr/>
          </p:nvGrpSpPr>
          <p:grpSpPr bwMode="auto">
            <a:xfrm>
              <a:off x="648" y="0"/>
              <a:ext cx="97" cy="3613"/>
              <a:chOff x="226" y="0"/>
              <a:chExt cx="80" cy="3613"/>
            </a:xfrm>
          </p:grpSpPr>
          <p:sp>
            <p:nvSpPr>
              <p:cNvPr id="9" name="Rectangle 8">
                <a:extLst>
                  <a:ext uri="{FF2B5EF4-FFF2-40B4-BE49-F238E27FC236}">
                    <a16:creationId xmlns:a16="http://schemas.microsoft.com/office/drawing/2014/main" id="{92642A47-134C-48AF-B0F8-3F1BF56074A4}"/>
                  </a:ext>
                </a:extLst>
              </p:cNvPr>
              <p:cNvSpPr>
                <a:spLocks noChangeArrowheads="1"/>
              </p:cNvSpPr>
              <p:nvPr/>
            </p:nvSpPr>
            <p:spPr bwMode="ltGray">
              <a:xfrm>
                <a:off x="226" y="0"/>
                <a:ext cx="80" cy="853"/>
              </a:xfrm>
              <a:prstGeom prst="rect">
                <a:avLst/>
              </a:prstGeom>
              <a:gradFill rotWithShape="0">
                <a:gsLst>
                  <a:gs pos="0">
                    <a:schemeClr val="folHlink"/>
                  </a:gs>
                  <a:gs pos="100000">
                    <a:schemeClr val="accent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buFontTx/>
                  <a:buNone/>
                </a:pPr>
                <a:endParaRPr lang="zh-CN" altLang="en-US"/>
              </a:p>
            </p:txBody>
          </p:sp>
          <p:sp>
            <p:nvSpPr>
              <p:cNvPr id="10" name="Rectangle 9">
                <a:extLst>
                  <a:ext uri="{FF2B5EF4-FFF2-40B4-BE49-F238E27FC236}">
                    <a16:creationId xmlns:a16="http://schemas.microsoft.com/office/drawing/2014/main" id="{14625F9B-2CE4-4C91-9F4C-68985D996A0A}"/>
                  </a:ext>
                </a:extLst>
              </p:cNvPr>
              <p:cNvSpPr>
                <a:spLocks noChangeArrowheads="1"/>
              </p:cNvSpPr>
              <p:nvPr/>
            </p:nvSpPr>
            <p:spPr bwMode="ltGray">
              <a:xfrm>
                <a:off x="226" y="840"/>
                <a:ext cx="80" cy="2773"/>
              </a:xfrm>
              <a:prstGeom prst="rect">
                <a:avLst/>
              </a:prstGeom>
              <a:gradFill rotWithShape="0">
                <a:gsLst>
                  <a:gs pos="0">
                    <a:schemeClr val="accent1"/>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buFontTx/>
                  <a:buNone/>
                </a:pPr>
                <a:endParaRPr lang="zh-CN" altLang="en-US"/>
              </a:p>
            </p:txBody>
          </p:sp>
        </p:grpSp>
        <p:sp>
          <p:nvSpPr>
            <p:cNvPr id="8" name="Rectangle 10">
              <a:extLst>
                <a:ext uri="{FF2B5EF4-FFF2-40B4-BE49-F238E27FC236}">
                  <a16:creationId xmlns:a16="http://schemas.microsoft.com/office/drawing/2014/main" id="{DBA20AAB-BA14-46A2-AB50-1AB83B3CEDC2}"/>
                </a:ext>
              </a:extLst>
            </p:cNvPr>
            <p:cNvSpPr>
              <a:spLocks noChangeArrowheads="1"/>
            </p:cNvSpPr>
            <p:nvPr/>
          </p:nvSpPr>
          <p:spPr bwMode="ltGray">
            <a:xfrm>
              <a:off x="0" y="1536"/>
              <a:ext cx="4294" cy="160"/>
            </a:xfrm>
            <a:prstGeom prst="rect">
              <a:avLst/>
            </a:prstGeom>
            <a:gradFill rotWithShape="0">
              <a:gsLst>
                <a:gs pos="0">
                  <a:schemeClr val="hlink"/>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buFontTx/>
                <a:buNone/>
              </a:pPr>
              <a:endParaRPr lang="zh-CN" altLang="en-US"/>
            </a:p>
          </p:txBody>
        </p:sp>
      </p:grpSp>
      <p:sp>
        <p:nvSpPr>
          <p:cNvPr id="3083" name="Rectangle 11"/>
          <p:cNvSpPr>
            <a:spLocks noGrp="1" noChangeArrowheads="1"/>
          </p:cNvSpPr>
          <p:nvPr>
            <p:ph type="ctrTitle"/>
          </p:nvPr>
        </p:nvSpPr>
        <p:spPr>
          <a:xfrm>
            <a:off x="1371600" y="1100138"/>
            <a:ext cx="7772400" cy="1143000"/>
          </a:xfrm>
        </p:spPr>
        <p:txBody>
          <a:bodyPr/>
          <a:lstStyle>
            <a:lvl1pPr>
              <a:defRPr/>
            </a:lvl1pPr>
          </a:lstStyle>
          <a:p>
            <a:pPr lvl="0"/>
            <a:r>
              <a:rPr lang="zh-CN" altLang="en-US" noProof="0"/>
              <a:t>单击此处编辑母版标题样式</a:t>
            </a:r>
          </a:p>
        </p:txBody>
      </p:sp>
      <p:sp>
        <p:nvSpPr>
          <p:cNvPr id="3084" name="Rectangle 12"/>
          <p:cNvSpPr>
            <a:spLocks noGrp="1" noChangeArrowheads="1"/>
          </p:cNvSpPr>
          <p:nvPr>
            <p:ph type="subTitle" idx="1"/>
          </p:nvPr>
        </p:nvSpPr>
        <p:spPr>
          <a:xfrm>
            <a:off x="1371600" y="3886200"/>
            <a:ext cx="6400800" cy="1752600"/>
          </a:xfrm>
        </p:spPr>
        <p:txBody>
          <a:bodyPr/>
          <a:lstStyle>
            <a:lvl1pPr marL="0" indent="0">
              <a:buFontTx/>
              <a:buNone/>
              <a:defRPr/>
            </a:lvl1pPr>
          </a:lstStyle>
          <a:p>
            <a:pPr lvl="0"/>
            <a:r>
              <a:rPr lang="zh-CN" altLang="en-US" noProof="0"/>
              <a:t>单击此处编辑母版副标题样式</a:t>
            </a:r>
          </a:p>
        </p:txBody>
      </p:sp>
      <p:sp>
        <p:nvSpPr>
          <p:cNvPr id="13" name="Rectangle 13">
            <a:extLst>
              <a:ext uri="{FF2B5EF4-FFF2-40B4-BE49-F238E27FC236}">
                <a16:creationId xmlns:a16="http://schemas.microsoft.com/office/drawing/2014/main" id="{7758C732-BAB7-4C76-A660-6BF13526A285}"/>
              </a:ext>
            </a:extLst>
          </p:cNvPr>
          <p:cNvSpPr>
            <a:spLocks noGrp="1" noChangeArrowheads="1"/>
          </p:cNvSpPr>
          <p:nvPr>
            <p:ph type="dt" sz="half" idx="10"/>
          </p:nvPr>
        </p:nvSpPr>
        <p:spPr>
          <a:xfrm>
            <a:off x="685800" y="6248400"/>
            <a:ext cx="1905000" cy="457200"/>
          </a:xfrm>
        </p:spPr>
        <p:txBody>
          <a:bodyPr/>
          <a:lstStyle>
            <a:lvl1pPr>
              <a:defRPr>
                <a:solidFill>
                  <a:srgbClr val="660066"/>
                </a:solidFill>
              </a:defRPr>
            </a:lvl1pPr>
          </a:lstStyle>
          <a:p>
            <a:pPr>
              <a:defRPr/>
            </a:pPr>
            <a:endParaRPr lang="en-US" altLang="zh-CN"/>
          </a:p>
        </p:txBody>
      </p:sp>
      <p:sp>
        <p:nvSpPr>
          <p:cNvPr id="14" name="Rectangle 14">
            <a:extLst>
              <a:ext uri="{FF2B5EF4-FFF2-40B4-BE49-F238E27FC236}">
                <a16:creationId xmlns:a16="http://schemas.microsoft.com/office/drawing/2014/main" id="{F20B32E2-D52B-4544-BF0C-03A279D99EC5}"/>
              </a:ext>
            </a:extLst>
          </p:cNvPr>
          <p:cNvSpPr>
            <a:spLocks noGrp="1" noChangeArrowheads="1"/>
          </p:cNvSpPr>
          <p:nvPr>
            <p:ph type="ftr" sz="quarter" idx="11"/>
          </p:nvPr>
        </p:nvSpPr>
        <p:spPr>
          <a:xfrm>
            <a:off x="3124200" y="6248400"/>
            <a:ext cx="2895600" cy="457200"/>
          </a:xfrm>
        </p:spPr>
        <p:txBody>
          <a:bodyPr/>
          <a:lstStyle>
            <a:lvl1pPr>
              <a:defRPr>
                <a:solidFill>
                  <a:srgbClr val="660066"/>
                </a:solidFill>
              </a:defRPr>
            </a:lvl1pPr>
          </a:lstStyle>
          <a:p>
            <a:pPr>
              <a:defRPr/>
            </a:pPr>
            <a:endParaRPr lang="en-US" altLang="zh-CN"/>
          </a:p>
        </p:txBody>
      </p:sp>
      <p:sp>
        <p:nvSpPr>
          <p:cNvPr id="15" name="Rectangle 15">
            <a:extLst>
              <a:ext uri="{FF2B5EF4-FFF2-40B4-BE49-F238E27FC236}">
                <a16:creationId xmlns:a16="http://schemas.microsoft.com/office/drawing/2014/main" id="{F8AEBA68-A338-4DD7-88FF-2E79CC1C525E}"/>
              </a:ext>
            </a:extLst>
          </p:cNvPr>
          <p:cNvSpPr>
            <a:spLocks noGrp="1" noChangeArrowheads="1"/>
          </p:cNvSpPr>
          <p:nvPr>
            <p:ph type="sldNum" sz="quarter" idx="12"/>
          </p:nvPr>
        </p:nvSpPr>
        <p:spPr>
          <a:xfrm>
            <a:off x="6553200" y="6248400"/>
            <a:ext cx="1905000" cy="457200"/>
          </a:xfrm>
        </p:spPr>
        <p:txBody>
          <a:bodyPr/>
          <a:lstStyle>
            <a:lvl1pPr>
              <a:defRPr>
                <a:solidFill>
                  <a:srgbClr val="660066"/>
                </a:solidFill>
              </a:defRPr>
            </a:lvl1pPr>
          </a:lstStyle>
          <a:p>
            <a:fld id="{84FA6BCD-E13D-419C-9762-7D51AA267AA8}" type="slidenum">
              <a:rPr lang="en-US" altLang="zh-CN"/>
              <a:pPr/>
              <a:t>‹#›</a:t>
            </a:fld>
            <a:endParaRPr lang="en-US" altLang="zh-CN"/>
          </a:p>
        </p:txBody>
      </p:sp>
    </p:spTree>
    <p:extLst>
      <p:ext uri="{BB962C8B-B14F-4D97-AF65-F5344CB8AC3E}">
        <p14:creationId xmlns:p14="http://schemas.microsoft.com/office/powerpoint/2010/main" val="2189198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Rectangle 14">
            <a:extLst>
              <a:ext uri="{FF2B5EF4-FFF2-40B4-BE49-F238E27FC236}">
                <a16:creationId xmlns:a16="http://schemas.microsoft.com/office/drawing/2014/main" id="{582ED2BA-184B-4520-935C-E0BBF07E3658}"/>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5">
            <a:extLst>
              <a:ext uri="{FF2B5EF4-FFF2-40B4-BE49-F238E27FC236}">
                <a16:creationId xmlns:a16="http://schemas.microsoft.com/office/drawing/2014/main" id="{8E2674AC-5C08-4680-8B75-8BA1BEAF038C}"/>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6">
            <a:extLst>
              <a:ext uri="{FF2B5EF4-FFF2-40B4-BE49-F238E27FC236}">
                <a16:creationId xmlns:a16="http://schemas.microsoft.com/office/drawing/2014/main" id="{A2A03028-1AA7-4748-8B06-C676DD95C852}"/>
              </a:ext>
            </a:extLst>
          </p:cNvPr>
          <p:cNvSpPr>
            <a:spLocks noGrp="1" noChangeArrowheads="1"/>
          </p:cNvSpPr>
          <p:nvPr>
            <p:ph type="sldNum" sz="quarter" idx="12"/>
          </p:nvPr>
        </p:nvSpPr>
        <p:spPr>
          <a:ln/>
        </p:spPr>
        <p:txBody>
          <a:bodyPr/>
          <a:lstStyle>
            <a:lvl1pPr>
              <a:defRPr/>
            </a:lvl1pPr>
          </a:lstStyle>
          <a:p>
            <a:fld id="{6F9B352D-5967-44B9-B0FB-4FB4AB57DC2B}" type="slidenum">
              <a:rPr lang="en-US" altLang="zh-CN"/>
              <a:pPr/>
              <a:t>‹#›</a:t>
            </a:fld>
            <a:endParaRPr lang="en-US" altLang="zh-CN"/>
          </a:p>
        </p:txBody>
      </p:sp>
    </p:spTree>
    <p:extLst>
      <p:ext uri="{BB962C8B-B14F-4D97-AF65-F5344CB8AC3E}">
        <p14:creationId xmlns:p14="http://schemas.microsoft.com/office/powerpoint/2010/main" val="2717998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24700" y="609600"/>
            <a:ext cx="1943100" cy="5486400"/>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1295400" y="609600"/>
            <a:ext cx="5676900" cy="5486400"/>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Rectangle 14">
            <a:extLst>
              <a:ext uri="{FF2B5EF4-FFF2-40B4-BE49-F238E27FC236}">
                <a16:creationId xmlns:a16="http://schemas.microsoft.com/office/drawing/2014/main" id="{DB7464A6-33FE-4557-A011-0EA1814654AF}"/>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5">
            <a:extLst>
              <a:ext uri="{FF2B5EF4-FFF2-40B4-BE49-F238E27FC236}">
                <a16:creationId xmlns:a16="http://schemas.microsoft.com/office/drawing/2014/main" id="{F313A3E2-1750-435F-A96C-B5F77A0D37CF}"/>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6">
            <a:extLst>
              <a:ext uri="{FF2B5EF4-FFF2-40B4-BE49-F238E27FC236}">
                <a16:creationId xmlns:a16="http://schemas.microsoft.com/office/drawing/2014/main" id="{D588DD54-0529-4D1E-967D-D13D1B79CE31}"/>
              </a:ext>
            </a:extLst>
          </p:cNvPr>
          <p:cNvSpPr>
            <a:spLocks noGrp="1" noChangeArrowheads="1"/>
          </p:cNvSpPr>
          <p:nvPr>
            <p:ph type="sldNum" sz="quarter" idx="12"/>
          </p:nvPr>
        </p:nvSpPr>
        <p:spPr>
          <a:ln/>
        </p:spPr>
        <p:txBody>
          <a:bodyPr/>
          <a:lstStyle>
            <a:lvl1pPr>
              <a:defRPr/>
            </a:lvl1pPr>
          </a:lstStyle>
          <a:p>
            <a:fld id="{36331BA2-E2FA-42C6-87C2-C7132ED7E3B1}" type="slidenum">
              <a:rPr lang="en-US" altLang="zh-CN"/>
              <a:pPr/>
              <a:t>‹#›</a:t>
            </a:fld>
            <a:endParaRPr lang="en-US" altLang="zh-CN"/>
          </a:p>
        </p:txBody>
      </p:sp>
    </p:spTree>
    <p:extLst>
      <p:ext uri="{BB962C8B-B14F-4D97-AF65-F5344CB8AC3E}">
        <p14:creationId xmlns:p14="http://schemas.microsoft.com/office/powerpoint/2010/main" val="3419981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Rectangle 14">
            <a:extLst>
              <a:ext uri="{FF2B5EF4-FFF2-40B4-BE49-F238E27FC236}">
                <a16:creationId xmlns:a16="http://schemas.microsoft.com/office/drawing/2014/main" id="{83A3F32F-E5DA-4A38-A956-47B75D088CD7}"/>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5">
            <a:extLst>
              <a:ext uri="{FF2B5EF4-FFF2-40B4-BE49-F238E27FC236}">
                <a16:creationId xmlns:a16="http://schemas.microsoft.com/office/drawing/2014/main" id="{975696D3-29DB-4784-A742-57601EAF710A}"/>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6">
            <a:extLst>
              <a:ext uri="{FF2B5EF4-FFF2-40B4-BE49-F238E27FC236}">
                <a16:creationId xmlns:a16="http://schemas.microsoft.com/office/drawing/2014/main" id="{E1A50671-E542-4DE6-8608-2B6A0E201034}"/>
              </a:ext>
            </a:extLst>
          </p:cNvPr>
          <p:cNvSpPr>
            <a:spLocks noGrp="1" noChangeArrowheads="1"/>
          </p:cNvSpPr>
          <p:nvPr>
            <p:ph type="sldNum" sz="quarter" idx="12"/>
          </p:nvPr>
        </p:nvSpPr>
        <p:spPr>
          <a:ln/>
        </p:spPr>
        <p:txBody>
          <a:bodyPr/>
          <a:lstStyle>
            <a:lvl1pPr>
              <a:defRPr/>
            </a:lvl1pPr>
          </a:lstStyle>
          <a:p>
            <a:fld id="{2E3E5E94-FCCF-4AD5-AFC3-BC6D0F090CB8}" type="slidenum">
              <a:rPr lang="en-US" altLang="zh-CN"/>
              <a:pPr/>
              <a:t>‹#›</a:t>
            </a:fld>
            <a:endParaRPr lang="en-US" altLang="zh-CN"/>
          </a:p>
        </p:txBody>
      </p:sp>
    </p:spTree>
    <p:extLst>
      <p:ext uri="{BB962C8B-B14F-4D97-AF65-F5344CB8AC3E}">
        <p14:creationId xmlns:p14="http://schemas.microsoft.com/office/powerpoint/2010/main" val="709603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noProof="1"/>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a:t>单击此处编辑母版文本样式</a:t>
            </a:r>
          </a:p>
        </p:txBody>
      </p:sp>
      <p:sp>
        <p:nvSpPr>
          <p:cNvPr id="4" name="Rectangle 14">
            <a:extLst>
              <a:ext uri="{FF2B5EF4-FFF2-40B4-BE49-F238E27FC236}">
                <a16:creationId xmlns:a16="http://schemas.microsoft.com/office/drawing/2014/main" id="{44D223BD-D006-4889-B168-164C3D1C4767}"/>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5">
            <a:extLst>
              <a:ext uri="{FF2B5EF4-FFF2-40B4-BE49-F238E27FC236}">
                <a16:creationId xmlns:a16="http://schemas.microsoft.com/office/drawing/2014/main" id="{46060459-0693-408C-A611-FB153422F3D2}"/>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6">
            <a:extLst>
              <a:ext uri="{FF2B5EF4-FFF2-40B4-BE49-F238E27FC236}">
                <a16:creationId xmlns:a16="http://schemas.microsoft.com/office/drawing/2014/main" id="{9D4163CA-2AF7-4374-9199-D7A8B2C0BEC4}"/>
              </a:ext>
            </a:extLst>
          </p:cNvPr>
          <p:cNvSpPr>
            <a:spLocks noGrp="1" noChangeArrowheads="1"/>
          </p:cNvSpPr>
          <p:nvPr>
            <p:ph type="sldNum" sz="quarter" idx="12"/>
          </p:nvPr>
        </p:nvSpPr>
        <p:spPr>
          <a:ln/>
        </p:spPr>
        <p:txBody>
          <a:bodyPr/>
          <a:lstStyle>
            <a:lvl1pPr>
              <a:defRPr/>
            </a:lvl1pPr>
          </a:lstStyle>
          <a:p>
            <a:fld id="{4E86B343-21F1-43CB-B46E-85CBC9BBBBBD}" type="slidenum">
              <a:rPr lang="en-US" altLang="zh-CN"/>
              <a:pPr/>
              <a:t>‹#›</a:t>
            </a:fld>
            <a:endParaRPr lang="en-US" altLang="zh-CN"/>
          </a:p>
        </p:txBody>
      </p:sp>
    </p:spTree>
    <p:extLst>
      <p:ext uri="{BB962C8B-B14F-4D97-AF65-F5344CB8AC3E}">
        <p14:creationId xmlns:p14="http://schemas.microsoft.com/office/powerpoint/2010/main" val="3240165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12954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5257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Rectangle 14">
            <a:extLst>
              <a:ext uri="{FF2B5EF4-FFF2-40B4-BE49-F238E27FC236}">
                <a16:creationId xmlns:a16="http://schemas.microsoft.com/office/drawing/2014/main" id="{B6C61AAF-8200-4F54-8C1A-53AFEB860C68}"/>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5">
            <a:extLst>
              <a:ext uri="{FF2B5EF4-FFF2-40B4-BE49-F238E27FC236}">
                <a16:creationId xmlns:a16="http://schemas.microsoft.com/office/drawing/2014/main" id="{99B3B66E-CAA4-4E0B-87AC-7CCB713C6225}"/>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6">
            <a:extLst>
              <a:ext uri="{FF2B5EF4-FFF2-40B4-BE49-F238E27FC236}">
                <a16:creationId xmlns:a16="http://schemas.microsoft.com/office/drawing/2014/main" id="{13E85E27-44EB-4DF4-9939-205C6DF2561A}"/>
              </a:ext>
            </a:extLst>
          </p:cNvPr>
          <p:cNvSpPr>
            <a:spLocks noGrp="1" noChangeArrowheads="1"/>
          </p:cNvSpPr>
          <p:nvPr>
            <p:ph type="sldNum" sz="quarter" idx="12"/>
          </p:nvPr>
        </p:nvSpPr>
        <p:spPr>
          <a:ln/>
        </p:spPr>
        <p:txBody>
          <a:bodyPr/>
          <a:lstStyle>
            <a:lvl1pPr>
              <a:defRPr/>
            </a:lvl1pPr>
          </a:lstStyle>
          <a:p>
            <a:fld id="{38833C9D-64E7-4B3C-8E54-FBA529EF4115}" type="slidenum">
              <a:rPr lang="en-US" altLang="zh-CN"/>
              <a:pPr/>
              <a:t>‹#›</a:t>
            </a:fld>
            <a:endParaRPr lang="en-US" altLang="zh-CN"/>
          </a:p>
        </p:txBody>
      </p:sp>
    </p:spTree>
    <p:extLst>
      <p:ext uri="{BB962C8B-B14F-4D97-AF65-F5344CB8AC3E}">
        <p14:creationId xmlns:p14="http://schemas.microsoft.com/office/powerpoint/2010/main" val="3629995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noProof="1"/>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Rectangle 14">
            <a:extLst>
              <a:ext uri="{FF2B5EF4-FFF2-40B4-BE49-F238E27FC236}">
                <a16:creationId xmlns:a16="http://schemas.microsoft.com/office/drawing/2014/main" id="{36043EC3-0408-46B5-A892-B6672D8C4576}"/>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15">
            <a:extLst>
              <a:ext uri="{FF2B5EF4-FFF2-40B4-BE49-F238E27FC236}">
                <a16:creationId xmlns:a16="http://schemas.microsoft.com/office/drawing/2014/main" id="{553507F6-7679-45C9-BA6F-33341A5B9695}"/>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16">
            <a:extLst>
              <a:ext uri="{FF2B5EF4-FFF2-40B4-BE49-F238E27FC236}">
                <a16:creationId xmlns:a16="http://schemas.microsoft.com/office/drawing/2014/main" id="{0248E304-EB8A-46EF-A206-1FD1CAF47D82}"/>
              </a:ext>
            </a:extLst>
          </p:cNvPr>
          <p:cNvSpPr>
            <a:spLocks noGrp="1" noChangeArrowheads="1"/>
          </p:cNvSpPr>
          <p:nvPr>
            <p:ph type="sldNum" sz="quarter" idx="12"/>
          </p:nvPr>
        </p:nvSpPr>
        <p:spPr>
          <a:ln/>
        </p:spPr>
        <p:txBody>
          <a:bodyPr/>
          <a:lstStyle>
            <a:lvl1pPr>
              <a:defRPr/>
            </a:lvl1pPr>
          </a:lstStyle>
          <a:p>
            <a:fld id="{18972F17-AF0C-49BE-85B8-7B334815429C}" type="slidenum">
              <a:rPr lang="en-US" altLang="zh-CN"/>
              <a:pPr/>
              <a:t>‹#›</a:t>
            </a:fld>
            <a:endParaRPr lang="en-US" altLang="zh-CN"/>
          </a:p>
        </p:txBody>
      </p:sp>
    </p:spTree>
    <p:extLst>
      <p:ext uri="{BB962C8B-B14F-4D97-AF65-F5344CB8AC3E}">
        <p14:creationId xmlns:p14="http://schemas.microsoft.com/office/powerpoint/2010/main" val="308676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Rectangle 14">
            <a:extLst>
              <a:ext uri="{FF2B5EF4-FFF2-40B4-BE49-F238E27FC236}">
                <a16:creationId xmlns:a16="http://schemas.microsoft.com/office/drawing/2014/main" id="{B856AF79-034A-4860-956C-81EE8E40B39C}"/>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15">
            <a:extLst>
              <a:ext uri="{FF2B5EF4-FFF2-40B4-BE49-F238E27FC236}">
                <a16:creationId xmlns:a16="http://schemas.microsoft.com/office/drawing/2014/main" id="{9D5CAC28-470D-46BC-B549-548C3124B042}"/>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16">
            <a:extLst>
              <a:ext uri="{FF2B5EF4-FFF2-40B4-BE49-F238E27FC236}">
                <a16:creationId xmlns:a16="http://schemas.microsoft.com/office/drawing/2014/main" id="{D07AB4B2-73F3-4593-95BD-8D1ADAB31698}"/>
              </a:ext>
            </a:extLst>
          </p:cNvPr>
          <p:cNvSpPr>
            <a:spLocks noGrp="1" noChangeArrowheads="1"/>
          </p:cNvSpPr>
          <p:nvPr>
            <p:ph type="sldNum" sz="quarter" idx="12"/>
          </p:nvPr>
        </p:nvSpPr>
        <p:spPr>
          <a:ln/>
        </p:spPr>
        <p:txBody>
          <a:bodyPr/>
          <a:lstStyle>
            <a:lvl1pPr>
              <a:defRPr/>
            </a:lvl1pPr>
          </a:lstStyle>
          <a:p>
            <a:fld id="{30F6BA9A-6450-46FC-A6C9-160AFFF4391B}" type="slidenum">
              <a:rPr lang="en-US" altLang="zh-CN"/>
              <a:pPr/>
              <a:t>‹#›</a:t>
            </a:fld>
            <a:endParaRPr lang="en-US" altLang="zh-CN"/>
          </a:p>
        </p:txBody>
      </p:sp>
    </p:spTree>
    <p:extLst>
      <p:ext uri="{BB962C8B-B14F-4D97-AF65-F5344CB8AC3E}">
        <p14:creationId xmlns:p14="http://schemas.microsoft.com/office/powerpoint/2010/main" val="192114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4">
            <a:extLst>
              <a:ext uri="{FF2B5EF4-FFF2-40B4-BE49-F238E27FC236}">
                <a16:creationId xmlns:a16="http://schemas.microsoft.com/office/drawing/2014/main" id="{AB0A4E37-506A-41B8-8F80-60766D81CA65}"/>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15">
            <a:extLst>
              <a:ext uri="{FF2B5EF4-FFF2-40B4-BE49-F238E27FC236}">
                <a16:creationId xmlns:a16="http://schemas.microsoft.com/office/drawing/2014/main" id="{8D7865A9-EA82-4BE4-80F7-13B6F954AB5C}"/>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16">
            <a:extLst>
              <a:ext uri="{FF2B5EF4-FFF2-40B4-BE49-F238E27FC236}">
                <a16:creationId xmlns:a16="http://schemas.microsoft.com/office/drawing/2014/main" id="{A2B23470-5D3F-4999-AD6C-A99608AFCCED}"/>
              </a:ext>
            </a:extLst>
          </p:cNvPr>
          <p:cNvSpPr>
            <a:spLocks noGrp="1" noChangeArrowheads="1"/>
          </p:cNvSpPr>
          <p:nvPr>
            <p:ph type="sldNum" sz="quarter" idx="12"/>
          </p:nvPr>
        </p:nvSpPr>
        <p:spPr>
          <a:ln/>
        </p:spPr>
        <p:txBody>
          <a:bodyPr/>
          <a:lstStyle>
            <a:lvl1pPr>
              <a:defRPr/>
            </a:lvl1pPr>
          </a:lstStyle>
          <a:p>
            <a:fld id="{3FBC5633-B31F-442B-8A5F-0C4E9D9D33C9}" type="slidenum">
              <a:rPr lang="en-US" altLang="zh-CN"/>
              <a:pPr/>
              <a:t>‹#›</a:t>
            </a:fld>
            <a:endParaRPr lang="en-US" altLang="zh-CN"/>
          </a:p>
        </p:txBody>
      </p:sp>
    </p:spTree>
    <p:extLst>
      <p:ext uri="{BB962C8B-B14F-4D97-AF65-F5344CB8AC3E}">
        <p14:creationId xmlns:p14="http://schemas.microsoft.com/office/powerpoint/2010/main" val="3238685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noProof="1"/>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p>
        </p:txBody>
      </p:sp>
      <p:sp>
        <p:nvSpPr>
          <p:cNvPr id="5" name="Rectangle 14">
            <a:extLst>
              <a:ext uri="{FF2B5EF4-FFF2-40B4-BE49-F238E27FC236}">
                <a16:creationId xmlns:a16="http://schemas.microsoft.com/office/drawing/2014/main" id="{7B5D1BF1-F80D-4E6D-AF88-DFF2E2082A14}"/>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5">
            <a:extLst>
              <a:ext uri="{FF2B5EF4-FFF2-40B4-BE49-F238E27FC236}">
                <a16:creationId xmlns:a16="http://schemas.microsoft.com/office/drawing/2014/main" id="{20646F0B-6834-48E9-99E0-3CC1ADA03BAC}"/>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6">
            <a:extLst>
              <a:ext uri="{FF2B5EF4-FFF2-40B4-BE49-F238E27FC236}">
                <a16:creationId xmlns:a16="http://schemas.microsoft.com/office/drawing/2014/main" id="{8F56D7FE-75FF-4D40-9FF2-0861E6B91F96}"/>
              </a:ext>
            </a:extLst>
          </p:cNvPr>
          <p:cNvSpPr>
            <a:spLocks noGrp="1" noChangeArrowheads="1"/>
          </p:cNvSpPr>
          <p:nvPr>
            <p:ph type="sldNum" sz="quarter" idx="12"/>
          </p:nvPr>
        </p:nvSpPr>
        <p:spPr>
          <a:ln/>
        </p:spPr>
        <p:txBody>
          <a:bodyPr/>
          <a:lstStyle>
            <a:lvl1pPr>
              <a:defRPr/>
            </a:lvl1pPr>
          </a:lstStyle>
          <a:p>
            <a:fld id="{3E9922A5-F979-4752-B333-B96C1177F21D}" type="slidenum">
              <a:rPr lang="en-US" altLang="zh-CN"/>
              <a:pPr/>
              <a:t>‹#›</a:t>
            </a:fld>
            <a:endParaRPr lang="en-US" altLang="zh-CN"/>
          </a:p>
        </p:txBody>
      </p:sp>
    </p:spTree>
    <p:extLst>
      <p:ext uri="{BB962C8B-B14F-4D97-AF65-F5344CB8AC3E}">
        <p14:creationId xmlns:p14="http://schemas.microsoft.com/office/powerpoint/2010/main" val="3342622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noProof="1"/>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p>
        </p:txBody>
      </p:sp>
      <p:sp>
        <p:nvSpPr>
          <p:cNvPr id="5" name="Rectangle 14">
            <a:extLst>
              <a:ext uri="{FF2B5EF4-FFF2-40B4-BE49-F238E27FC236}">
                <a16:creationId xmlns:a16="http://schemas.microsoft.com/office/drawing/2014/main" id="{C17166C4-8362-4C02-96E3-855283437094}"/>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5">
            <a:extLst>
              <a:ext uri="{FF2B5EF4-FFF2-40B4-BE49-F238E27FC236}">
                <a16:creationId xmlns:a16="http://schemas.microsoft.com/office/drawing/2014/main" id="{82918534-E3C8-4D47-8646-2313E368F0E5}"/>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6">
            <a:extLst>
              <a:ext uri="{FF2B5EF4-FFF2-40B4-BE49-F238E27FC236}">
                <a16:creationId xmlns:a16="http://schemas.microsoft.com/office/drawing/2014/main" id="{C126D3DC-7D00-4BC9-904D-D1D866BC30F6}"/>
              </a:ext>
            </a:extLst>
          </p:cNvPr>
          <p:cNvSpPr>
            <a:spLocks noGrp="1" noChangeArrowheads="1"/>
          </p:cNvSpPr>
          <p:nvPr>
            <p:ph type="sldNum" sz="quarter" idx="12"/>
          </p:nvPr>
        </p:nvSpPr>
        <p:spPr>
          <a:ln/>
        </p:spPr>
        <p:txBody>
          <a:bodyPr/>
          <a:lstStyle>
            <a:lvl1pPr>
              <a:defRPr/>
            </a:lvl1pPr>
          </a:lstStyle>
          <a:p>
            <a:fld id="{E9D4C240-1231-40EE-894C-06651DDA8961}" type="slidenum">
              <a:rPr lang="en-US" altLang="zh-CN"/>
              <a:pPr/>
              <a:t>‹#›</a:t>
            </a:fld>
            <a:endParaRPr lang="en-US" altLang="zh-CN"/>
          </a:p>
        </p:txBody>
      </p:sp>
    </p:spTree>
    <p:extLst>
      <p:ext uri="{BB962C8B-B14F-4D97-AF65-F5344CB8AC3E}">
        <p14:creationId xmlns:p14="http://schemas.microsoft.com/office/powerpoint/2010/main" val="3413851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73D2538C-B547-49E7-A128-E145B0DCE368}"/>
              </a:ext>
            </a:extLst>
          </p:cNvPr>
          <p:cNvGrpSpPr>
            <a:grpSpLocks/>
          </p:cNvGrpSpPr>
          <p:nvPr/>
        </p:nvGrpSpPr>
        <p:grpSpPr bwMode="auto">
          <a:xfrm>
            <a:off x="0" y="0"/>
            <a:ext cx="9144000" cy="6858000"/>
            <a:chOff x="0" y="0"/>
            <a:chExt cx="5760" cy="4320"/>
          </a:xfrm>
        </p:grpSpPr>
        <p:grpSp>
          <p:nvGrpSpPr>
            <p:cNvPr id="1032" name="Group 3">
              <a:extLst>
                <a:ext uri="{FF2B5EF4-FFF2-40B4-BE49-F238E27FC236}">
                  <a16:creationId xmlns:a16="http://schemas.microsoft.com/office/drawing/2014/main" id="{693A6A4B-CC5D-478B-9A40-9DCCD76E3F83}"/>
                </a:ext>
              </a:extLst>
            </p:cNvPr>
            <p:cNvGrpSpPr>
              <a:grpSpLocks/>
            </p:cNvGrpSpPr>
            <p:nvPr/>
          </p:nvGrpSpPr>
          <p:grpSpPr bwMode="auto">
            <a:xfrm>
              <a:off x="0" y="0"/>
              <a:ext cx="5760" cy="4320"/>
              <a:chOff x="0" y="0"/>
              <a:chExt cx="5760" cy="4320"/>
            </a:xfrm>
          </p:grpSpPr>
          <p:sp>
            <p:nvSpPr>
              <p:cNvPr id="1039" name="Rectangle 4">
                <a:extLst>
                  <a:ext uri="{FF2B5EF4-FFF2-40B4-BE49-F238E27FC236}">
                    <a16:creationId xmlns:a16="http://schemas.microsoft.com/office/drawing/2014/main" id="{6AA1A019-B526-4BB6-8B6A-BB4E084D4656}"/>
                  </a:ext>
                </a:extLst>
              </p:cNvPr>
              <p:cNvSpPr>
                <a:spLocks noChangeArrowheads="1"/>
              </p:cNvSpPr>
              <p:nvPr/>
            </p:nvSpPr>
            <p:spPr bwMode="white">
              <a:xfrm>
                <a:off x="0" y="0"/>
                <a:ext cx="5760" cy="384"/>
              </a:xfrm>
              <a:prstGeom prst="rect">
                <a:avLst/>
              </a:prstGeom>
              <a:gradFill rotWithShape="0">
                <a:gsLst>
                  <a:gs pos="0">
                    <a:schemeClr val="hlink"/>
                  </a:gs>
                  <a:gs pos="100000">
                    <a:schemeClr val="bg2"/>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buFontTx/>
                  <a:buNone/>
                </a:pPr>
                <a:endParaRPr lang="zh-CN" altLang="en-US"/>
              </a:p>
            </p:txBody>
          </p:sp>
          <p:sp>
            <p:nvSpPr>
              <p:cNvPr id="1040" name="Rectangle 5">
                <a:extLst>
                  <a:ext uri="{FF2B5EF4-FFF2-40B4-BE49-F238E27FC236}">
                    <a16:creationId xmlns:a16="http://schemas.microsoft.com/office/drawing/2014/main" id="{30A92D19-3107-41E1-B9FB-9DE8AE8203CD}"/>
                  </a:ext>
                </a:extLst>
              </p:cNvPr>
              <p:cNvSpPr>
                <a:spLocks noChangeArrowheads="1"/>
              </p:cNvSpPr>
              <p:nvPr/>
            </p:nvSpPr>
            <p:spPr bwMode="white">
              <a:xfrm>
                <a:off x="0" y="384"/>
                <a:ext cx="5760" cy="3936"/>
              </a:xfrm>
              <a:prstGeom prst="rect">
                <a:avLst/>
              </a:pr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buFontTx/>
                  <a:buNone/>
                </a:pPr>
                <a:endParaRPr lang="zh-CN" altLang="en-US"/>
              </a:p>
            </p:txBody>
          </p:sp>
        </p:grpSp>
        <p:grpSp>
          <p:nvGrpSpPr>
            <p:cNvPr id="1033" name="Group 6">
              <a:extLst>
                <a:ext uri="{FF2B5EF4-FFF2-40B4-BE49-F238E27FC236}">
                  <a16:creationId xmlns:a16="http://schemas.microsoft.com/office/drawing/2014/main" id="{EB43184A-F45F-419B-BD3E-249CCE9A0CF8}"/>
                </a:ext>
              </a:extLst>
            </p:cNvPr>
            <p:cNvGrpSpPr>
              <a:grpSpLocks/>
            </p:cNvGrpSpPr>
            <p:nvPr/>
          </p:nvGrpSpPr>
          <p:grpSpPr bwMode="auto">
            <a:xfrm>
              <a:off x="0" y="0"/>
              <a:ext cx="1667" cy="3613"/>
              <a:chOff x="0" y="0"/>
              <a:chExt cx="1667" cy="3613"/>
            </a:xfrm>
          </p:grpSpPr>
          <p:pic>
            <p:nvPicPr>
              <p:cNvPr id="1034" name="Picture 7" descr="grapes">
                <a:extLst>
                  <a:ext uri="{FF2B5EF4-FFF2-40B4-BE49-F238E27FC236}">
                    <a16:creationId xmlns:a16="http://schemas.microsoft.com/office/drawing/2014/main" id="{545518AD-9338-4DF3-988F-A8DAC7F1E63F}"/>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63" y="0"/>
                <a:ext cx="534" cy="3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5" name="Group 8">
                <a:extLst>
                  <a:ext uri="{FF2B5EF4-FFF2-40B4-BE49-F238E27FC236}">
                    <a16:creationId xmlns:a16="http://schemas.microsoft.com/office/drawing/2014/main" id="{F9334434-035B-4DBF-8CDF-7E9A6D1C901B}"/>
                  </a:ext>
                </a:extLst>
              </p:cNvPr>
              <p:cNvGrpSpPr>
                <a:grpSpLocks/>
              </p:cNvGrpSpPr>
              <p:nvPr/>
            </p:nvGrpSpPr>
            <p:grpSpPr bwMode="auto">
              <a:xfrm>
                <a:off x="226" y="0"/>
                <a:ext cx="80" cy="3613"/>
                <a:chOff x="226" y="0"/>
                <a:chExt cx="80" cy="3613"/>
              </a:xfrm>
            </p:grpSpPr>
            <p:sp>
              <p:nvSpPr>
                <p:cNvPr id="1037" name="Rectangle 9">
                  <a:extLst>
                    <a:ext uri="{FF2B5EF4-FFF2-40B4-BE49-F238E27FC236}">
                      <a16:creationId xmlns:a16="http://schemas.microsoft.com/office/drawing/2014/main" id="{83EBCD23-A994-440F-9F5D-F06729860F67}"/>
                    </a:ext>
                  </a:extLst>
                </p:cNvPr>
                <p:cNvSpPr>
                  <a:spLocks noChangeArrowheads="1"/>
                </p:cNvSpPr>
                <p:nvPr/>
              </p:nvSpPr>
              <p:spPr bwMode="ltGray">
                <a:xfrm>
                  <a:off x="226" y="0"/>
                  <a:ext cx="80" cy="853"/>
                </a:xfrm>
                <a:prstGeom prst="rect">
                  <a:avLst/>
                </a:prstGeom>
                <a:gradFill rotWithShape="0">
                  <a:gsLst>
                    <a:gs pos="0">
                      <a:schemeClr val="folHlink"/>
                    </a:gs>
                    <a:gs pos="100000">
                      <a:schemeClr val="accent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buFontTx/>
                    <a:buNone/>
                  </a:pPr>
                  <a:endParaRPr lang="zh-CN" altLang="en-US"/>
                </a:p>
              </p:txBody>
            </p:sp>
            <p:sp>
              <p:nvSpPr>
                <p:cNvPr id="1038" name="Rectangle 10">
                  <a:extLst>
                    <a:ext uri="{FF2B5EF4-FFF2-40B4-BE49-F238E27FC236}">
                      <a16:creationId xmlns:a16="http://schemas.microsoft.com/office/drawing/2014/main" id="{5D17F458-3B15-4387-AF0E-BDECAA2E3B68}"/>
                    </a:ext>
                  </a:extLst>
                </p:cNvPr>
                <p:cNvSpPr>
                  <a:spLocks noChangeArrowheads="1"/>
                </p:cNvSpPr>
                <p:nvPr/>
              </p:nvSpPr>
              <p:spPr bwMode="ltGray">
                <a:xfrm>
                  <a:off x="226" y="840"/>
                  <a:ext cx="80" cy="2773"/>
                </a:xfrm>
                <a:prstGeom prst="rect">
                  <a:avLst/>
                </a:prstGeom>
                <a:gradFill rotWithShape="0">
                  <a:gsLst>
                    <a:gs pos="0">
                      <a:schemeClr val="accent1"/>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buFontTx/>
                    <a:buNone/>
                  </a:pPr>
                  <a:endParaRPr lang="zh-CN" altLang="en-US"/>
                </a:p>
              </p:txBody>
            </p:sp>
          </p:grpSp>
          <p:sp>
            <p:nvSpPr>
              <p:cNvPr id="1036" name="Rectangle 11">
                <a:extLst>
                  <a:ext uri="{FF2B5EF4-FFF2-40B4-BE49-F238E27FC236}">
                    <a16:creationId xmlns:a16="http://schemas.microsoft.com/office/drawing/2014/main" id="{A7ACDA07-F3B0-4039-AD11-FB71ABEF6681}"/>
                  </a:ext>
                </a:extLst>
              </p:cNvPr>
              <p:cNvSpPr>
                <a:spLocks noChangeArrowheads="1"/>
              </p:cNvSpPr>
              <p:nvPr/>
            </p:nvSpPr>
            <p:spPr bwMode="ltGray">
              <a:xfrm>
                <a:off x="0" y="347"/>
                <a:ext cx="1667" cy="80"/>
              </a:xfrm>
              <a:prstGeom prst="rect">
                <a:avLst/>
              </a:prstGeom>
              <a:gradFill rotWithShape="0">
                <a:gsLst>
                  <a:gs pos="0">
                    <a:schemeClr val="hlink"/>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buFontTx/>
                  <a:buNone/>
                </a:pPr>
                <a:endParaRPr lang="zh-CN" altLang="en-US"/>
              </a:p>
            </p:txBody>
          </p:sp>
        </p:grpSp>
      </p:grpSp>
      <p:sp>
        <p:nvSpPr>
          <p:cNvPr id="1027" name="Rectangle 12">
            <a:extLst>
              <a:ext uri="{FF2B5EF4-FFF2-40B4-BE49-F238E27FC236}">
                <a16:creationId xmlns:a16="http://schemas.microsoft.com/office/drawing/2014/main" id="{CDD5AEA7-0FF6-4574-81B5-344EFBC43D35}"/>
              </a:ext>
            </a:extLst>
          </p:cNvPr>
          <p:cNvSpPr>
            <a:spLocks noGrp="1" noChangeArrowheads="1"/>
          </p:cNvSpPr>
          <p:nvPr>
            <p:ph type="title" idx="4294967295"/>
          </p:nvPr>
        </p:nvSpPr>
        <p:spPr bwMode="auto">
          <a:xfrm>
            <a:off x="12954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8" name="Rectangle 13">
            <a:extLst>
              <a:ext uri="{FF2B5EF4-FFF2-40B4-BE49-F238E27FC236}">
                <a16:creationId xmlns:a16="http://schemas.microsoft.com/office/drawing/2014/main" id="{18C10BDC-C099-46FE-ABA7-E5AEE6E461A5}"/>
              </a:ext>
            </a:extLst>
          </p:cNvPr>
          <p:cNvSpPr>
            <a:spLocks noGrp="1" noChangeArrowheads="1"/>
          </p:cNvSpPr>
          <p:nvPr>
            <p:ph type="body" idx="4294967295"/>
          </p:nvPr>
        </p:nvSpPr>
        <p:spPr bwMode="auto">
          <a:xfrm>
            <a:off x="12954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2062" name="Rectangle 14">
            <a:extLst>
              <a:ext uri="{FF2B5EF4-FFF2-40B4-BE49-F238E27FC236}">
                <a16:creationId xmlns:a16="http://schemas.microsoft.com/office/drawing/2014/main" id="{3AD109A7-BADF-4A35-B659-654591CCECF6}"/>
              </a:ext>
            </a:extLst>
          </p:cNvPr>
          <p:cNvSpPr>
            <a:spLocks noGrp="1" noChangeArrowheads="1"/>
          </p:cNvSpPr>
          <p:nvPr>
            <p:ph type="dt" sz="half" idx="2"/>
          </p:nvPr>
        </p:nvSpPr>
        <p:spPr bwMode="auto">
          <a:xfrm>
            <a:off x="1295400" y="6248400"/>
            <a:ext cx="1905000" cy="457200"/>
          </a:xfrm>
          <a:prstGeom prst="rect">
            <a:avLst/>
          </a:prstGeom>
          <a:noFill/>
          <a:ln>
            <a:noFill/>
          </a:ln>
        </p:spPr>
        <p:txBody>
          <a:bodyPr vert="horz" wrap="square" lIns="91440" tIns="45720" rIns="91440" bIns="45720" numCol="1" anchor="t" anchorCtr="0" compatLnSpc="1"/>
          <a:lstStyle>
            <a:lvl1pPr eaLnBrk="0" hangingPunct="0">
              <a:spcBef>
                <a:spcPct val="50000"/>
              </a:spcBef>
              <a:buFontTx/>
              <a:buNone/>
              <a:defRPr sz="1400">
                <a:latin typeface="+mn-lt"/>
              </a:defRPr>
            </a:lvl1pPr>
          </a:lstStyle>
          <a:p>
            <a:pPr>
              <a:defRPr/>
            </a:pPr>
            <a:endParaRPr lang="en-US" altLang="zh-CN"/>
          </a:p>
        </p:txBody>
      </p:sp>
      <p:sp>
        <p:nvSpPr>
          <p:cNvPr id="2063" name="Rectangle 15">
            <a:extLst>
              <a:ext uri="{FF2B5EF4-FFF2-40B4-BE49-F238E27FC236}">
                <a16:creationId xmlns:a16="http://schemas.microsoft.com/office/drawing/2014/main" id="{B5963922-4A4E-428F-8144-E0E55D5A6A17}"/>
              </a:ext>
            </a:extLst>
          </p:cNvPr>
          <p:cNvSpPr>
            <a:spLocks noGrp="1" noChangeArrowheads="1"/>
          </p:cNvSpPr>
          <p:nvPr>
            <p:ph type="ftr" sz="quarter" idx="3"/>
          </p:nvPr>
        </p:nvSpPr>
        <p:spPr bwMode="auto">
          <a:xfrm>
            <a:off x="3733800" y="6248400"/>
            <a:ext cx="2895600" cy="457200"/>
          </a:xfrm>
          <a:prstGeom prst="rect">
            <a:avLst/>
          </a:prstGeom>
          <a:noFill/>
          <a:ln>
            <a:noFill/>
          </a:ln>
        </p:spPr>
        <p:txBody>
          <a:bodyPr vert="horz" wrap="square" lIns="91440" tIns="45720" rIns="91440" bIns="45720" numCol="1" anchor="t" anchorCtr="0" compatLnSpc="1"/>
          <a:lstStyle>
            <a:lvl1pPr algn="ctr" eaLnBrk="0" hangingPunct="0">
              <a:spcBef>
                <a:spcPct val="50000"/>
              </a:spcBef>
              <a:buFontTx/>
              <a:buNone/>
              <a:defRPr sz="1400">
                <a:latin typeface="+mn-lt"/>
              </a:defRPr>
            </a:lvl1pPr>
          </a:lstStyle>
          <a:p>
            <a:pPr>
              <a:defRPr/>
            </a:pPr>
            <a:endParaRPr lang="en-US" altLang="zh-CN"/>
          </a:p>
        </p:txBody>
      </p:sp>
      <p:sp>
        <p:nvSpPr>
          <p:cNvPr id="2064" name="Rectangle 16">
            <a:extLst>
              <a:ext uri="{FF2B5EF4-FFF2-40B4-BE49-F238E27FC236}">
                <a16:creationId xmlns:a16="http://schemas.microsoft.com/office/drawing/2014/main" id="{D4F88D9C-617A-48D9-B5CE-8AE7A9A0EAC4}"/>
              </a:ext>
            </a:extLst>
          </p:cNvPr>
          <p:cNvSpPr>
            <a:spLocks noGrp="1" noChangeArrowheads="1"/>
          </p:cNvSpPr>
          <p:nvPr>
            <p:ph type="sldNum" sz="quarter" idx="4"/>
          </p:nvPr>
        </p:nvSpPr>
        <p:spPr bwMode="auto">
          <a:xfrm>
            <a:off x="7162800" y="6248400"/>
            <a:ext cx="19050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a:spcBef>
                <a:spcPct val="50000"/>
              </a:spcBef>
              <a:defRPr sz="1400">
                <a:latin typeface="Impact" panose="020B0806030902050204" pitchFamily="34" charset="0"/>
              </a:defRPr>
            </a:lvl1pPr>
          </a:lstStyle>
          <a:p>
            <a:fld id="{0080A1C6-05A1-4925-8786-F56C76C94FD5}" type="slidenum">
              <a:rPr lang="en-US" altLang="zh-CN"/>
              <a:pPr/>
              <a:t>‹#›</a:t>
            </a:fld>
            <a:endParaRPr lang="en-US" altLang="zh-CN"/>
          </a:p>
        </p:txBody>
      </p:sp>
    </p:spTree>
  </p:cSld>
  <p:clrMap bg1="lt1" tx1="dk1" bg2="lt2" tx2="dk2" accent1="accent1" accent2="accent2" accent3="accent3" accent4="accent4" accent5="accent5" accent6="accent6" hlink="hlink" folHlink="folHlink"/>
  <p:sldLayoutIdLst>
    <p:sldLayoutId id="2147483757"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Impact" panose="020B0806030902050204" pitchFamily="34" charset="0"/>
          <a:ea typeface="宋体" panose="02010600030101010101" pitchFamily="2" charset="-122"/>
        </a:defRPr>
      </a:lvl2pPr>
      <a:lvl3pPr algn="l" rtl="0" eaLnBrk="0" fontAlgn="base" hangingPunct="0">
        <a:spcBef>
          <a:spcPct val="0"/>
        </a:spcBef>
        <a:spcAft>
          <a:spcPct val="0"/>
        </a:spcAft>
        <a:defRPr sz="4400">
          <a:solidFill>
            <a:schemeClr val="tx2"/>
          </a:solidFill>
          <a:latin typeface="Impact" panose="020B0806030902050204" pitchFamily="34" charset="0"/>
          <a:ea typeface="宋体" panose="02010600030101010101" pitchFamily="2" charset="-122"/>
        </a:defRPr>
      </a:lvl3pPr>
      <a:lvl4pPr algn="l" rtl="0" eaLnBrk="0" fontAlgn="base" hangingPunct="0">
        <a:spcBef>
          <a:spcPct val="0"/>
        </a:spcBef>
        <a:spcAft>
          <a:spcPct val="0"/>
        </a:spcAft>
        <a:defRPr sz="4400">
          <a:solidFill>
            <a:schemeClr val="tx2"/>
          </a:solidFill>
          <a:latin typeface="Impact" panose="020B0806030902050204" pitchFamily="34" charset="0"/>
          <a:ea typeface="宋体" panose="02010600030101010101" pitchFamily="2" charset="-122"/>
        </a:defRPr>
      </a:lvl4pPr>
      <a:lvl5pPr algn="l" rtl="0" eaLnBrk="0" fontAlgn="base" hangingPunct="0">
        <a:spcBef>
          <a:spcPct val="0"/>
        </a:spcBef>
        <a:spcAft>
          <a:spcPct val="0"/>
        </a:spcAft>
        <a:defRPr sz="4400">
          <a:solidFill>
            <a:schemeClr val="tx2"/>
          </a:solidFill>
          <a:latin typeface="Impact" panose="020B0806030902050204" pitchFamily="34" charset="0"/>
          <a:ea typeface="宋体" panose="02010600030101010101" pitchFamily="2" charset="-122"/>
        </a:defRPr>
      </a:lvl5pPr>
      <a:lvl6pPr marL="457200" algn="l" rtl="0" fontAlgn="base">
        <a:spcBef>
          <a:spcPct val="0"/>
        </a:spcBef>
        <a:spcAft>
          <a:spcPct val="0"/>
        </a:spcAft>
        <a:defRPr sz="4400">
          <a:solidFill>
            <a:schemeClr val="tx2"/>
          </a:solidFill>
          <a:latin typeface="Impact" panose="020B0806030902050204" pitchFamily="34" charset="0"/>
          <a:ea typeface="宋体" panose="02010600030101010101" pitchFamily="2" charset="-122"/>
        </a:defRPr>
      </a:lvl6pPr>
      <a:lvl7pPr marL="914400" algn="l" rtl="0" fontAlgn="base">
        <a:spcBef>
          <a:spcPct val="0"/>
        </a:spcBef>
        <a:spcAft>
          <a:spcPct val="0"/>
        </a:spcAft>
        <a:defRPr sz="4400">
          <a:solidFill>
            <a:schemeClr val="tx2"/>
          </a:solidFill>
          <a:latin typeface="Impact" panose="020B0806030902050204" pitchFamily="34" charset="0"/>
          <a:ea typeface="宋体" panose="02010600030101010101" pitchFamily="2" charset="-122"/>
        </a:defRPr>
      </a:lvl7pPr>
      <a:lvl8pPr marL="1371600" algn="l" rtl="0" fontAlgn="base">
        <a:spcBef>
          <a:spcPct val="0"/>
        </a:spcBef>
        <a:spcAft>
          <a:spcPct val="0"/>
        </a:spcAft>
        <a:defRPr sz="4400">
          <a:solidFill>
            <a:schemeClr val="tx2"/>
          </a:solidFill>
          <a:latin typeface="Impact" panose="020B0806030902050204" pitchFamily="34" charset="0"/>
          <a:ea typeface="宋体" panose="02010600030101010101" pitchFamily="2" charset="-122"/>
        </a:defRPr>
      </a:lvl8pPr>
      <a:lvl9pPr marL="1828800" algn="l" rtl="0" fontAlgn="base">
        <a:spcBef>
          <a:spcPct val="0"/>
        </a:spcBef>
        <a:spcAft>
          <a:spcPct val="0"/>
        </a:spcAft>
        <a:defRPr sz="4400">
          <a:solidFill>
            <a:schemeClr val="tx2"/>
          </a:solidFill>
          <a:latin typeface="Impact" panose="020B080603090205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6DF19BA-E807-4632-AD51-99CAD4CCF8D9}"/>
              </a:ext>
            </a:extLst>
          </p:cNvPr>
          <p:cNvSpPr>
            <a:spLocks noGrp="1" noChangeArrowheads="1"/>
          </p:cNvSpPr>
          <p:nvPr>
            <p:ph type="title"/>
          </p:nvPr>
        </p:nvSpPr>
        <p:spPr>
          <a:xfrm>
            <a:off x="1219200" y="533400"/>
            <a:ext cx="7772400" cy="914400"/>
          </a:xfrm>
        </p:spPr>
        <p:txBody>
          <a:bodyPr/>
          <a:lstStyle/>
          <a:p>
            <a:pPr algn="ctr" eaLnBrk="1" hangingPunct="1"/>
            <a:r>
              <a:rPr lang="zh-CN" altLang="en-US" sz="5000" b="1">
                <a:solidFill>
                  <a:schemeClr val="tx1"/>
                </a:solidFill>
                <a:latin typeface="楷体" panose="02010609060101010101" pitchFamily="49" charset="-122"/>
                <a:ea typeface="楷体" panose="02010609060101010101" pitchFamily="49" charset="-122"/>
              </a:rPr>
              <a:t>个人所得税知识模块三</a:t>
            </a:r>
            <a:br>
              <a:rPr lang="en-US" altLang="zh-CN" sz="5000" b="1">
                <a:solidFill>
                  <a:schemeClr val="tx1"/>
                </a:solidFill>
                <a:latin typeface="楷体" panose="02010609060101010101" pitchFamily="49" charset="-122"/>
                <a:ea typeface="楷体" panose="02010609060101010101" pitchFamily="49" charset="-122"/>
              </a:rPr>
            </a:br>
            <a:r>
              <a:rPr lang="zh-CN" altLang="en-US" sz="3600" b="1">
                <a:solidFill>
                  <a:schemeClr val="tx1"/>
                </a:solidFill>
                <a:latin typeface="楷体" panose="02010609060101010101" pitchFamily="49" charset="-122"/>
                <a:ea typeface="楷体" panose="02010609060101010101" pitchFamily="49" charset="-122"/>
              </a:rPr>
              <a:t>特殊情形下个人所得税的计税方法</a:t>
            </a:r>
          </a:p>
        </p:txBody>
      </p:sp>
      <p:pic>
        <p:nvPicPr>
          <p:cNvPr id="3075" name="Picture 4">
            <a:extLst>
              <a:ext uri="{FF2B5EF4-FFF2-40B4-BE49-F238E27FC236}">
                <a16:creationId xmlns:a16="http://schemas.microsoft.com/office/drawing/2014/main" id="{3A470FD3-6535-45A1-AB5B-A3C0977EF8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905000"/>
            <a:ext cx="76962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a:extLst>
              <a:ext uri="{FF2B5EF4-FFF2-40B4-BE49-F238E27FC236}">
                <a16:creationId xmlns:a16="http://schemas.microsoft.com/office/drawing/2014/main" id="{9CE96B0F-9213-41B4-BE67-1B9284BBE9C8}"/>
              </a:ext>
            </a:extLst>
          </p:cNvPr>
          <p:cNvSpPr>
            <a:spLocks noGrp="1" noChangeArrowheads="1"/>
          </p:cNvSpPr>
          <p:nvPr>
            <p:ph idx="1"/>
          </p:nvPr>
        </p:nvSpPr>
        <p:spPr>
          <a:xfrm>
            <a:off x="838200" y="260350"/>
            <a:ext cx="7848600" cy="6337300"/>
          </a:xfrm>
        </p:spPr>
        <p:txBody>
          <a:bodyPr/>
          <a:lstStyle/>
          <a:p>
            <a:pPr eaLnBrk="1" hangingPunct="1">
              <a:lnSpc>
                <a:spcPct val="90000"/>
              </a:lnSpc>
            </a:pPr>
            <a:r>
              <a:rPr lang="zh-CN" altLang="en-US" sz="3000" b="1"/>
              <a:t>二、两个以上的个人共同取得同一项所得的计税问题：</a:t>
            </a:r>
          </a:p>
          <a:p>
            <a:pPr eaLnBrk="1" hangingPunct="1">
              <a:lnSpc>
                <a:spcPct val="90000"/>
              </a:lnSpc>
            </a:pPr>
            <a:r>
              <a:rPr lang="zh-CN" altLang="en-US" sz="3000"/>
              <a:t>            </a:t>
            </a:r>
            <a:r>
              <a:rPr lang="zh-CN" altLang="en-US" sz="2800" b="1">
                <a:latin typeface="黑体" panose="02010609060101010101" pitchFamily="49" charset="-122"/>
                <a:ea typeface="黑体" panose="02010609060101010101" pitchFamily="49" charset="-122"/>
                <a:cs typeface="仿宋_GB2312"/>
              </a:rPr>
              <a:t>应对每个人分得的收入分别减除费用后计算纳税，即“</a:t>
            </a:r>
            <a:r>
              <a:rPr lang="zh-CN" altLang="en-US" sz="2800" b="1">
                <a:solidFill>
                  <a:srgbClr val="FF0000"/>
                </a:solidFill>
                <a:latin typeface="黑体" panose="02010609060101010101" pitchFamily="49" charset="-122"/>
                <a:ea typeface="黑体" panose="02010609060101010101" pitchFamily="49" charset="-122"/>
                <a:cs typeface="仿宋_GB2312"/>
              </a:rPr>
              <a:t>先分、后扣、再税</a:t>
            </a:r>
            <a:r>
              <a:rPr lang="zh-CN" altLang="en-US" sz="2800" b="1">
                <a:latin typeface="黑体" panose="02010609060101010101" pitchFamily="49" charset="-122"/>
                <a:ea typeface="黑体" panose="02010609060101010101" pitchFamily="49" charset="-122"/>
                <a:cs typeface="仿宋_GB2312"/>
              </a:rPr>
              <a:t>”</a:t>
            </a:r>
            <a:r>
              <a:rPr lang="zh-CN" altLang="en-US" sz="3000" b="1">
                <a:ea typeface="仿宋_GB2312"/>
                <a:cs typeface="仿宋_GB2312"/>
              </a:rPr>
              <a:t>。</a:t>
            </a:r>
          </a:p>
          <a:p>
            <a:pPr eaLnBrk="1" hangingPunct="1">
              <a:lnSpc>
                <a:spcPct val="90000"/>
              </a:lnSpc>
            </a:pPr>
            <a:r>
              <a:rPr lang="zh-CN" altLang="en-US" sz="3000">
                <a:solidFill>
                  <a:srgbClr val="FF0000"/>
                </a:solidFill>
              </a:rPr>
              <a:t>应用举例</a:t>
            </a:r>
            <a:r>
              <a:rPr lang="zh-CN" altLang="en-US" sz="3000"/>
              <a:t>：</a:t>
            </a:r>
            <a:r>
              <a:rPr lang="zh-CN" altLang="en-US" sz="2800" b="1">
                <a:latin typeface="楷体" panose="02010609060101010101" pitchFamily="49" charset="-122"/>
                <a:ea typeface="楷体" panose="02010609060101010101" pitchFamily="49" charset="-122"/>
              </a:rPr>
              <a:t>某学校四位老师共写一本书，共得稿费</a:t>
            </a:r>
            <a:r>
              <a:rPr lang="en-US" altLang="zh-CN" sz="2800" b="1">
                <a:latin typeface="楷体" panose="02010609060101010101" pitchFamily="49" charset="-122"/>
                <a:ea typeface="楷体" panose="02010609060101010101" pitchFamily="49" charset="-122"/>
              </a:rPr>
              <a:t>35000</a:t>
            </a:r>
            <a:r>
              <a:rPr lang="zh-CN" altLang="en-US" sz="2800" b="1">
                <a:latin typeface="楷体" panose="02010609060101010101" pitchFamily="49" charset="-122"/>
                <a:ea typeface="楷体" panose="02010609060101010101" pitchFamily="49" charset="-122"/>
              </a:rPr>
              <a:t>元，其中主编一人获得主编费</a:t>
            </a:r>
            <a:r>
              <a:rPr lang="en-US" altLang="zh-CN" sz="2800" b="1">
                <a:latin typeface="楷体" panose="02010609060101010101" pitchFamily="49" charset="-122"/>
                <a:ea typeface="楷体" panose="02010609060101010101" pitchFamily="49" charset="-122"/>
              </a:rPr>
              <a:t>5000</a:t>
            </a:r>
            <a:r>
              <a:rPr lang="zh-CN" altLang="en-US" sz="2800" b="1">
                <a:latin typeface="楷体" panose="02010609060101010101" pitchFamily="49" charset="-122"/>
                <a:ea typeface="楷体" panose="02010609060101010101" pitchFamily="49" charset="-122"/>
              </a:rPr>
              <a:t>元，其余稿费再由四人平分，四人所得税纳税情况为（　）。</a:t>
            </a:r>
          </a:p>
          <a:p>
            <a:pPr eaLnBrk="1" hangingPunct="1">
              <a:lnSpc>
                <a:spcPct val="90000"/>
              </a:lnSpc>
            </a:pPr>
            <a:r>
              <a:rPr lang="en-US" altLang="zh-CN" sz="2800" b="1">
                <a:latin typeface="楷体" panose="02010609060101010101" pitchFamily="49" charset="-122"/>
                <a:ea typeface="楷体" panose="02010609060101010101" pitchFamily="49" charset="-122"/>
              </a:rPr>
              <a:t>A</a:t>
            </a:r>
            <a:r>
              <a:rPr lang="zh-CN" altLang="en-US" sz="2800" b="1">
                <a:latin typeface="楷体" panose="02010609060101010101" pitchFamily="49" charset="-122"/>
                <a:ea typeface="楷体" panose="02010609060101010101" pitchFamily="49" charset="-122"/>
              </a:rPr>
              <a:t>．此笔稿酬共纳税</a:t>
            </a:r>
            <a:r>
              <a:rPr lang="en-US" altLang="zh-CN" sz="2800" b="1">
                <a:latin typeface="楷体" panose="02010609060101010101" pitchFamily="49" charset="-122"/>
                <a:ea typeface="楷体" panose="02010609060101010101" pitchFamily="49" charset="-122"/>
              </a:rPr>
              <a:t>3920</a:t>
            </a:r>
            <a:r>
              <a:rPr lang="zh-CN" altLang="en-US" sz="2800" b="1">
                <a:latin typeface="楷体" panose="02010609060101010101" pitchFamily="49" charset="-122"/>
                <a:ea typeface="楷体" panose="02010609060101010101" pitchFamily="49" charset="-122"/>
              </a:rPr>
              <a:t>元    </a:t>
            </a:r>
            <a:r>
              <a:rPr lang="en-US" altLang="zh-CN" sz="2800" b="1">
                <a:latin typeface="楷体" panose="02010609060101010101" pitchFamily="49" charset="-122"/>
                <a:ea typeface="楷体" panose="02010609060101010101" pitchFamily="49" charset="-122"/>
              </a:rPr>
              <a:t>B</a:t>
            </a:r>
            <a:r>
              <a:rPr lang="zh-CN" altLang="en-US" sz="2800" b="1">
                <a:latin typeface="楷体" panose="02010609060101010101" pitchFamily="49" charset="-122"/>
                <a:ea typeface="楷体" panose="02010609060101010101" pitchFamily="49" charset="-122"/>
              </a:rPr>
              <a:t>．四人各自纳税</a:t>
            </a:r>
            <a:r>
              <a:rPr lang="en-US" altLang="zh-CN" sz="2800" b="1">
                <a:latin typeface="楷体" panose="02010609060101010101" pitchFamily="49" charset="-122"/>
                <a:ea typeface="楷体" panose="02010609060101010101" pitchFamily="49" charset="-122"/>
              </a:rPr>
              <a:t>980</a:t>
            </a:r>
            <a:r>
              <a:rPr lang="zh-CN" altLang="en-US" sz="2800" b="1">
                <a:latin typeface="楷体" panose="02010609060101010101" pitchFamily="49" charset="-122"/>
                <a:ea typeface="楷体" panose="02010609060101010101" pitchFamily="49" charset="-122"/>
              </a:rPr>
              <a:t>元</a:t>
            </a:r>
          </a:p>
          <a:p>
            <a:pPr eaLnBrk="1" hangingPunct="1">
              <a:lnSpc>
                <a:spcPct val="90000"/>
              </a:lnSpc>
            </a:pPr>
            <a:r>
              <a:rPr lang="en-US" altLang="zh-CN" sz="2800" b="1">
                <a:latin typeface="楷体" panose="02010609060101010101" pitchFamily="49" charset="-122"/>
                <a:ea typeface="楷体" panose="02010609060101010101" pitchFamily="49" charset="-122"/>
              </a:rPr>
              <a:t>C</a:t>
            </a:r>
            <a:r>
              <a:rPr lang="zh-CN" altLang="en-US" sz="2800" b="1">
                <a:latin typeface="楷体" panose="02010609060101010101" pitchFamily="49" charset="-122"/>
                <a:ea typeface="楷体" panose="02010609060101010101" pitchFamily="49" charset="-122"/>
              </a:rPr>
              <a:t>．主编一人纳税</a:t>
            </a:r>
            <a:r>
              <a:rPr lang="en-US" altLang="zh-CN" sz="2800" b="1">
                <a:latin typeface="楷体" panose="02010609060101010101" pitchFamily="49" charset="-122"/>
                <a:ea typeface="楷体" panose="02010609060101010101" pitchFamily="49" charset="-122"/>
              </a:rPr>
              <a:t>1400</a:t>
            </a:r>
            <a:r>
              <a:rPr lang="zh-CN" altLang="en-US" sz="2800" b="1">
                <a:latin typeface="楷体" panose="02010609060101010101" pitchFamily="49" charset="-122"/>
                <a:ea typeface="楷体" panose="02010609060101010101" pitchFamily="49" charset="-122"/>
              </a:rPr>
              <a:t>元      </a:t>
            </a:r>
            <a:r>
              <a:rPr lang="en-US" altLang="zh-CN" sz="2800" b="1">
                <a:latin typeface="楷体" panose="02010609060101010101" pitchFamily="49" charset="-122"/>
                <a:ea typeface="楷体" panose="02010609060101010101" pitchFamily="49" charset="-122"/>
              </a:rPr>
              <a:t>D</a:t>
            </a:r>
            <a:r>
              <a:rPr lang="zh-CN" altLang="en-US" sz="2800" b="1">
                <a:latin typeface="楷体" panose="02010609060101010101" pitchFamily="49" charset="-122"/>
                <a:ea typeface="楷体" panose="02010609060101010101" pitchFamily="49" charset="-122"/>
              </a:rPr>
              <a:t>．除主编以外的三人各纳税</a:t>
            </a:r>
            <a:r>
              <a:rPr lang="en-US" altLang="zh-CN" sz="2800" b="1">
                <a:latin typeface="楷体" panose="02010609060101010101" pitchFamily="49" charset="-122"/>
                <a:ea typeface="楷体" panose="02010609060101010101" pitchFamily="49" charset="-122"/>
              </a:rPr>
              <a:t>840</a:t>
            </a:r>
            <a:r>
              <a:rPr lang="zh-CN" altLang="en-US" sz="2800" b="1">
                <a:latin typeface="楷体" panose="02010609060101010101" pitchFamily="49" charset="-122"/>
                <a:ea typeface="楷体" panose="02010609060101010101" pitchFamily="49" charset="-122"/>
              </a:rPr>
              <a:t>元</a:t>
            </a:r>
          </a:p>
          <a:p>
            <a:pPr eaLnBrk="1" hangingPunct="1">
              <a:lnSpc>
                <a:spcPct val="90000"/>
              </a:lnSpc>
            </a:pP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答案</a:t>
            </a:r>
            <a:r>
              <a:rPr lang="en-US" altLang="zh-CN" sz="2800" b="1">
                <a:latin typeface="楷体" panose="02010609060101010101" pitchFamily="49" charset="-122"/>
                <a:ea typeface="楷体" panose="02010609060101010101" pitchFamily="49" charset="-122"/>
              </a:rPr>
              <a:t>】ACD</a:t>
            </a:r>
            <a:r>
              <a:rPr lang="zh-CN" altLang="en-US" sz="2800" b="1">
                <a:latin typeface="楷体" panose="02010609060101010101" pitchFamily="49" charset="-122"/>
                <a:ea typeface="楷体" panose="02010609060101010101" pitchFamily="49" charset="-122"/>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38242">
                                            <p:txEl>
                                              <p:pRg st="0" end="0"/>
                                            </p:txEl>
                                          </p:spTgt>
                                        </p:tgtEl>
                                        <p:attrNameLst>
                                          <p:attrName>style.visibility</p:attrName>
                                        </p:attrNameLst>
                                      </p:cBhvr>
                                      <p:to>
                                        <p:strVal val="visible"/>
                                      </p:to>
                                    </p:set>
                                    <p:anim calcmode="lin" valueType="num">
                                      <p:cBhvr additive="base">
                                        <p:cTn id="7" dur="500" fill="hold"/>
                                        <p:tgtEl>
                                          <p:spTgt spid="13824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824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38242">
                                            <p:txEl>
                                              <p:pRg st="1" end="1"/>
                                            </p:txEl>
                                          </p:spTgt>
                                        </p:tgtEl>
                                        <p:attrNameLst>
                                          <p:attrName>style.visibility</p:attrName>
                                        </p:attrNameLst>
                                      </p:cBhvr>
                                      <p:to>
                                        <p:strVal val="visible"/>
                                      </p:to>
                                    </p:set>
                                    <p:anim calcmode="lin" valueType="num">
                                      <p:cBhvr additive="base">
                                        <p:cTn id="13" dur="500" fill="hold"/>
                                        <p:tgtEl>
                                          <p:spTgt spid="13824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824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38242">
                                            <p:txEl>
                                              <p:pRg st="2" end="2"/>
                                            </p:txEl>
                                          </p:spTgt>
                                        </p:tgtEl>
                                        <p:attrNameLst>
                                          <p:attrName>style.visibility</p:attrName>
                                        </p:attrNameLst>
                                      </p:cBhvr>
                                      <p:to>
                                        <p:strVal val="visible"/>
                                      </p:to>
                                    </p:set>
                                    <p:anim calcmode="lin" valueType="num">
                                      <p:cBhvr additive="base">
                                        <p:cTn id="19" dur="500" fill="hold"/>
                                        <p:tgtEl>
                                          <p:spTgt spid="13824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8242">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38242">
                                            <p:txEl>
                                              <p:pRg st="3" end="3"/>
                                            </p:txEl>
                                          </p:spTgt>
                                        </p:tgtEl>
                                        <p:attrNameLst>
                                          <p:attrName>style.visibility</p:attrName>
                                        </p:attrNameLst>
                                      </p:cBhvr>
                                      <p:to>
                                        <p:strVal val="visible"/>
                                      </p:to>
                                    </p:set>
                                    <p:anim calcmode="lin" valueType="num">
                                      <p:cBhvr additive="base">
                                        <p:cTn id="23" dur="500" fill="hold"/>
                                        <p:tgtEl>
                                          <p:spTgt spid="13824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38242">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38242">
                                            <p:txEl>
                                              <p:pRg st="4" end="4"/>
                                            </p:txEl>
                                          </p:spTgt>
                                        </p:tgtEl>
                                        <p:attrNameLst>
                                          <p:attrName>style.visibility</p:attrName>
                                        </p:attrNameLst>
                                      </p:cBhvr>
                                      <p:to>
                                        <p:strVal val="visible"/>
                                      </p:to>
                                    </p:set>
                                    <p:anim calcmode="lin" valueType="num">
                                      <p:cBhvr additive="base">
                                        <p:cTn id="27" dur="500" fill="hold"/>
                                        <p:tgtEl>
                                          <p:spTgt spid="13824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3824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138242">
                                            <p:txEl>
                                              <p:pRg st="5" end="5"/>
                                            </p:txEl>
                                          </p:spTgt>
                                        </p:tgtEl>
                                        <p:attrNameLst>
                                          <p:attrName>style.visibility</p:attrName>
                                        </p:attrNameLst>
                                      </p:cBhvr>
                                      <p:to>
                                        <p:strVal val="visible"/>
                                      </p:to>
                                    </p:set>
                                    <p:anim calcmode="lin" valueType="num">
                                      <p:cBhvr additive="base">
                                        <p:cTn id="33" dur="500" fill="hold"/>
                                        <p:tgtEl>
                                          <p:spTgt spid="138242">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3824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E25B9867-9009-4723-B895-2936C2649257}"/>
              </a:ext>
            </a:extLst>
          </p:cNvPr>
          <p:cNvSpPr>
            <a:spLocks noGrp="1" noChangeArrowheads="1"/>
          </p:cNvSpPr>
          <p:nvPr>
            <p:ph idx="1"/>
          </p:nvPr>
        </p:nvSpPr>
        <p:spPr>
          <a:xfrm>
            <a:off x="1219200" y="914400"/>
            <a:ext cx="7467600" cy="5216525"/>
          </a:xfrm>
        </p:spPr>
        <p:txBody>
          <a:bodyPr/>
          <a:lstStyle/>
          <a:p>
            <a:pPr eaLnBrk="1" hangingPunct="1"/>
            <a:r>
              <a:rPr lang="zh-CN" altLang="en-US" sz="3000">
                <a:latin typeface="楷体" panose="02010609060101010101" pitchFamily="49" charset="-122"/>
                <a:ea typeface="楷体" panose="02010609060101010101" pitchFamily="49" charset="-122"/>
              </a:rPr>
              <a:t>具体计算：</a:t>
            </a:r>
          </a:p>
          <a:p>
            <a:pPr eaLnBrk="1" hangingPunct="1"/>
            <a:r>
              <a:rPr lang="zh-CN" altLang="en-US" sz="3000">
                <a:latin typeface="楷体" panose="02010609060101010101" pitchFamily="49" charset="-122"/>
                <a:ea typeface="楷体" panose="02010609060101010101" pitchFamily="49" charset="-122"/>
              </a:rPr>
              <a:t>主编应纳税额</a:t>
            </a:r>
            <a:r>
              <a:rPr lang="en-US" altLang="zh-CN" sz="3000">
                <a:latin typeface="楷体" panose="02010609060101010101" pitchFamily="49" charset="-122"/>
                <a:ea typeface="楷体" panose="02010609060101010101" pitchFamily="49" charset="-122"/>
              </a:rPr>
              <a:t>=[5000+</a:t>
            </a:r>
            <a:r>
              <a:rPr lang="zh-CN" altLang="en-US" sz="3000">
                <a:latin typeface="楷体" panose="02010609060101010101" pitchFamily="49" charset="-122"/>
                <a:ea typeface="楷体" panose="02010609060101010101" pitchFamily="49" charset="-122"/>
              </a:rPr>
              <a:t>（</a:t>
            </a:r>
            <a:r>
              <a:rPr lang="en-US" altLang="zh-CN" sz="3000">
                <a:latin typeface="楷体" panose="02010609060101010101" pitchFamily="49" charset="-122"/>
                <a:ea typeface="楷体" panose="02010609060101010101" pitchFamily="49" charset="-122"/>
              </a:rPr>
              <a:t>30000÷4</a:t>
            </a:r>
            <a:r>
              <a:rPr lang="zh-CN" altLang="en-US" sz="3000">
                <a:latin typeface="楷体" panose="02010609060101010101" pitchFamily="49" charset="-122"/>
                <a:ea typeface="楷体" panose="02010609060101010101" pitchFamily="49" charset="-122"/>
              </a:rPr>
              <a:t>）</a:t>
            </a:r>
            <a:r>
              <a:rPr lang="en-US" altLang="zh-CN" sz="3000">
                <a:latin typeface="楷体" panose="02010609060101010101" pitchFamily="49" charset="-122"/>
                <a:ea typeface="楷体" panose="02010609060101010101" pitchFamily="49" charset="-122"/>
              </a:rPr>
              <a:t>]×</a:t>
            </a:r>
            <a:r>
              <a:rPr lang="zh-CN" altLang="en-US" sz="3000">
                <a:latin typeface="楷体" panose="02010609060101010101" pitchFamily="49" charset="-122"/>
                <a:ea typeface="楷体" panose="02010609060101010101" pitchFamily="49" charset="-122"/>
              </a:rPr>
              <a:t>（</a:t>
            </a:r>
            <a:r>
              <a:rPr lang="en-US" altLang="zh-CN" sz="3000">
                <a:latin typeface="楷体" panose="02010609060101010101" pitchFamily="49" charset="-122"/>
                <a:ea typeface="楷体" panose="02010609060101010101" pitchFamily="49" charset="-122"/>
              </a:rPr>
              <a:t>1-20%</a:t>
            </a:r>
            <a:r>
              <a:rPr lang="zh-CN" altLang="en-US" sz="3000">
                <a:latin typeface="楷体" panose="02010609060101010101" pitchFamily="49" charset="-122"/>
                <a:ea typeface="楷体" panose="02010609060101010101" pitchFamily="49" charset="-122"/>
              </a:rPr>
              <a:t>）</a:t>
            </a:r>
            <a:r>
              <a:rPr lang="en-US" altLang="zh-CN" sz="3000">
                <a:latin typeface="楷体" panose="02010609060101010101" pitchFamily="49" charset="-122"/>
                <a:ea typeface="楷体" panose="02010609060101010101" pitchFamily="49" charset="-122"/>
              </a:rPr>
              <a:t>×20%×</a:t>
            </a:r>
            <a:r>
              <a:rPr lang="zh-CN" altLang="en-US" sz="3000">
                <a:latin typeface="楷体" panose="02010609060101010101" pitchFamily="49" charset="-122"/>
                <a:ea typeface="楷体" panose="02010609060101010101" pitchFamily="49" charset="-122"/>
              </a:rPr>
              <a:t>（</a:t>
            </a:r>
            <a:r>
              <a:rPr lang="en-US" altLang="zh-CN" sz="3000">
                <a:latin typeface="楷体" panose="02010609060101010101" pitchFamily="49" charset="-122"/>
                <a:ea typeface="楷体" panose="02010609060101010101" pitchFamily="49" charset="-122"/>
              </a:rPr>
              <a:t>1-30%</a:t>
            </a:r>
            <a:r>
              <a:rPr lang="zh-CN" altLang="en-US" sz="3000">
                <a:latin typeface="楷体" panose="02010609060101010101" pitchFamily="49" charset="-122"/>
                <a:ea typeface="楷体" panose="02010609060101010101" pitchFamily="49" charset="-122"/>
              </a:rPr>
              <a:t>）</a:t>
            </a:r>
            <a:r>
              <a:rPr lang="en-US" altLang="zh-CN" sz="3000">
                <a:latin typeface="楷体" panose="02010609060101010101" pitchFamily="49" charset="-122"/>
                <a:ea typeface="楷体" panose="02010609060101010101" pitchFamily="49" charset="-122"/>
              </a:rPr>
              <a:t>=1400</a:t>
            </a:r>
            <a:r>
              <a:rPr lang="zh-CN" altLang="en-US" sz="3000">
                <a:latin typeface="楷体" panose="02010609060101010101" pitchFamily="49" charset="-122"/>
                <a:ea typeface="楷体" panose="02010609060101010101" pitchFamily="49" charset="-122"/>
              </a:rPr>
              <a:t>元</a:t>
            </a:r>
          </a:p>
          <a:p>
            <a:pPr eaLnBrk="1" hangingPunct="1"/>
            <a:r>
              <a:rPr lang="zh-CN" altLang="en-US" sz="3000">
                <a:latin typeface="楷体" panose="02010609060101010101" pitchFamily="49" charset="-122"/>
                <a:ea typeface="楷体" panose="02010609060101010101" pitchFamily="49" charset="-122"/>
              </a:rPr>
              <a:t>其余三人各自纳税</a:t>
            </a:r>
            <a:r>
              <a:rPr lang="en-US" altLang="zh-CN" sz="3000">
                <a:latin typeface="楷体" panose="02010609060101010101" pitchFamily="49" charset="-122"/>
                <a:ea typeface="楷体" panose="02010609060101010101" pitchFamily="49" charset="-122"/>
              </a:rPr>
              <a:t>=</a:t>
            </a:r>
            <a:r>
              <a:rPr lang="zh-CN" altLang="en-US" sz="3000">
                <a:latin typeface="楷体" panose="02010609060101010101" pitchFamily="49" charset="-122"/>
                <a:ea typeface="楷体" panose="02010609060101010101" pitchFamily="49" charset="-122"/>
              </a:rPr>
              <a:t>（</a:t>
            </a:r>
            <a:r>
              <a:rPr lang="en-US" altLang="zh-CN" sz="3000">
                <a:latin typeface="楷体" panose="02010609060101010101" pitchFamily="49" charset="-122"/>
                <a:ea typeface="楷体" panose="02010609060101010101" pitchFamily="49" charset="-122"/>
              </a:rPr>
              <a:t>30000÷4</a:t>
            </a:r>
            <a:r>
              <a:rPr lang="zh-CN" altLang="en-US" sz="3000">
                <a:latin typeface="楷体" panose="02010609060101010101" pitchFamily="49" charset="-122"/>
                <a:ea typeface="楷体" panose="02010609060101010101" pitchFamily="49" charset="-122"/>
              </a:rPr>
              <a:t>）</a:t>
            </a:r>
            <a:r>
              <a:rPr lang="en-US" altLang="zh-CN" sz="3000">
                <a:latin typeface="楷体" panose="02010609060101010101" pitchFamily="49" charset="-122"/>
                <a:ea typeface="楷体" panose="02010609060101010101" pitchFamily="49" charset="-122"/>
              </a:rPr>
              <a:t>×</a:t>
            </a:r>
            <a:r>
              <a:rPr lang="zh-CN" altLang="en-US" sz="3000">
                <a:latin typeface="楷体" panose="02010609060101010101" pitchFamily="49" charset="-122"/>
                <a:ea typeface="楷体" panose="02010609060101010101" pitchFamily="49" charset="-122"/>
              </a:rPr>
              <a:t>（</a:t>
            </a:r>
            <a:r>
              <a:rPr lang="en-US" altLang="zh-CN" sz="3000">
                <a:latin typeface="楷体" panose="02010609060101010101" pitchFamily="49" charset="-122"/>
                <a:ea typeface="楷体" panose="02010609060101010101" pitchFamily="49" charset="-122"/>
              </a:rPr>
              <a:t>1-20%</a:t>
            </a:r>
            <a:r>
              <a:rPr lang="zh-CN" altLang="en-US" sz="3000">
                <a:latin typeface="楷体" panose="02010609060101010101" pitchFamily="49" charset="-122"/>
                <a:ea typeface="楷体" panose="02010609060101010101" pitchFamily="49" charset="-122"/>
              </a:rPr>
              <a:t>）</a:t>
            </a:r>
            <a:r>
              <a:rPr lang="en-US" altLang="zh-CN" sz="3000">
                <a:latin typeface="楷体" panose="02010609060101010101" pitchFamily="49" charset="-122"/>
                <a:ea typeface="楷体" panose="02010609060101010101" pitchFamily="49" charset="-122"/>
              </a:rPr>
              <a:t>×20%×</a:t>
            </a:r>
            <a:r>
              <a:rPr lang="zh-CN" altLang="en-US" sz="3000">
                <a:latin typeface="楷体" panose="02010609060101010101" pitchFamily="49" charset="-122"/>
                <a:ea typeface="楷体" panose="02010609060101010101" pitchFamily="49" charset="-122"/>
              </a:rPr>
              <a:t>（</a:t>
            </a:r>
            <a:r>
              <a:rPr lang="en-US" altLang="zh-CN" sz="3000">
                <a:latin typeface="楷体" panose="02010609060101010101" pitchFamily="49" charset="-122"/>
                <a:ea typeface="楷体" panose="02010609060101010101" pitchFamily="49" charset="-122"/>
              </a:rPr>
              <a:t>1-30%</a:t>
            </a:r>
            <a:r>
              <a:rPr lang="zh-CN" altLang="en-US" sz="3000">
                <a:latin typeface="楷体" panose="02010609060101010101" pitchFamily="49" charset="-122"/>
                <a:ea typeface="楷体" panose="02010609060101010101" pitchFamily="49" charset="-122"/>
              </a:rPr>
              <a:t>）</a:t>
            </a:r>
            <a:r>
              <a:rPr lang="en-US" altLang="zh-CN" sz="3000">
                <a:latin typeface="楷体" panose="02010609060101010101" pitchFamily="49" charset="-122"/>
                <a:ea typeface="楷体" panose="02010609060101010101" pitchFamily="49" charset="-122"/>
              </a:rPr>
              <a:t>=840</a:t>
            </a:r>
            <a:r>
              <a:rPr lang="zh-CN" altLang="en-US" sz="3000">
                <a:latin typeface="楷体" panose="02010609060101010101" pitchFamily="49" charset="-122"/>
                <a:ea typeface="楷体" panose="02010609060101010101" pitchFamily="49" charset="-122"/>
              </a:rPr>
              <a:t>元，</a:t>
            </a:r>
          </a:p>
          <a:p>
            <a:pPr eaLnBrk="1" hangingPunct="1"/>
            <a:r>
              <a:rPr lang="zh-CN" altLang="en-US" sz="3000">
                <a:latin typeface="楷体" panose="02010609060101010101" pitchFamily="49" charset="-122"/>
                <a:ea typeface="楷体" panose="02010609060101010101" pitchFamily="49" charset="-122"/>
              </a:rPr>
              <a:t>此笔稿酬共纳税</a:t>
            </a:r>
            <a:r>
              <a:rPr lang="en-US" altLang="zh-CN" sz="3000">
                <a:latin typeface="楷体" panose="02010609060101010101" pitchFamily="49" charset="-122"/>
                <a:ea typeface="楷体" panose="02010609060101010101" pitchFamily="49" charset="-122"/>
              </a:rPr>
              <a:t>1400+840 × 3=3920</a:t>
            </a:r>
            <a:r>
              <a:rPr lang="zh-CN" altLang="en-US" sz="3000">
                <a:latin typeface="楷体" panose="02010609060101010101" pitchFamily="49" charset="-122"/>
                <a:ea typeface="楷体" panose="02010609060101010101" pitchFamily="49" charset="-122"/>
              </a:rPr>
              <a:t>元。</a:t>
            </a:r>
          </a:p>
          <a:p>
            <a:pPr eaLnBrk="1" hangingPunct="1"/>
            <a:endParaRPr lang="en-US" altLang="zh-C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CCF34BAB-0C34-4788-8C55-910850D9985D}"/>
              </a:ext>
            </a:extLst>
          </p:cNvPr>
          <p:cNvSpPr>
            <a:spLocks noGrp="1"/>
          </p:cNvSpPr>
          <p:nvPr>
            <p:ph idx="1"/>
          </p:nvPr>
        </p:nvSpPr>
        <p:spPr>
          <a:xfrm>
            <a:off x="1295400" y="838200"/>
            <a:ext cx="7772400" cy="5257800"/>
          </a:xfrm>
        </p:spPr>
        <p:txBody>
          <a:bodyPr/>
          <a:lstStyle/>
          <a:p>
            <a:pPr marL="0" indent="0">
              <a:buFontTx/>
              <a:buNone/>
              <a:defRPr/>
            </a:pPr>
            <a:r>
              <a:rPr lang="zh-CN" altLang="en-US" b="1" dirty="0">
                <a:latin typeface="黑体" pitchFamily="49" charset="-122"/>
                <a:ea typeface="黑体" pitchFamily="49" charset="-122"/>
              </a:rPr>
              <a:t>三、公益性捐赠的限额扣除</a:t>
            </a:r>
            <a:endParaRPr lang="en-US" altLang="zh-CN" b="1" dirty="0">
              <a:latin typeface="黑体" pitchFamily="49" charset="-122"/>
              <a:ea typeface="黑体" pitchFamily="49" charset="-122"/>
            </a:endParaRPr>
          </a:p>
          <a:p>
            <a:pPr marL="0" indent="0">
              <a:buFontTx/>
              <a:buNone/>
              <a:defRPr/>
            </a:pPr>
            <a:r>
              <a:rPr lang="en-US" altLang="zh-CN" sz="2800" b="1" dirty="0">
                <a:latin typeface="楷体" pitchFamily="49" charset="-122"/>
                <a:ea typeface="楷体" pitchFamily="49" charset="-122"/>
              </a:rPr>
              <a:t>    </a:t>
            </a:r>
            <a:r>
              <a:rPr lang="zh-CN" altLang="en-US" sz="2800" b="1" dirty="0">
                <a:latin typeface="楷体" pitchFamily="49" charset="-122"/>
                <a:ea typeface="楷体" pitchFamily="49" charset="-122"/>
              </a:rPr>
              <a:t>个人将其所得通过中国境内的社会团体、国家机关向教育和其他公益事业以及遭受严重自然灾害地区、贫困地区</a:t>
            </a:r>
            <a:r>
              <a:rPr lang="zh-CN" altLang="en-US" sz="2800" b="1" dirty="0">
                <a:solidFill>
                  <a:srgbClr val="FF0000"/>
                </a:solidFill>
                <a:latin typeface="楷体" pitchFamily="49" charset="-122"/>
                <a:ea typeface="楷体" pitchFamily="49" charset="-122"/>
              </a:rPr>
              <a:t>捐赠</a:t>
            </a:r>
            <a:r>
              <a:rPr lang="zh-CN" altLang="en-US" sz="2800" b="1" dirty="0">
                <a:latin typeface="楷体" pitchFamily="49" charset="-122"/>
                <a:ea typeface="楷体" pitchFamily="49" charset="-122"/>
              </a:rPr>
              <a:t>，捐赠额未超过纳税人申报的</a:t>
            </a:r>
            <a:r>
              <a:rPr lang="zh-CN" altLang="en-US" sz="2800" b="1" dirty="0">
                <a:solidFill>
                  <a:srgbClr val="FF0000"/>
                </a:solidFill>
                <a:latin typeface="楷体" pitchFamily="49" charset="-122"/>
                <a:ea typeface="楷体" pitchFamily="49" charset="-122"/>
              </a:rPr>
              <a:t>应纳税所得额</a:t>
            </a:r>
            <a:r>
              <a:rPr lang="en-US" altLang="zh-CN" sz="2800" b="1" dirty="0">
                <a:solidFill>
                  <a:srgbClr val="FF0000"/>
                </a:solidFill>
                <a:latin typeface="楷体" pitchFamily="49" charset="-122"/>
                <a:ea typeface="楷体" pitchFamily="49" charset="-122"/>
              </a:rPr>
              <a:t>30%</a:t>
            </a:r>
            <a:r>
              <a:rPr lang="zh-CN" altLang="en-US" sz="2800" b="1" dirty="0">
                <a:latin typeface="楷体" pitchFamily="49" charset="-122"/>
                <a:ea typeface="楷体" pitchFamily="49" charset="-122"/>
              </a:rPr>
              <a:t>的部分，可从应纳税所得额中扣除。</a:t>
            </a:r>
          </a:p>
          <a:p>
            <a:pPr>
              <a:defRPr/>
            </a:pPr>
            <a:r>
              <a:rPr lang="zh-CN" altLang="en-US" sz="2800" b="1" dirty="0">
                <a:latin typeface="楷体" pitchFamily="49" charset="-122"/>
                <a:ea typeface="楷体" pitchFamily="49" charset="-122"/>
              </a:rPr>
              <a:t>　　个人捐赠住房作为</a:t>
            </a:r>
            <a:r>
              <a:rPr lang="zh-CN" altLang="en-US" sz="2800" b="1" dirty="0">
                <a:solidFill>
                  <a:srgbClr val="FF0000"/>
                </a:solidFill>
                <a:latin typeface="楷体" pitchFamily="49" charset="-122"/>
                <a:ea typeface="楷体" pitchFamily="49" charset="-122"/>
              </a:rPr>
              <a:t>公共租赁住房</a:t>
            </a:r>
            <a:r>
              <a:rPr lang="zh-CN" altLang="en-US" sz="2800" b="1" dirty="0">
                <a:latin typeface="楷体" pitchFamily="49" charset="-122"/>
                <a:ea typeface="楷体" pitchFamily="49" charset="-122"/>
              </a:rPr>
              <a:t>，符合税收法律法规规定的，对其公益性捐赠支出未超过其申报的应纳税所得额</a:t>
            </a:r>
            <a:r>
              <a:rPr lang="en-US" altLang="zh-CN" sz="2800" b="1" dirty="0">
                <a:latin typeface="楷体" pitchFamily="49" charset="-122"/>
                <a:ea typeface="楷体" pitchFamily="49" charset="-122"/>
              </a:rPr>
              <a:t>30%</a:t>
            </a:r>
            <a:r>
              <a:rPr lang="zh-CN" altLang="en-US" sz="2800" b="1" dirty="0">
                <a:latin typeface="楷体" pitchFamily="49" charset="-122"/>
                <a:ea typeface="楷体" pitchFamily="49" charset="-122"/>
              </a:rPr>
              <a:t>的部分，准予从其应纳税所得额中扣除。”</a:t>
            </a:r>
          </a:p>
          <a:p>
            <a:pPr>
              <a:defRPr/>
            </a:pP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a:extLst>
              <a:ext uri="{FF2B5EF4-FFF2-40B4-BE49-F238E27FC236}">
                <a16:creationId xmlns:a16="http://schemas.microsoft.com/office/drawing/2014/main" id="{FB1D7478-6003-4E78-A9ED-F91F2C336C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6232" b="3925"/>
          <a:stretch>
            <a:fillRect/>
          </a:stretch>
        </p:blipFill>
        <p:spPr bwMode="auto">
          <a:xfrm>
            <a:off x="685800" y="1676400"/>
            <a:ext cx="9002713" cy="414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363" name="TextBox 3">
            <a:extLst>
              <a:ext uri="{FF2B5EF4-FFF2-40B4-BE49-F238E27FC236}">
                <a16:creationId xmlns:a16="http://schemas.microsoft.com/office/drawing/2014/main" id="{0E2C5132-177D-43A6-8C5F-D122A4554351}"/>
              </a:ext>
            </a:extLst>
          </p:cNvPr>
          <p:cNvSpPr txBox="1">
            <a:spLocks noChangeArrowheads="1"/>
          </p:cNvSpPr>
          <p:nvPr/>
        </p:nvSpPr>
        <p:spPr bwMode="auto">
          <a:xfrm>
            <a:off x="1143000" y="762000"/>
            <a:ext cx="60372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r>
              <a:rPr lang="zh-CN" altLang="en-US" sz="3200">
                <a:latin typeface="黑体" panose="02010609060101010101" pitchFamily="49" charset="-122"/>
                <a:ea typeface="黑体" panose="02010609060101010101" pitchFamily="49" charset="-122"/>
              </a:rPr>
              <a:t>（二）特殊可以全额扣除的项目</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3">
            <a:extLst>
              <a:ext uri="{FF2B5EF4-FFF2-40B4-BE49-F238E27FC236}">
                <a16:creationId xmlns:a16="http://schemas.microsoft.com/office/drawing/2014/main" id="{7A1528D0-8F3F-4143-A41E-1F44729FEF49}"/>
              </a:ext>
            </a:extLst>
          </p:cNvPr>
          <p:cNvSpPr>
            <a:spLocks noGrp="1" noChangeArrowheads="1"/>
          </p:cNvSpPr>
          <p:nvPr>
            <p:ph idx="1"/>
          </p:nvPr>
        </p:nvSpPr>
        <p:spPr>
          <a:xfrm>
            <a:off x="838200" y="333375"/>
            <a:ext cx="7848600" cy="5797550"/>
          </a:xfrm>
        </p:spPr>
        <p:txBody>
          <a:bodyPr/>
          <a:lstStyle/>
          <a:p>
            <a:pPr eaLnBrk="1" hangingPunct="1"/>
            <a:r>
              <a:rPr lang="zh-CN" altLang="en-US" sz="2800" b="1">
                <a:solidFill>
                  <a:srgbClr val="FF0000"/>
                </a:solidFill>
                <a:latin typeface="楷体_GB2312" pitchFamily="1" charset="-122"/>
                <a:ea typeface="楷体_GB2312" pitchFamily="1" charset="-122"/>
              </a:rPr>
              <a:t>例</a:t>
            </a:r>
            <a:r>
              <a:rPr lang="zh-CN" altLang="en-US" sz="2800" b="1">
                <a:latin typeface="楷体_GB2312" pitchFamily="1" charset="-122"/>
                <a:ea typeface="楷体_GB2312" pitchFamily="1" charset="-122"/>
              </a:rPr>
              <a:t>：某歌星参加某单位举办的演唱会，取得出场费收入</a:t>
            </a:r>
            <a:r>
              <a:rPr lang="en-US" altLang="zh-CN" sz="2800" b="1">
                <a:latin typeface="楷体_GB2312" pitchFamily="1" charset="-122"/>
                <a:ea typeface="楷体_GB2312" pitchFamily="1" charset="-122"/>
              </a:rPr>
              <a:t>80000</a:t>
            </a:r>
            <a:r>
              <a:rPr lang="zh-CN" altLang="en-US" sz="2800" b="1">
                <a:latin typeface="楷体_GB2312" pitchFamily="1" charset="-122"/>
                <a:ea typeface="楷体_GB2312" pitchFamily="1" charset="-122"/>
              </a:rPr>
              <a:t>元，将其中的</a:t>
            </a:r>
            <a:r>
              <a:rPr lang="en-US" altLang="zh-CN" sz="2800" b="1">
                <a:latin typeface="楷体_GB2312" pitchFamily="1" charset="-122"/>
                <a:ea typeface="楷体_GB2312" pitchFamily="1" charset="-122"/>
              </a:rPr>
              <a:t>30000</a:t>
            </a:r>
            <a:r>
              <a:rPr lang="zh-CN" altLang="en-US" sz="2800" b="1">
                <a:latin typeface="楷体_GB2312" pitchFamily="1" charset="-122"/>
                <a:ea typeface="楷体_GB2312" pitchFamily="1" charset="-122"/>
              </a:rPr>
              <a:t>元通过当地政府捐赠给受灾群众，计算该歌星出场费应纳个人所得税。</a:t>
            </a:r>
          </a:p>
          <a:p>
            <a:pPr eaLnBrk="1" hangingPunct="1">
              <a:buFontTx/>
              <a:buNone/>
            </a:pPr>
            <a:endParaRPr lang="en-US" altLang="zh-CN"/>
          </a:p>
          <a:p>
            <a:pPr eaLnBrk="1" hangingPunct="1"/>
            <a:r>
              <a:rPr lang="zh-CN" altLang="en-US" sz="2800">
                <a:latin typeface="楷体" panose="02010609060101010101" pitchFamily="49" charset="-122"/>
                <a:ea typeface="楷体" panose="02010609060101010101" pitchFamily="49" charset="-122"/>
              </a:rPr>
              <a:t>解：</a:t>
            </a:r>
          </a:p>
          <a:p>
            <a:pPr eaLnBrk="1" hangingPunct="1"/>
            <a:r>
              <a:rPr lang="en-US" altLang="zh-CN" sz="2800" b="1">
                <a:latin typeface="楷体" panose="02010609060101010101" pitchFamily="49" charset="-122"/>
                <a:ea typeface="楷体" panose="02010609060101010101" pitchFamily="49" charset="-122"/>
              </a:rPr>
              <a:t>1</a:t>
            </a:r>
            <a:r>
              <a:rPr lang="zh-CN" altLang="en-US" sz="2800" b="1">
                <a:latin typeface="楷体" panose="02010609060101010101" pitchFamily="49" charset="-122"/>
                <a:ea typeface="楷体" panose="02010609060101010101" pitchFamily="49" charset="-122"/>
              </a:rPr>
              <a:t>、未扣除捐赠的</a:t>
            </a:r>
            <a:r>
              <a:rPr lang="zh-CN" altLang="en-US" sz="2800" b="1">
                <a:solidFill>
                  <a:srgbClr val="FF0000"/>
                </a:solidFill>
                <a:latin typeface="楷体" panose="02010609060101010101" pitchFamily="49" charset="-122"/>
                <a:ea typeface="楷体" panose="02010609060101010101" pitchFamily="49" charset="-122"/>
              </a:rPr>
              <a:t>应纳税所得额</a:t>
            </a:r>
            <a:r>
              <a:rPr lang="en-US" altLang="zh-CN" sz="2800" b="1">
                <a:latin typeface="楷体" panose="02010609060101010101" pitchFamily="49" charset="-122"/>
                <a:ea typeface="楷体" panose="02010609060101010101" pitchFamily="49" charset="-122"/>
              </a:rPr>
              <a:t>=80000×</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1-20%</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a:t>
            </a:r>
            <a:r>
              <a:rPr lang="en-US" altLang="zh-CN" sz="2800" b="1">
                <a:solidFill>
                  <a:srgbClr val="FF0000"/>
                </a:solidFill>
                <a:latin typeface="楷体" panose="02010609060101010101" pitchFamily="49" charset="-122"/>
                <a:ea typeface="楷体" panose="02010609060101010101" pitchFamily="49" charset="-122"/>
              </a:rPr>
              <a:t>64000</a:t>
            </a:r>
            <a:r>
              <a:rPr lang="zh-CN" altLang="en-US" sz="2800" b="1">
                <a:solidFill>
                  <a:srgbClr val="FF0000"/>
                </a:solidFill>
                <a:latin typeface="楷体" panose="02010609060101010101" pitchFamily="49" charset="-122"/>
                <a:ea typeface="楷体" panose="02010609060101010101" pitchFamily="49" charset="-122"/>
              </a:rPr>
              <a:t>元</a:t>
            </a:r>
          </a:p>
          <a:p>
            <a:pPr eaLnBrk="1" hangingPunct="1"/>
            <a:r>
              <a:rPr lang="en-US" altLang="zh-CN" sz="2800" b="1">
                <a:latin typeface="楷体" panose="02010609060101010101" pitchFamily="49" charset="-122"/>
                <a:ea typeface="楷体" panose="02010609060101010101" pitchFamily="49" charset="-122"/>
              </a:rPr>
              <a:t>2</a:t>
            </a:r>
            <a:r>
              <a:rPr lang="zh-CN" altLang="en-US" sz="2800" b="1">
                <a:latin typeface="楷体" panose="02010609060101010101" pitchFamily="49" charset="-122"/>
                <a:ea typeface="楷体" panose="02010609060101010101" pitchFamily="49" charset="-122"/>
              </a:rPr>
              <a:t>、捐赠的扣除标准</a:t>
            </a:r>
            <a:r>
              <a:rPr lang="en-US" altLang="zh-CN" sz="2800" b="1">
                <a:latin typeface="楷体" panose="02010609060101010101" pitchFamily="49" charset="-122"/>
                <a:ea typeface="楷体" panose="02010609060101010101" pitchFamily="49" charset="-122"/>
              </a:rPr>
              <a:t>=</a:t>
            </a:r>
            <a:r>
              <a:rPr lang="en-US" altLang="zh-CN" sz="2800" b="1">
                <a:solidFill>
                  <a:srgbClr val="FF0000"/>
                </a:solidFill>
                <a:latin typeface="楷体" panose="02010609060101010101" pitchFamily="49" charset="-122"/>
                <a:ea typeface="楷体" panose="02010609060101010101" pitchFamily="49" charset="-122"/>
              </a:rPr>
              <a:t>64000</a:t>
            </a:r>
            <a:r>
              <a:rPr lang="en-US" altLang="zh-CN" sz="2800" b="1">
                <a:latin typeface="楷体" panose="02010609060101010101" pitchFamily="49" charset="-122"/>
                <a:ea typeface="楷体" panose="02010609060101010101" pitchFamily="49" charset="-122"/>
              </a:rPr>
              <a:t> × 30%=19200</a:t>
            </a:r>
            <a:r>
              <a:rPr lang="zh-CN" altLang="en-US" sz="2800" b="1">
                <a:latin typeface="楷体" panose="02010609060101010101" pitchFamily="49" charset="-122"/>
                <a:ea typeface="楷体" panose="02010609060101010101" pitchFamily="49" charset="-122"/>
              </a:rPr>
              <a:t>元</a:t>
            </a:r>
          </a:p>
          <a:p>
            <a:pPr eaLnBrk="1" hangingPunct="1"/>
            <a:r>
              <a:rPr lang="zh-CN" altLang="en-US" sz="2800" b="1">
                <a:latin typeface="楷体" panose="02010609060101010101" pitchFamily="49" charset="-122"/>
                <a:ea typeface="楷体" panose="02010609060101010101" pitchFamily="49" charset="-122"/>
              </a:rPr>
              <a:t>由于实际捐赠为</a:t>
            </a:r>
            <a:r>
              <a:rPr lang="en-US" altLang="zh-CN" sz="2800" b="1">
                <a:latin typeface="楷体" panose="02010609060101010101" pitchFamily="49" charset="-122"/>
                <a:ea typeface="楷体" panose="02010609060101010101" pitchFamily="49" charset="-122"/>
              </a:rPr>
              <a:t>30000</a:t>
            </a:r>
            <a:r>
              <a:rPr lang="zh-CN" altLang="en-US" sz="2800" b="1">
                <a:latin typeface="楷体" panose="02010609060101010101" pitchFamily="49" charset="-122"/>
                <a:ea typeface="楷体" panose="02010609060101010101" pitchFamily="49" charset="-122"/>
              </a:rPr>
              <a:t>元大于扣除标准</a:t>
            </a:r>
            <a:r>
              <a:rPr lang="en-US" altLang="zh-CN" sz="2800" b="1">
                <a:latin typeface="楷体" panose="02010609060101010101" pitchFamily="49" charset="-122"/>
                <a:ea typeface="楷体" panose="02010609060101010101" pitchFamily="49" charset="-122"/>
              </a:rPr>
              <a:t>19200</a:t>
            </a:r>
            <a:r>
              <a:rPr lang="zh-CN" altLang="en-US" sz="2800" b="1">
                <a:latin typeface="楷体" panose="02010609060101010101" pitchFamily="49" charset="-122"/>
                <a:ea typeface="楷体" panose="02010609060101010101" pitchFamily="49" charset="-122"/>
              </a:rPr>
              <a:t>元，所以只能按</a:t>
            </a:r>
            <a:r>
              <a:rPr lang="en-US" altLang="zh-CN" sz="2800" b="1">
                <a:latin typeface="楷体" panose="02010609060101010101" pitchFamily="49" charset="-122"/>
                <a:ea typeface="楷体" panose="02010609060101010101" pitchFamily="49" charset="-122"/>
              </a:rPr>
              <a:t>19200</a:t>
            </a:r>
            <a:r>
              <a:rPr lang="zh-CN" altLang="en-US" sz="2800" b="1">
                <a:latin typeface="楷体" panose="02010609060101010101" pitchFamily="49" charset="-122"/>
                <a:ea typeface="楷体" panose="02010609060101010101" pitchFamily="49" charset="-122"/>
              </a:rPr>
              <a:t>元扣除。</a:t>
            </a:r>
          </a:p>
          <a:p>
            <a:pPr eaLnBrk="1" hangingPunct="1"/>
            <a:r>
              <a:rPr lang="en-US" altLang="zh-CN" sz="2800" b="1">
                <a:latin typeface="楷体" panose="02010609060101010101" pitchFamily="49" charset="-122"/>
                <a:ea typeface="楷体" panose="02010609060101010101" pitchFamily="49" charset="-122"/>
              </a:rPr>
              <a:t>3</a:t>
            </a:r>
            <a:r>
              <a:rPr lang="zh-CN" altLang="en-US" sz="2800" b="1">
                <a:latin typeface="楷体" panose="02010609060101010101" pitchFamily="49" charset="-122"/>
                <a:ea typeface="楷体" panose="02010609060101010101" pitchFamily="49" charset="-122"/>
              </a:rPr>
              <a:t>、应纳税额</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64000-19200</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×30%-2000=44800 ×30%- 2000=11400</a:t>
            </a:r>
            <a:r>
              <a:rPr lang="zh-CN" altLang="en-US" sz="2800" b="1">
                <a:latin typeface="楷体" panose="02010609060101010101" pitchFamily="49" charset="-122"/>
                <a:ea typeface="楷体" panose="02010609060101010101" pitchFamily="49" charset="-122"/>
              </a:rPr>
              <a:t>元</a:t>
            </a:r>
          </a:p>
          <a:p>
            <a:pPr eaLnBrk="1" hangingPunct="1"/>
            <a:endParaRPr lang="en-US" altLang="zh-CN"/>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1314">
                                            <p:txEl>
                                              <p:pRg st="0" end="0"/>
                                            </p:txEl>
                                          </p:spTgt>
                                        </p:tgtEl>
                                        <p:attrNameLst>
                                          <p:attrName>style.visibility</p:attrName>
                                        </p:attrNameLst>
                                      </p:cBhvr>
                                      <p:to>
                                        <p:strVal val="visible"/>
                                      </p:to>
                                    </p:set>
                                    <p:anim calcmode="lin" valueType="num">
                                      <p:cBhvr additive="base">
                                        <p:cTn id="7" dur="500" fill="hold"/>
                                        <p:tgtEl>
                                          <p:spTgt spid="1413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13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41314">
                                            <p:txEl>
                                              <p:pRg st="2" end="2"/>
                                            </p:txEl>
                                          </p:spTgt>
                                        </p:tgtEl>
                                        <p:attrNameLst>
                                          <p:attrName>style.visibility</p:attrName>
                                        </p:attrNameLst>
                                      </p:cBhvr>
                                      <p:to>
                                        <p:strVal val="visible"/>
                                      </p:to>
                                    </p:set>
                                    <p:anim calcmode="lin" valueType="num">
                                      <p:cBhvr additive="base">
                                        <p:cTn id="13" dur="500" fill="hold"/>
                                        <p:tgtEl>
                                          <p:spTgt spid="14131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1314">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41314">
                                            <p:txEl>
                                              <p:pRg st="3" end="3"/>
                                            </p:txEl>
                                          </p:spTgt>
                                        </p:tgtEl>
                                        <p:attrNameLst>
                                          <p:attrName>style.visibility</p:attrName>
                                        </p:attrNameLst>
                                      </p:cBhvr>
                                      <p:to>
                                        <p:strVal val="visible"/>
                                      </p:to>
                                    </p:set>
                                    <p:anim calcmode="lin" valueType="num">
                                      <p:cBhvr additive="base">
                                        <p:cTn id="17" dur="500" fill="hold"/>
                                        <p:tgtEl>
                                          <p:spTgt spid="141314">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41314">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41314">
                                            <p:txEl>
                                              <p:pRg st="4" end="4"/>
                                            </p:txEl>
                                          </p:spTgt>
                                        </p:tgtEl>
                                        <p:attrNameLst>
                                          <p:attrName>style.visibility</p:attrName>
                                        </p:attrNameLst>
                                      </p:cBhvr>
                                      <p:to>
                                        <p:strVal val="visible"/>
                                      </p:to>
                                    </p:set>
                                    <p:anim calcmode="lin" valueType="num">
                                      <p:cBhvr additive="base">
                                        <p:cTn id="21" dur="500" fill="hold"/>
                                        <p:tgtEl>
                                          <p:spTgt spid="141314">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41314">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41314">
                                            <p:txEl>
                                              <p:pRg st="5" end="5"/>
                                            </p:txEl>
                                          </p:spTgt>
                                        </p:tgtEl>
                                        <p:attrNameLst>
                                          <p:attrName>style.visibility</p:attrName>
                                        </p:attrNameLst>
                                      </p:cBhvr>
                                      <p:to>
                                        <p:strVal val="visible"/>
                                      </p:to>
                                    </p:set>
                                    <p:anim calcmode="lin" valueType="num">
                                      <p:cBhvr additive="base">
                                        <p:cTn id="25" dur="500" fill="hold"/>
                                        <p:tgtEl>
                                          <p:spTgt spid="14131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1314">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41314">
                                            <p:txEl>
                                              <p:pRg st="6" end="6"/>
                                            </p:txEl>
                                          </p:spTgt>
                                        </p:tgtEl>
                                        <p:attrNameLst>
                                          <p:attrName>style.visibility</p:attrName>
                                        </p:attrNameLst>
                                      </p:cBhvr>
                                      <p:to>
                                        <p:strVal val="visible"/>
                                      </p:to>
                                    </p:set>
                                    <p:anim calcmode="lin" valueType="num">
                                      <p:cBhvr additive="base">
                                        <p:cTn id="29" dur="500" fill="hold"/>
                                        <p:tgtEl>
                                          <p:spTgt spid="141314">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4131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46570EDE-D64C-4320-B165-60FD13F817B9}"/>
              </a:ext>
            </a:extLst>
          </p:cNvPr>
          <p:cNvSpPr>
            <a:spLocks noGrp="1" noChangeArrowheads="1"/>
          </p:cNvSpPr>
          <p:nvPr>
            <p:ph idx="1"/>
          </p:nvPr>
        </p:nvSpPr>
        <p:spPr>
          <a:xfrm>
            <a:off x="1295400" y="762000"/>
            <a:ext cx="7772400" cy="5334000"/>
          </a:xfrm>
        </p:spPr>
        <p:txBody>
          <a:bodyPr/>
          <a:lstStyle/>
          <a:p>
            <a:r>
              <a:rPr lang="en-US" altLang="zh-CN" b="1">
                <a:latin typeface="仿宋_GB2312"/>
                <a:ea typeface="仿宋_GB2312"/>
                <a:cs typeface="仿宋_GB2312"/>
              </a:rPr>
              <a:t>【</a:t>
            </a:r>
            <a:r>
              <a:rPr lang="zh-CN" altLang="en-US" b="1">
                <a:latin typeface="仿宋_GB2312"/>
                <a:ea typeface="仿宋_GB2312"/>
                <a:cs typeface="仿宋_GB2312"/>
              </a:rPr>
              <a:t>例</a:t>
            </a:r>
            <a:r>
              <a:rPr lang="en-US" altLang="zh-CN" b="1">
                <a:latin typeface="仿宋_GB2312"/>
                <a:ea typeface="仿宋_GB2312"/>
                <a:cs typeface="仿宋_GB2312"/>
              </a:rPr>
              <a:t>】</a:t>
            </a:r>
            <a:r>
              <a:rPr lang="zh-CN" altLang="en-US" b="1">
                <a:latin typeface="仿宋_GB2312"/>
                <a:ea typeface="仿宋_GB2312"/>
                <a:cs typeface="仿宋_GB2312"/>
              </a:rPr>
              <a:t>王某佳因购买体育彩票中奖</a:t>
            </a:r>
            <a:r>
              <a:rPr lang="en-US" altLang="zh-CN" b="1">
                <a:latin typeface="仿宋_GB2312"/>
                <a:ea typeface="仿宋_GB2312"/>
                <a:cs typeface="仿宋_GB2312"/>
              </a:rPr>
              <a:t>20</a:t>
            </a:r>
            <a:r>
              <a:rPr lang="zh-CN" altLang="en-US" b="1">
                <a:latin typeface="仿宋_GB2312"/>
                <a:ea typeface="仿宋_GB2312"/>
                <a:cs typeface="仿宋_GB2312"/>
              </a:rPr>
              <a:t>万元，其中</a:t>
            </a:r>
            <a:r>
              <a:rPr lang="en-US" altLang="zh-CN" b="1">
                <a:latin typeface="仿宋_GB2312"/>
                <a:ea typeface="仿宋_GB2312"/>
                <a:cs typeface="仿宋_GB2312"/>
              </a:rPr>
              <a:t>8</a:t>
            </a:r>
            <a:r>
              <a:rPr lang="zh-CN" altLang="en-US" b="1">
                <a:latin typeface="仿宋_GB2312"/>
                <a:ea typeface="仿宋_GB2312"/>
                <a:cs typeface="仿宋_GB2312"/>
              </a:rPr>
              <a:t>万元通过民政部门捐赠给某贫困地区，计算其中奖应纳的个人所得税额。</a:t>
            </a:r>
            <a:endParaRPr lang="en-US" altLang="zh-CN" b="1">
              <a:latin typeface="仿宋_GB2312"/>
              <a:ea typeface="仿宋_GB2312"/>
              <a:cs typeface="仿宋_GB2312"/>
            </a:endParaRPr>
          </a:p>
          <a:p>
            <a:pPr>
              <a:buFontTx/>
              <a:buNone/>
            </a:pPr>
            <a:endParaRPr lang="en-US" altLang="zh-CN" b="1">
              <a:latin typeface="仿宋_GB2312"/>
              <a:ea typeface="仿宋_GB2312"/>
              <a:cs typeface="仿宋_GB2312"/>
            </a:endParaRPr>
          </a:p>
          <a:p>
            <a:pPr>
              <a:buFontTx/>
              <a:buNone/>
            </a:pPr>
            <a:r>
              <a:rPr lang="zh-CN" altLang="en-US" b="1">
                <a:latin typeface="仿宋_GB2312"/>
                <a:ea typeface="仿宋_GB2312"/>
                <a:cs typeface="仿宋_GB2312"/>
              </a:rPr>
              <a:t> </a:t>
            </a:r>
            <a:r>
              <a:rPr lang="en-US" altLang="zh-CN" sz="2800" b="1">
                <a:latin typeface="仿宋_GB2312"/>
                <a:ea typeface="仿宋_GB2312"/>
                <a:cs typeface="仿宋_GB2312"/>
              </a:rPr>
              <a:t>【</a:t>
            </a:r>
            <a:r>
              <a:rPr lang="zh-CN" altLang="en-US" sz="2800" b="1">
                <a:latin typeface="仿宋_GB2312"/>
                <a:ea typeface="仿宋_GB2312"/>
                <a:cs typeface="仿宋_GB2312"/>
              </a:rPr>
              <a:t>答案</a:t>
            </a:r>
            <a:r>
              <a:rPr lang="en-US" altLang="zh-CN" sz="2800" b="1">
                <a:latin typeface="仿宋_GB2312"/>
                <a:ea typeface="仿宋_GB2312"/>
                <a:cs typeface="仿宋_GB2312"/>
              </a:rPr>
              <a:t>】</a:t>
            </a:r>
          </a:p>
          <a:p>
            <a:r>
              <a:rPr lang="zh-CN" altLang="en-US" sz="2800" b="1">
                <a:latin typeface="仿宋_GB2312"/>
                <a:ea typeface="仿宋_GB2312"/>
                <a:cs typeface="仿宋_GB2312"/>
              </a:rPr>
              <a:t>允许扣除公益性捐赠额</a:t>
            </a:r>
            <a:r>
              <a:rPr lang="en-US" altLang="zh-CN" sz="2800" b="1">
                <a:latin typeface="仿宋_GB2312"/>
                <a:ea typeface="仿宋_GB2312"/>
                <a:cs typeface="仿宋_GB2312"/>
              </a:rPr>
              <a:t>=200 000×30%=60 000</a:t>
            </a:r>
            <a:r>
              <a:rPr lang="zh-CN" altLang="en-US" sz="2800" b="1">
                <a:latin typeface="仿宋_GB2312"/>
                <a:ea typeface="仿宋_GB2312"/>
                <a:cs typeface="仿宋_GB2312"/>
              </a:rPr>
              <a:t>元 </a:t>
            </a:r>
            <a:endParaRPr lang="en-US" altLang="zh-CN" sz="2800" b="1">
              <a:latin typeface="仿宋_GB2312"/>
              <a:ea typeface="仿宋_GB2312"/>
              <a:cs typeface="仿宋_GB2312"/>
            </a:endParaRPr>
          </a:p>
          <a:p>
            <a:r>
              <a:rPr lang="en-US" altLang="zh-CN" sz="2800" b="1">
                <a:latin typeface="仿宋_GB2312"/>
                <a:ea typeface="仿宋_GB2312"/>
                <a:cs typeface="仿宋_GB2312"/>
              </a:rPr>
              <a:t>•</a:t>
            </a:r>
            <a:r>
              <a:rPr lang="zh-CN" altLang="en-US" sz="2800" b="1">
                <a:latin typeface="仿宋_GB2312"/>
                <a:ea typeface="仿宋_GB2312"/>
                <a:cs typeface="仿宋_GB2312"/>
              </a:rPr>
              <a:t>应纳税额</a:t>
            </a:r>
            <a:r>
              <a:rPr lang="en-US" altLang="zh-CN" sz="2800" b="1">
                <a:latin typeface="仿宋_GB2312"/>
                <a:ea typeface="仿宋_GB2312"/>
                <a:cs typeface="仿宋_GB2312"/>
              </a:rPr>
              <a:t>=(200 000</a:t>
            </a:r>
            <a:r>
              <a:rPr lang="zh-CN" altLang="en-US" sz="2800" b="1">
                <a:latin typeface="仿宋_GB2312"/>
                <a:ea typeface="仿宋_GB2312"/>
                <a:cs typeface="仿宋_GB2312"/>
              </a:rPr>
              <a:t>－</a:t>
            </a:r>
            <a:r>
              <a:rPr lang="en-US" altLang="zh-CN" sz="2800" b="1">
                <a:latin typeface="仿宋_GB2312"/>
                <a:ea typeface="仿宋_GB2312"/>
                <a:cs typeface="仿宋_GB2312"/>
              </a:rPr>
              <a:t>60 000)×20%=28 000</a:t>
            </a:r>
            <a:r>
              <a:rPr lang="zh-CN" altLang="en-US" sz="2800" b="1">
                <a:latin typeface="仿宋_GB2312"/>
                <a:ea typeface="仿宋_GB2312"/>
                <a:cs typeface="仿宋_GB2312"/>
              </a:rPr>
              <a:t>元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内容占位符 2">
            <a:extLst>
              <a:ext uri="{FF2B5EF4-FFF2-40B4-BE49-F238E27FC236}">
                <a16:creationId xmlns:a16="http://schemas.microsoft.com/office/drawing/2014/main" id="{920FEA77-D24A-4142-912D-844246294463}"/>
              </a:ext>
            </a:extLst>
          </p:cNvPr>
          <p:cNvSpPr>
            <a:spLocks noGrp="1" noChangeArrowheads="1"/>
          </p:cNvSpPr>
          <p:nvPr>
            <p:ph idx="1"/>
          </p:nvPr>
        </p:nvSpPr>
        <p:spPr>
          <a:xfrm>
            <a:off x="1295400" y="533400"/>
            <a:ext cx="7772400" cy="1371600"/>
          </a:xfrm>
        </p:spPr>
        <p:txBody>
          <a:bodyPr/>
          <a:lstStyle/>
          <a:p>
            <a:r>
              <a:rPr lang="zh-CN" altLang="en-US" b="1"/>
              <a:t>四、</a:t>
            </a:r>
            <a:r>
              <a:rPr lang="zh-CN" altLang="zh-CN" b="1"/>
              <a:t>保险费（金）</a:t>
            </a:r>
            <a:r>
              <a:rPr lang="zh-CN" altLang="zh-CN"/>
              <a:t>征税问题</a:t>
            </a:r>
            <a:br>
              <a:rPr lang="en-US" altLang="zh-CN"/>
            </a:br>
            <a:r>
              <a:rPr lang="en-US" altLang="zh-CN"/>
              <a:t>1.</a:t>
            </a:r>
            <a:r>
              <a:rPr lang="zh-CN" altLang="zh-CN"/>
              <a:t>基本规定</a:t>
            </a:r>
            <a:endParaRPr lang="en-US" altLang="zh-CN"/>
          </a:p>
          <a:p>
            <a:endParaRPr lang="zh-CN" altLang="zh-CN"/>
          </a:p>
          <a:p>
            <a:endParaRPr lang="zh-CN" altLang="en-US"/>
          </a:p>
        </p:txBody>
      </p:sp>
      <p:graphicFrame>
        <p:nvGraphicFramePr>
          <p:cNvPr id="4" name="表格 3">
            <a:extLst>
              <a:ext uri="{FF2B5EF4-FFF2-40B4-BE49-F238E27FC236}">
                <a16:creationId xmlns:a16="http://schemas.microsoft.com/office/drawing/2014/main" id="{8EC4D45E-CF63-494E-90CA-C13C2266D585}"/>
              </a:ext>
            </a:extLst>
          </p:cNvPr>
          <p:cNvGraphicFramePr>
            <a:graphicFrameLocks noGrp="1"/>
          </p:cNvGraphicFramePr>
          <p:nvPr/>
        </p:nvGraphicFramePr>
        <p:xfrm>
          <a:off x="1143000" y="2133600"/>
          <a:ext cx="7467600" cy="4424363"/>
        </p:xfrm>
        <a:graphic>
          <a:graphicData uri="http://schemas.openxmlformats.org/drawingml/2006/table">
            <a:tbl>
              <a:tblPr/>
              <a:tblGrid>
                <a:gridCol w="914400">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583950">
                <a:tc>
                  <a:txBody>
                    <a:bodyPr/>
                    <a:lstStyle/>
                    <a:p>
                      <a:pPr>
                        <a:spcAft>
                          <a:spcPts val="0"/>
                        </a:spcAft>
                      </a:pPr>
                      <a:r>
                        <a:rPr lang="zh-CN" sz="28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类型</a:t>
                      </a:r>
                      <a:endParaRPr lang="zh-CN" sz="2800" kern="100" dirty="0">
                        <a:latin typeface="楷体" panose="02010609060101010101" pitchFamily="49" charset="-122"/>
                        <a:ea typeface="楷体"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5E9EFF"/>
                        </a:gs>
                        <a:gs pos="39999">
                          <a:srgbClr val="85C2FF"/>
                        </a:gs>
                        <a:gs pos="70000">
                          <a:srgbClr val="C4D6EB"/>
                        </a:gs>
                        <a:gs pos="100000">
                          <a:srgbClr val="FFEBFA"/>
                        </a:gs>
                      </a:gsLst>
                      <a:lin ang="5400000" scaled="0"/>
                    </a:gradFill>
                  </a:tcPr>
                </a:tc>
                <a:tc>
                  <a:txBody>
                    <a:bodyPr/>
                    <a:lstStyle/>
                    <a:p>
                      <a:pPr algn="ctr">
                        <a:spcAft>
                          <a:spcPts val="0"/>
                        </a:spcAft>
                      </a:pPr>
                      <a:r>
                        <a:rPr lang="zh-CN" sz="2800" b="1" kern="100" dirty="0">
                          <a:solidFill>
                            <a:srgbClr val="000000"/>
                          </a:solidFill>
                          <a:latin typeface="仿宋" panose="02010609060101010101" pitchFamily="49" charset="-122"/>
                          <a:ea typeface="仿宋" panose="02010609060101010101" pitchFamily="49" charset="-122"/>
                          <a:cs typeface="宋体" panose="02010600030101010101" pitchFamily="2" charset="-122"/>
                        </a:rPr>
                        <a:t>税务处理</a:t>
                      </a:r>
                      <a:endParaRPr lang="zh-CN" sz="2800" b="1" kern="100" dirty="0">
                        <a:latin typeface="仿宋" panose="02010609060101010101" pitchFamily="49" charset="-122"/>
                        <a:ea typeface="仿宋"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5E9EFF"/>
                        </a:gs>
                        <a:gs pos="39999">
                          <a:srgbClr val="85C2FF"/>
                        </a:gs>
                        <a:gs pos="70000">
                          <a:srgbClr val="C4D6EB"/>
                        </a:gs>
                        <a:gs pos="100000">
                          <a:srgbClr val="FFEBFA"/>
                        </a:gs>
                      </a:gsLst>
                      <a:lin ang="5400000" scaled="0"/>
                    </a:gradFill>
                  </a:tcPr>
                </a:tc>
                <a:extLst>
                  <a:ext uri="{0D108BD9-81ED-4DB2-BD59-A6C34878D82A}">
                    <a16:rowId xmlns:a16="http://schemas.microsoft.com/office/drawing/2014/main" val="10000"/>
                  </a:ext>
                </a:extLst>
              </a:tr>
              <a:tr h="853425">
                <a:tc>
                  <a:txBody>
                    <a:bodyPr/>
                    <a:lstStyle/>
                    <a:p>
                      <a:pPr>
                        <a:spcAft>
                          <a:spcPts val="0"/>
                        </a:spcAft>
                      </a:pPr>
                      <a:r>
                        <a:rPr lang="zh-CN" sz="2800" b="1" u="dbl" kern="100">
                          <a:solidFill>
                            <a:srgbClr val="A50021"/>
                          </a:solidFill>
                          <a:latin typeface="楷体" panose="02010609060101010101" pitchFamily="49" charset="-122"/>
                          <a:ea typeface="楷体" panose="02010609060101010101" pitchFamily="49" charset="-122"/>
                          <a:cs typeface="宋体" panose="02010600030101010101" pitchFamily="2" charset="-122"/>
                        </a:rPr>
                        <a:t>基本保险</a:t>
                      </a:r>
                      <a:endParaRPr lang="zh-CN" sz="2800" kern="100">
                        <a:latin typeface="楷体" panose="02010609060101010101" pitchFamily="49" charset="-122"/>
                        <a:ea typeface="楷体"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5E9EFF"/>
                        </a:gs>
                        <a:gs pos="39999">
                          <a:srgbClr val="85C2FF"/>
                        </a:gs>
                        <a:gs pos="70000">
                          <a:srgbClr val="C4D6EB"/>
                        </a:gs>
                        <a:gs pos="100000">
                          <a:srgbClr val="FFEBFA"/>
                        </a:gs>
                      </a:gsLst>
                      <a:lin ang="5400000" scaled="0"/>
                    </a:gradFill>
                  </a:tcPr>
                </a:tc>
                <a:tc>
                  <a:txBody>
                    <a:bodyPr/>
                    <a:lstStyle/>
                    <a:p>
                      <a:pPr>
                        <a:spcAft>
                          <a:spcPts val="0"/>
                        </a:spcAft>
                      </a:pPr>
                      <a:r>
                        <a:rPr lang="en-US" altLang="zh-CN" sz="2800" b="1" u="dbl" kern="100" dirty="0">
                          <a:solidFill>
                            <a:srgbClr val="A50021"/>
                          </a:solidFill>
                          <a:latin typeface="仿宋" panose="02010609060101010101" pitchFamily="49" charset="-122"/>
                          <a:ea typeface="仿宋" panose="02010609060101010101" pitchFamily="49" charset="-122"/>
                          <a:cs typeface="宋体" panose="02010600030101010101" pitchFamily="2" charset="-122"/>
                        </a:rPr>
                        <a:t>         </a:t>
                      </a:r>
                      <a:r>
                        <a:rPr lang="zh-CN" sz="2800" b="1" u="dbl" kern="100" dirty="0">
                          <a:solidFill>
                            <a:srgbClr val="A50021"/>
                          </a:solidFill>
                          <a:latin typeface="仿宋" panose="02010609060101010101" pitchFamily="49" charset="-122"/>
                          <a:ea typeface="仿宋" panose="02010609060101010101" pitchFamily="49" charset="-122"/>
                          <a:cs typeface="宋体" panose="02010600030101010101" pitchFamily="2" charset="-122"/>
                        </a:rPr>
                        <a:t>免征个税</a:t>
                      </a:r>
                      <a:endParaRPr lang="zh-CN" sz="2800" b="1" kern="100" dirty="0">
                        <a:latin typeface="仿宋" panose="02010609060101010101" pitchFamily="49" charset="-122"/>
                        <a:ea typeface="仿宋"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5E9EFF"/>
                        </a:gs>
                        <a:gs pos="39999">
                          <a:srgbClr val="85C2FF"/>
                        </a:gs>
                        <a:gs pos="70000">
                          <a:srgbClr val="C4D6EB"/>
                        </a:gs>
                        <a:gs pos="100000">
                          <a:srgbClr val="FFEBFA"/>
                        </a:gs>
                      </a:gsLst>
                      <a:lin ang="5400000" scaled="0"/>
                    </a:gradFill>
                  </a:tcPr>
                </a:tc>
                <a:extLst>
                  <a:ext uri="{0D108BD9-81ED-4DB2-BD59-A6C34878D82A}">
                    <a16:rowId xmlns:a16="http://schemas.microsoft.com/office/drawing/2014/main" val="10001"/>
                  </a:ext>
                </a:extLst>
              </a:tr>
              <a:tr h="1280138">
                <a:tc>
                  <a:txBody>
                    <a:bodyPr/>
                    <a:lstStyle/>
                    <a:p>
                      <a:pPr>
                        <a:spcAft>
                          <a:spcPts val="0"/>
                        </a:spcAft>
                      </a:pPr>
                      <a:r>
                        <a:rPr lang="zh-CN" sz="2800" b="1" u="dbl" kern="100">
                          <a:solidFill>
                            <a:srgbClr val="A50021"/>
                          </a:solidFill>
                          <a:latin typeface="楷体" panose="02010609060101010101" pitchFamily="49" charset="-122"/>
                          <a:ea typeface="楷体" panose="02010609060101010101" pitchFamily="49" charset="-122"/>
                          <a:cs typeface="宋体" panose="02010600030101010101" pitchFamily="2" charset="-122"/>
                        </a:rPr>
                        <a:t>补充保险</a:t>
                      </a:r>
                      <a:endParaRPr lang="zh-CN" sz="2800" kern="100">
                        <a:latin typeface="楷体" panose="02010609060101010101" pitchFamily="49" charset="-122"/>
                        <a:ea typeface="楷体"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5E9EFF"/>
                        </a:gs>
                        <a:gs pos="39999">
                          <a:srgbClr val="85C2FF"/>
                        </a:gs>
                        <a:gs pos="70000">
                          <a:srgbClr val="C4D6EB"/>
                        </a:gs>
                        <a:gs pos="100000">
                          <a:srgbClr val="FFEBFA"/>
                        </a:gs>
                      </a:gsLst>
                      <a:lin ang="5400000" scaled="0"/>
                    </a:gradFill>
                  </a:tcPr>
                </a:tc>
                <a:tc>
                  <a:txBody>
                    <a:bodyPr/>
                    <a:lstStyle/>
                    <a:p>
                      <a:pPr>
                        <a:spcAft>
                          <a:spcPts val="0"/>
                        </a:spcAft>
                      </a:pPr>
                      <a:r>
                        <a:rPr lang="en-US" altLang="zh-CN" sz="2800" b="1" u="dbl" kern="100" dirty="0">
                          <a:solidFill>
                            <a:srgbClr val="A50021"/>
                          </a:solidFill>
                          <a:latin typeface="仿宋" panose="02010609060101010101" pitchFamily="49" charset="-122"/>
                          <a:ea typeface="仿宋" panose="02010609060101010101" pitchFamily="49" charset="-122"/>
                          <a:cs typeface="宋体" panose="02010600030101010101" pitchFamily="2" charset="-122"/>
                        </a:rPr>
                        <a:t>  </a:t>
                      </a:r>
                      <a:r>
                        <a:rPr lang="zh-CN" sz="2800" b="1" u="dbl" kern="100" dirty="0">
                          <a:solidFill>
                            <a:srgbClr val="A50021"/>
                          </a:solidFill>
                          <a:latin typeface="仿宋" panose="02010609060101010101" pitchFamily="49" charset="-122"/>
                          <a:ea typeface="仿宋" panose="02010609060101010101" pitchFamily="49" charset="-122"/>
                          <a:cs typeface="宋体" panose="02010600030101010101" pitchFamily="2" charset="-122"/>
                        </a:rPr>
                        <a:t>企业</a:t>
                      </a:r>
                      <a:r>
                        <a:rPr lang="zh-CN" sz="2800" b="1" u="dbl" kern="100" dirty="0">
                          <a:solidFill>
                            <a:srgbClr val="FF0000"/>
                          </a:solidFill>
                          <a:latin typeface="仿宋" panose="02010609060101010101" pitchFamily="49" charset="-122"/>
                          <a:ea typeface="仿宋" panose="02010609060101010101" pitchFamily="49" charset="-122"/>
                          <a:cs typeface="宋体" panose="02010600030101010101" pitchFamily="2" charset="-122"/>
                        </a:rPr>
                        <a:t>年金</a:t>
                      </a:r>
                      <a:r>
                        <a:rPr lang="zh-CN" sz="2800" b="1" u="dbl" kern="100" dirty="0">
                          <a:solidFill>
                            <a:srgbClr val="A50021"/>
                          </a:solidFill>
                          <a:latin typeface="仿宋" panose="02010609060101010101" pitchFamily="49" charset="-122"/>
                          <a:ea typeface="仿宋" panose="02010609060101010101" pitchFamily="49" charset="-122"/>
                          <a:cs typeface="宋体" panose="02010600030101010101" pitchFamily="2" charset="-122"/>
                        </a:rPr>
                        <a:t>和职业</a:t>
                      </a:r>
                      <a:r>
                        <a:rPr lang="zh-CN" sz="2800" b="1" u="dbl" kern="100" dirty="0">
                          <a:solidFill>
                            <a:srgbClr val="FF0000"/>
                          </a:solidFill>
                          <a:latin typeface="仿宋" panose="02010609060101010101" pitchFamily="49" charset="-122"/>
                          <a:ea typeface="仿宋" panose="02010609060101010101" pitchFamily="49" charset="-122"/>
                          <a:cs typeface="宋体" panose="02010600030101010101" pitchFamily="2" charset="-122"/>
                        </a:rPr>
                        <a:t>年金</a:t>
                      </a:r>
                      <a:r>
                        <a:rPr lang="zh-CN" sz="2800" b="1" u="dbl" kern="100" dirty="0">
                          <a:solidFill>
                            <a:srgbClr val="A50021"/>
                          </a:solidFill>
                          <a:latin typeface="仿宋" panose="02010609060101010101" pitchFamily="49" charset="-122"/>
                          <a:ea typeface="仿宋" panose="02010609060101010101" pitchFamily="49" charset="-122"/>
                          <a:cs typeface="宋体" panose="02010600030101010101" pitchFamily="2" charset="-122"/>
                        </a:rPr>
                        <a:t>有免税优惠； </a:t>
                      </a:r>
                      <a:br>
                        <a:rPr lang="en-US" sz="2800" b="1" kern="100" dirty="0">
                          <a:solidFill>
                            <a:srgbClr val="000000"/>
                          </a:solidFill>
                          <a:latin typeface="仿宋" panose="02010609060101010101" pitchFamily="49" charset="-122"/>
                          <a:ea typeface="仿宋" panose="02010609060101010101" pitchFamily="49" charset="-122"/>
                          <a:cs typeface="宋体" panose="02010600030101010101" pitchFamily="2" charset="-122"/>
                        </a:rPr>
                      </a:br>
                      <a:r>
                        <a:rPr lang="zh-CN" sz="2800" b="1" kern="100" dirty="0">
                          <a:solidFill>
                            <a:srgbClr val="000000"/>
                          </a:solidFill>
                          <a:latin typeface="仿宋" panose="02010609060101010101" pitchFamily="49" charset="-122"/>
                          <a:ea typeface="仿宋" panose="02010609060101010101" pitchFamily="49" charset="-122"/>
                          <a:cs typeface="宋体" panose="02010600030101010101" pitchFamily="2" charset="-122"/>
                        </a:rPr>
                        <a:t>两者均为</a:t>
                      </a:r>
                      <a:r>
                        <a:rPr lang="zh-CN" sz="2800" b="1" u="dbl" kern="100" dirty="0">
                          <a:solidFill>
                            <a:srgbClr val="A50021"/>
                          </a:solidFill>
                          <a:latin typeface="仿宋" panose="02010609060101010101" pitchFamily="49" charset="-122"/>
                          <a:ea typeface="仿宋" panose="02010609060101010101" pitchFamily="49" charset="-122"/>
                          <a:cs typeface="宋体" panose="02010600030101010101" pitchFamily="2" charset="-122"/>
                        </a:rPr>
                        <a:t>补充养老保险</a:t>
                      </a:r>
                      <a:r>
                        <a:rPr lang="zh-CN" sz="2800" b="1" kern="100" dirty="0">
                          <a:solidFill>
                            <a:srgbClr val="000000"/>
                          </a:solidFill>
                          <a:latin typeface="仿宋" panose="02010609060101010101" pitchFamily="49" charset="-122"/>
                          <a:ea typeface="仿宋" panose="02010609060101010101" pitchFamily="49" charset="-122"/>
                          <a:cs typeface="宋体" panose="02010600030101010101" pitchFamily="2" charset="-122"/>
                        </a:rPr>
                        <a:t>，企业年金主要针对企业，职业年金主要针对事业单位 </a:t>
                      </a:r>
                      <a:endParaRPr lang="zh-CN" sz="2800" b="1" kern="100" dirty="0">
                        <a:latin typeface="仿宋" panose="02010609060101010101" pitchFamily="49" charset="-122"/>
                        <a:ea typeface="仿宋"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5E9EFF"/>
                        </a:gs>
                        <a:gs pos="39999">
                          <a:srgbClr val="85C2FF"/>
                        </a:gs>
                        <a:gs pos="70000">
                          <a:srgbClr val="C4D6EB"/>
                        </a:gs>
                        <a:gs pos="100000">
                          <a:srgbClr val="FFEBFA"/>
                        </a:gs>
                      </a:gsLst>
                      <a:lin ang="5400000" scaled="0"/>
                    </a:gradFill>
                  </a:tcPr>
                </a:tc>
                <a:extLst>
                  <a:ext uri="{0D108BD9-81ED-4DB2-BD59-A6C34878D82A}">
                    <a16:rowId xmlns:a16="http://schemas.microsoft.com/office/drawing/2014/main" val="10002"/>
                  </a:ext>
                </a:extLst>
              </a:tr>
              <a:tr h="1706850">
                <a:tc>
                  <a:txBody>
                    <a:bodyPr/>
                    <a:lstStyle/>
                    <a:p>
                      <a:pPr>
                        <a:spcAft>
                          <a:spcPts val="0"/>
                        </a:spcAft>
                      </a:pPr>
                      <a:r>
                        <a:rPr lang="zh-CN" sz="2800" b="1" u="dbl" kern="100">
                          <a:solidFill>
                            <a:srgbClr val="A50021"/>
                          </a:solidFill>
                          <a:latin typeface="楷体" panose="02010609060101010101" pitchFamily="49" charset="-122"/>
                          <a:ea typeface="楷体" panose="02010609060101010101" pitchFamily="49" charset="-122"/>
                          <a:cs typeface="宋体" panose="02010600030101010101" pitchFamily="2" charset="-122"/>
                        </a:rPr>
                        <a:t>商业保险</a:t>
                      </a:r>
                      <a:endParaRPr lang="zh-CN" sz="2800" kern="100">
                        <a:latin typeface="楷体" panose="02010609060101010101" pitchFamily="49" charset="-122"/>
                        <a:ea typeface="楷体"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5E9EFF"/>
                        </a:gs>
                        <a:gs pos="39999">
                          <a:srgbClr val="85C2FF"/>
                        </a:gs>
                        <a:gs pos="70000">
                          <a:srgbClr val="C4D6EB"/>
                        </a:gs>
                        <a:gs pos="100000">
                          <a:srgbClr val="FFEBFA"/>
                        </a:gs>
                      </a:gsLst>
                      <a:lin ang="5400000" scaled="0"/>
                    </a:gradFill>
                  </a:tcPr>
                </a:tc>
                <a:tc>
                  <a:txBody>
                    <a:bodyPr/>
                    <a:lstStyle/>
                    <a:p>
                      <a:pPr>
                        <a:spcAft>
                          <a:spcPts val="0"/>
                        </a:spcAft>
                      </a:pPr>
                      <a:r>
                        <a:rPr lang="zh-CN" sz="2800" b="1" kern="100" dirty="0">
                          <a:solidFill>
                            <a:srgbClr val="000000"/>
                          </a:solidFill>
                          <a:latin typeface="仿宋" panose="02010609060101010101" pitchFamily="49" charset="-122"/>
                          <a:ea typeface="仿宋" panose="02010609060101010101" pitchFamily="49" charset="-122"/>
                          <a:cs typeface="宋体" panose="02010600030101010101" pitchFamily="2" charset="-122"/>
                        </a:rPr>
                        <a:t>征个税，应在企业</a:t>
                      </a:r>
                      <a:r>
                        <a:rPr lang="zh-CN" sz="2800" b="1" u="dbl" kern="100" dirty="0">
                          <a:solidFill>
                            <a:srgbClr val="A50021"/>
                          </a:solidFill>
                          <a:latin typeface="仿宋" panose="02010609060101010101" pitchFamily="49" charset="-122"/>
                          <a:ea typeface="仿宋" panose="02010609060101010101" pitchFamily="49" charset="-122"/>
                          <a:cs typeface="宋体" panose="02010600030101010101" pitchFamily="2" charset="-122"/>
                        </a:rPr>
                        <a:t>向保险公司缴付时</a:t>
                      </a:r>
                      <a:r>
                        <a:rPr lang="zh-CN" sz="2800" b="1" kern="100" dirty="0">
                          <a:solidFill>
                            <a:srgbClr val="000000"/>
                          </a:solidFill>
                          <a:latin typeface="仿宋" panose="02010609060101010101" pitchFamily="49" charset="-122"/>
                          <a:ea typeface="仿宋" panose="02010609060101010101" pitchFamily="49" charset="-122"/>
                          <a:cs typeface="宋体" panose="02010600030101010101" pitchFamily="2" charset="-122"/>
                        </a:rPr>
                        <a:t>并入员工当期的工资收入，按“</a:t>
                      </a:r>
                      <a:r>
                        <a:rPr lang="zh-CN" sz="2800" b="1" u="dbl" kern="100" dirty="0">
                          <a:solidFill>
                            <a:srgbClr val="A50021"/>
                          </a:solidFill>
                          <a:latin typeface="仿宋" panose="02010609060101010101" pitchFamily="49" charset="-122"/>
                          <a:ea typeface="仿宋" panose="02010609060101010101" pitchFamily="49" charset="-122"/>
                          <a:cs typeface="宋体" panose="02010600030101010101" pitchFamily="2" charset="-122"/>
                        </a:rPr>
                        <a:t>工资、薪金所得</a:t>
                      </a:r>
                      <a:r>
                        <a:rPr lang="zh-CN" sz="2800" b="1" kern="100" dirty="0">
                          <a:solidFill>
                            <a:srgbClr val="000000"/>
                          </a:solidFill>
                          <a:latin typeface="仿宋" panose="02010609060101010101" pitchFamily="49" charset="-122"/>
                          <a:ea typeface="仿宋" panose="02010609060101010101" pitchFamily="49" charset="-122"/>
                          <a:cs typeface="宋体" panose="02010600030101010101" pitchFamily="2" charset="-122"/>
                        </a:rPr>
                        <a:t>”项目计征</a:t>
                      </a:r>
                      <a:r>
                        <a:rPr lang="zh-CN" sz="2800" b="1" u="dbl" kern="100" dirty="0">
                          <a:solidFill>
                            <a:srgbClr val="A50021"/>
                          </a:solidFill>
                          <a:latin typeface="仿宋" panose="02010609060101010101" pitchFamily="49" charset="-122"/>
                          <a:ea typeface="仿宋" panose="02010609060101010101" pitchFamily="49" charset="-122"/>
                          <a:cs typeface="宋体" panose="02010600030101010101" pitchFamily="2" charset="-122"/>
                        </a:rPr>
                        <a:t>个人所得税</a:t>
                      </a:r>
                      <a:r>
                        <a:rPr lang="zh-CN" sz="2800" b="1" kern="100" dirty="0">
                          <a:solidFill>
                            <a:srgbClr val="000000"/>
                          </a:solidFill>
                          <a:latin typeface="仿宋" panose="02010609060101010101" pitchFamily="49" charset="-122"/>
                          <a:ea typeface="仿宋" panose="02010609060101010101" pitchFamily="49" charset="-122"/>
                          <a:cs typeface="宋体" panose="02010600030101010101" pitchFamily="2" charset="-122"/>
                        </a:rPr>
                        <a:t>，税款由企业负责代扣代缴 </a:t>
                      </a:r>
                      <a:endParaRPr lang="zh-CN" sz="2800" b="1" kern="100" dirty="0">
                        <a:latin typeface="仿宋" panose="02010609060101010101" pitchFamily="49" charset="-122"/>
                        <a:ea typeface="仿宋"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5E9EFF"/>
                        </a:gs>
                        <a:gs pos="39999">
                          <a:srgbClr val="85C2FF"/>
                        </a:gs>
                        <a:gs pos="70000">
                          <a:srgbClr val="C4D6EB"/>
                        </a:gs>
                        <a:gs pos="100000">
                          <a:srgbClr val="FFEBFA"/>
                        </a:gs>
                      </a:gsLst>
                      <a:lin ang="5400000" scaled="0"/>
                    </a:gra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a:extLst>
              <a:ext uri="{FF2B5EF4-FFF2-40B4-BE49-F238E27FC236}">
                <a16:creationId xmlns:a16="http://schemas.microsoft.com/office/drawing/2014/main" id="{2D34A0C4-657A-4CCD-90A9-E52E229516B7}"/>
              </a:ext>
            </a:extLst>
          </p:cNvPr>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r>
              <a:rPr lang="zh-CN" altLang="en-US" sz="1000" b="1" u="sng">
                <a:solidFill>
                  <a:srgbClr val="A50021"/>
                </a:solidFill>
              </a:rPr>
              <a:t>企业年金、职业年金</a:t>
            </a:r>
            <a:endParaRPr lang="zh-CN" altLang="en-US"/>
          </a:p>
        </p:txBody>
      </p:sp>
      <p:sp>
        <p:nvSpPr>
          <p:cNvPr id="19459" name="TextBox 2">
            <a:extLst>
              <a:ext uri="{FF2B5EF4-FFF2-40B4-BE49-F238E27FC236}">
                <a16:creationId xmlns:a16="http://schemas.microsoft.com/office/drawing/2014/main" id="{D6AEB346-FF9C-4DF6-8E91-502E67E01BD4}"/>
              </a:ext>
            </a:extLst>
          </p:cNvPr>
          <p:cNvSpPr txBox="1">
            <a:spLocks noChangeArrowheads="1"/>
          </p:cNvSpPr>
          <p:nvPr/>
        </p:nvSpPr>
        <p:spPr bwMode="auto">
          <a:xfrm>
            <a:off x="1371600" y="685800"/>
            <a:ext cx="4648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r>
              <a:rPr lang="zh-CN" altLang="en-US" sz="3200">
                <a:solidFill>
                  <a:srgbClr val="FF0000"/>
                </a:solidFill>
              </a:rPr>
              <a:t>企业年金和职业年金</a:t>
            </a:r>
          </a:p>
        </p:txBody>
      </p:sp>
      <p:graphicFrame>
        <p:nvGraphicFramePr>
          <p:cNvPr id="4" name="表格 3">
            <a:extLst>
              <a:ext uri="{FF2B5EF4-FFF2-40B4-BE49-F238E27FC236}">
                <a16:creationId xmlns:a16="http://schemas.microsoft.com/office/drawing/2014/main" id="{5727289A-D3A4-4EFE-987B-788E2E22E15F}"/>
              </a:ext>
            </a:extLst>
          </p:cNvPr>
          <p:cNvGraphicFramePr>
            <a:graphicFrameLocks noGrp="1"/>
          </p:cNvGraphicFramePr>
          <p:nvPr/>
        </p:nvGraphicFramePr>
        <p:xfrm>
          <a:off x="1295400" y="1524000"/>
          <a:ext cx="7239000" cy="4267200"/>
        </p:xfrm>
        <a:graphic>
          <a:graphicData uri="http://schemas.openxmlformats.org/drawingml/2006/table">
            <a:tbl>
              <a:tblPr/>
              <a:tblGrid>
                <a:gridCol w="3619500">
                  <a:extLst>
                    <a:ext uri="{9D8B030D-6E8A-4147-A177-3AD203B41FA5}">
                      <a16:colId xmlns:a16="http://schemas.microsoft.com/office/drawing/2014/main" val="20000"/>
                    </a:ext>
                  </a:extLst>
                </a:gridCol>
                <a:gridCol w="3619500">
                  <a:extLst>
                    <a:ext uri="{9D8B030D-6E8A-4147-A177-3AD203B41FA5}">
                      <a16:colId xmlns:a16="http://schemas.microsoft.com/office/drawing/2014/main" val="20001"/>
                    </a:ext>
                  </a:extLst>
                </a:gridCol>
              </a:tblGrid>
              <a:tr h="397510">
                <a:tc>
                  <a:txBody>
                    <a:bodyPr/>
                    <a:lstStyle/>
                    <a:p>
                      <a:pPr>
                        <a:spcAft>
                          <a:spcPts val="0"/>
                        </a:spcAft>
                      </a:pPr>
                      <a:r>
                        <a:rPr lang="zh-CN" sz="28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情形</a:t>
                      </a:r>
                      <a:endParaRPr lang="zh-CN" sz="2800" kern="100" dirty="0">
                        <a:latin typeface="楷体" panose="02010609060101010101" pitchFamily="49" charset="-122"/>
                        <a:ea typeface="楷体"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tc>
                  <a:txBody>
                    <a:bodyPr/>
                    <a:lstStyle/>
                    <a:p>
                      <a:pPr algn="ctr">
                        <a:spcAft>
                          <a:spcPts val="0"/>
                        </a:spcAft>
                      </a:pPr>
                      <a:r>
                        <a:rPr lang="zh-CN" sz="2800" kern="100" dirty="0">
                          <a:solidFill>
                            <a:srgbClr val="000000"/>
                          </a:solidFill>
                          <a:latin typeface="Times New Roman" panose="02020603050405020304"/>
                          <a:ea typeface="宋体" panose="02010600030101010101" pitchFamily="2" charset="-122"/>
                          <a:cs typeface="宋体" panose="02010600030101010101" pitchFamily="2" charset="-122"/>
                        </a:rPr>
                        <a:t>税务处理</a:t>
                      </a:r>
                      <a:endParaRPr lang="zh-CN" sz="2800" kern="100" dirty="0">
                        <a:latin typeface="Times New Roman" panose="02020603050405020304"/>
                        <a:ea typeface="宋体" panose="02010600030101010101" pitchFamily="2"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extLst>
                  <a:ext uri="{0D108BD9-81ED-4DB2-BD59-A6C34878D82A}">
                    <a16:rowId xmlns:a16="http://schemas.microsoft.com/office/drawing/2014/main" val="10000"/>
                  </a:ext>
                </a:extLst>
              </a:tr>
              <a:tr h="397510">
                <a:tc>
                  <a:txBody>
                    <a:bodyPr/>
                    <a:lstStyle/>
                    <a:p>
                      <a:pPr>
                        <a:spcAft>
                          <a:spcPts val="0"/>
                        </a:spcAft>
                      </a:pPr>
                      <a:r>
                        <a:rPr lang="zh-CN" sz="28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单位</a:t>
                      </a:r>
                      <a:r>
                        <a:rPr lang="zh-CN" sz="2800" b="1" u="dbl" kern="100" dirty="0">
                          <a:solidFill>
                            <a:srgbClr val="A50021"/>
                          </a:solidFill>
                          <a:latin typeface="楷体" panose="02010609060101010101" pitchFamily="49" charset="-122"/>
                          <a:ea typeface="楷体" panose="02010609060101010101" pitchFamily="49" charset="-122"/>
                          <a:cs typeface="宋体" panose="02010600030101010101" pitchFamily="2" charset="-122"/>
                        </a:rPr>
                        <a:t>按有关规定</a:t>
                      </a:r>
                      <a:r>
                        <a:rPr lang="zh-CN" sz="28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缴费部分</a:t>
                      </a:r>
                      <a:endParaRPr lang="zh-CN" sz="2800" kern="100" dirty="0">
                        <a:latin typeface="楷体" panose="02010609060101010101" pitchFamily="49" charset="-122"/>
                        <a:ea typeface="楷体"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tc>
                  <a:txBody>
                    <a:bodyPr/>
                    <a:lstStyle/>
                    <a:p>
                      <a:pPr algn="ctr">
                        <a:spcAft>
                          <a:spcPts val="0"/>
                        </a:spcAft>
                      </a:pPr>
                      <a:r>
                        <a:rPr lang="zh-CN" sz="2800" kern="100" dirty="0">
                          <a:solidFill>
                            <a:srgbClr val="000000"/>
                          </a:solidFill>
                          <a:latin typeface="Times New Roman" panose="02020603050405020304"/>
                          <a:ea typeface="宋体" panose="02010600030101010101" pitchFamily="2" charset="-122"/>
                          <a:cs typeface="宋体" panose="02010600030101010101" pitchFamily="2" charset="-122"/>
                        </a:rPr>
                        <a:t>免个税</a:t>
                      </a:r>
                      <a:endParaRPr lang="zh-CN" sz="2800" kern="100" dirty="0">
                        <a:latin typeface="Times New Roman" panose="02020603050405020304"/>
                        <a:ea typeface="宋体" panose="02010600030101010101" pitchFamily="2"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extLst>
                  <a:ext uri="{0D108BD9-81ED-4DB2-BD59-A6C34878D82A}">
                    <a16:rowId xmlns:a16="http://schemas.microsoft.com/office/drawing/2014/main" val="10001"/>
                  </a:ext>
                </a:extLst>
              </a:tr>
              <a:tr h="795020">
                <a:tc>
                  <a:txBody>
                    <a:bodyPr/>
                    <a:lstStyle/>
                    <a:p>
                      <a:pPr>
                        <a:spcAft>
                          <a:spcPts val="0"/>
                        </a:spcAft>
                      </a:pPr>
                      <a:r>
                        <a:rPr lang="zh-CN" sz="28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个人缴费</a:t>
                      </a:r>
                      <a:r>
                        <a:rPr lang="zh-CN" sz="2800" b="1" u="dbl" kern="100" dirty="0">
                          <a:solidFill>
                            <a:srgbClr val="A50021"/>
                          </a:solidFill>
                          <a:latin typeface="楷体" panose="02010609060101010101" pitchFamily="49" charset="-122"/>
                          <a:ea typeface="楷体" panose="02010609060101010101" pitchFamily="49" charset="-122"/>
                          <a:cs typeface="宋体" panose="02010600030101010101" pitchFamily="2" charset="-122"/>
                        </a:rPr>
                        <a:t>不超过</a:t>
                      </a:r>
                      <a:r>
                        <a:rPr lang="zh-CN" sz="28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本人缴费工资计税基数</a:t>
                      </a:r>
                      <a:r>
                        <a:rPr lang="en-US" sz="2800" b="1" u="dbl" kern="100" dirty="0">
                          <a:solidFill>
                            <a:srgbClr val="A50021"/>
                          </a:solidFill>
                          <a:latin typeface="楷体" panose="02010609060101010101" pitchFamily="49" charset="-122"/>
                          <a:ea typeface="楷体" panose="02010609060101010101" pitchFamily="49" charset="-122"/>
                          <a:cs typeface="宋体" panose="02010600030101010101" pitchFamily="2" charset="-122"/>
                        </a:rPr>
                        <a:t>4%</a:t>
                      </a:r>
                      <a:r>
                        <a:rPr lang="zh-CN" sz="28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标准内部分 </a:t>
                      </a:r>
                      <a:endParaRPr lang="zh-CN" sz="2800" kern="100" dirty="0">
                        <a:latin typeface="楷体" panose="02010609060101010101" pitchFamily="49" charset="-122"/>
                        <a:ea typeface="楷体"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tc>
                  <a:txBody>
                    <a:bodyPr/>
                    <a:lstStyle/>
                    <a:p>
                      <a:pPr algn="ctr">
                        <a:spcAft>
                          <a:spcPts val="0"/>
                        </a:spcAft>
                      </a:pPr>
                      <a:r>
                        <a:rPr lang="zh-CN" sz="2800" kern="100" dirty="0">
                          <a:solidFill>
                            <a:srgbClr val="000000"/>
                          </a:solidFill>
                          <a:latin typeface="Times New Roman" panose="02020603050405020304"/>
                          <a:ea typeface="宋体" panose="02010600030101010101" pitchFamily="2" charset="-122"/>
                          <a:cs typeface="宋体" panose="02010600030101010101" pitchFamily="2" charset="-122"/>
                        </a:rPr>
                        <a:t>暂从应纳税所得额中扣除</a:t>
                      </a:r>
                      <a:endParaRPr lang="zh-CN" sz="2800" kern="100" dirty="0">
                        <a:latin typeface="Times New Roman" panose="02020603050405020304"/>
                        <a:ea typeface="宋体" panose="02010600030101010101" pitchFamily="2"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extLst>
                  <a:ext uri="{0D108BD9-81ED-4DB2-BD59-A6C34878D82A}">
                    <a16:rowId xmlns:a16="http://schemas.microsoft.com/office/drawing/2014/main" val="10002"/>
                  </a:ext>
                </a:extLst>
              </a:tr>
              <a:tr h="397510">
                <a:tc>
                  <a:txBody>
                    <a:bodyPr/>
                    <a:lstStyle/>
                    <a:p>
                      <a:pPr>
                        <a:spcAft>
                          <a:spcPts val="0"/>
                        </a:spcAft>
                      </a:pPr>
                      <a:r>
                        <a:rPr lang="zh-CN" sz="2800" b="1" u="dbl" kern="100" dirty="0">
                          <a:solidFill>
                            <a:srgbClr val="A50021"/>
                          </a:solidFill>
                          <a:latin typeface="楷体" panose="02010609060101010101" pitchFamily="49" charset="-122"/>
                          <a:ea typeface="楷体" panose="02010609060101010101" pitchFamily="49" charset="-122"/>
                          <a:cs typeface="宋体" panose="02010600030101010101" pitchFamily="2" charset="-122"/>
                        </a:rPr>
                        <a:t>超标</a:t>
                      </a:r>
                      <a:r>
                        <a:rPr lang="zh-CN" sz="28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年金单位缴费和个人缴费部分</a:t>
                      </a:r>
                      <a:endParaRPr lang="zh-CN" sz="2800" kern="100" dirty="0">
                        <a:latin typeface="楷体" panose="02010609060101010101" pitchFamily="49" charset="-122"/>
                        <a:ea typeface="楷体"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tc>
                  <a:txBody>
                    <a:bodyPr/>
                    <a:lstStyle/>
                    <a:p>
                      <a:pPr algn="ctr">
                        <a:spcAft>
                          <a:spcPts val="0"/>
                        </a:spcAft>
                      </a:pPr>
                      <a:r>
                        <a:rPr lang="zh-CN" sz="2800" kern="100" dirty="0">
                          <a:solidFill>
                            <a:srgbClr val="000000"/>
                          </a:solidFill>
                          <a:latin typeface="Times New Roman" panose="02020603050405020304"/>
                          <a:ea typeface="宋体" panose="02010600030101010101" pitchFamily="2" charset="-122"/>
                          <a:cs typeface="宋体" panose="02010600030101010101" pitchFamily="2" charset="-122"/>
                        </a:rPr>
                        <a:t>征收个税</a:t>
                      </a:r>
                      <a:endParaRPr lang="zh-CN" sz="2800" kern="100" dirty="0">
                        <a:latin typeface="Times New Roman" panose="02020603050405020304"/>
                        <a:ea typeface="宋体" panose="02010600030101010101" pitchFamily="2"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extLst>
                  <a:ext uri="{0D108BD9-81ED-4DB2-BD59-A6C34878D82A}">
                    <a16:rowId xmlns:a16="http://schemas.microsoft.com/office/drawing/2014/main" val="10003"/>
                  </a:ext>
                </a:extLst>
              </a:tr>
              <a:tr h="397510">
                <a:tc>
                  <a:txBody>
                    <a:bodyPr/>
                    <a:lstStyle/>
                    <a:p>
                      <a:pPr>
                        <a:spcAft>
                          <a:spcPts val="0"/>
                        </a:spcAft>
                      </a:pPr>
                      <a:r>
                        <a:rPr lang="zh-CN" sz="28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年金基金投资运营收益</a:t>
                      </a:r>
                      <a:r>
                        <a:rPr lang="zh-CN" sz="2800" b="1" u="dbl" kern="100" dirty="0">
                          <a:solidFill>
                            <a:srgbClr val="A50021"/>
                          </a:solidFill>
                          <a:latin typeface="楷体" panose="02010609060101010101" pitchFamily="49" charset="-122"/>
                          <a:ea typeface="楷体" panose="02010609060101010101" pitchFamily="49" charset="-122"/>
                          <a:cs typeface="宋体" panose="02010600030101010101" pitchFamily="2" charset="-122"/>
                        </a:rPr>
                        <a:t>分配</a:t>
                      </a:r>
                      <a:r>
                        <a:rPr lang="zh-CN" sz="28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计入个人账户时</a:t>
                      </a:r>
                      <a:endParaRPr lang="zh-CN" sz="2800" kern="100" dirty="0">
                        <a:latin typeface="楷体" panose="02010609060101010101" pitchFamily="49" charset="-122"/>
                        <a:ea typeface="楷体"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tc>
                  <a:txBody>
                    <a:bodyPr/>
                    <a:lstStyle/>
                    <a:p>
                      <a:pPr algn="ctr">
                        <a:spcAft>
                          <a:spcPts val="0"/>
                        </a:spcAft>
                      </a:pPr>
                      <a:r>
                        <a:rPr lang="zh-CN" sz="2800" kern="100" dirty="0">
                          <a:solidFill>
                            <a:srgbClr val="000000"/>
                          </a:solidFill>
                          <a:latin typeface="Times New Roman" panose="02020603050405020304"/>
                          <a:ea typeface="宋体" panose="02010600030101010101" pitchFamily="2" charset="-122"/>
                          <a:cs typeface="宋体" panose="02010600030101010101" pitchFamily="2" charset="-122"/>
                        </a:rPr>
                        <a:t>个人暂不缴纳个税</a:t>
                      </a:r>
                      <a:endParaRPr lang="zh-CN" sz="2800" kern="100" dirty="0">
                        <a:latin typeface="Times New Roman" panose="02020603050405020304"/>
                        <a:ea typeface="宋体" panose="02010600030101010101" pitchFamily="2"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D0BAF315-3ED1-4152-BCAC-AE458350508E}"/>
              </a:ext>
            </a:extLst>
          </p:cNvPr>
          <p:cNvSpPr>
            <a:spLocks noGrp="1"/>
          </p:cNvSpPr>
          <p:nvPr>
            <p:ph idx="1"/>
          </p:nvPr>
        </p:nvSpPr>
        <p:spPr>
          <a:xfrm>
            <a:off x="1295400" y="533400"/>
            <a:ext cx="7772400" cy="685800"/>
          </a:xfrm>
        </p:spPr>
        <p:txBody>
          <a:bodyPr/>
          <a:lstStyle/>
          <a:p>
            <a:pPr>
              <a:buFontTx/>
              <a:buNone/>
              <a:defRPr/>
            </a:pPr>
            <a:r>
              <a:rPr lang="zh-CN" altLang="zh-CN" b="1" u="dbl" dirty="0"/>
              <a:t>领取年金</a:t>
            </a:r>
            <a:r>
              <a:rPr lang="zh-CN" altLang="zh-CN" dirty="0"/>
              <a:t>的个人所得税处理</a:t>
            </a:r>
            <a:r>
              <a:rPr lang="zh-CN" altLang="en-US" dirty="0"/>
              <a:t>（递延纳税）</a:t>
            </a:r>
            <a:endParaRPr lang="zh-CN" altLang="zh-CN" dirty="0"/>
          </a:p>
          <a:p>
            <a:pPr>
              <a:defRPr/>
            </a:pPr>
            <a:endParaRPr lang="zh-CN" altLang="en-US" dirty="0"/>
          </a:p>
        </p:txBody>
      </p:sp>
      <p:graphicFrame>
        <p:nvGraphicFramePr>
          <p:cNvPr id="4" name="表格 3">
            <a:extLst>
              <a:ext uri="{FF2B5EF4-FFF2-40B4-BE49-F238E27FC236}">
                <a16:creationId xmlns:a16="http://schemas.microsoft.com/office/drawing/2014/main" id="{EA118C95-B2BC-4377-81E6-B1F3E3EB673F}"/>
              </a:ext>
            </a:extLst>
          </p:cNvPr>
          <p:cNvGraphicFramePr>
            <a:graphicFrameLocks noGrp="1"/>
          </p:cNvGraphicFramePr>
          <p:nvPr/>
        </p:nvGraphicFramePr>
        <p:xfrm>
          <a:off x="1371600" y="1447800"/>
          <a:ext cx="7391400" cy="4665663"/>
        </p:xfrm>
        <a:graphic>
          <a:graphicData uri="http://schemas.openxmlformats.org/drawingml/2006/table">
            <a:tbl>
              <a:tblPr/>
              <a:tblGrid>
                <a:gridCol w="2895600">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tblGrid>
              <a:tr h="731570">
                <a:tc rowSpan="2">
                  <a:txBody>
                    <a:bodyPr/>
                    <a:lstStyle/>
                    <a:p>
                      <a:pPr>
                        <a:spcAft>
                          <a:spcPts val="0"/>
                        </a:spcAft>
                      </a:pPr>
                      <a:r>
                        <a:rPr lang="zh-CN"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个人达到退休年龄，在</a:t>
                      </a:r>
                      <a:r>
                        <a:rPr lang="en-US"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2014</a:t>
                      </a:r>
                      <a:r>
                        <a:rPr lang="zh-CN"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年</a:t>
                      </a:r>
                      <a:r>
                        <a:rPr lang="en-US"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1</a:t>
                      </a:r>
                      <a:r>
                        <a:rPr lang="zh-CN"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月</a:t>
                      </a:r>
                      <a:r>
                        <a:rPr lang="en-US"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1</a:t>
                      </a:r>
                      <a:r>
                        <a:rPr lang="zh-CN"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日后</a:t>
                      </a:r>
                      <a:endParaRPr lang="en-US" altLang="zh-CN"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endParaRPr>
                    </a:p>
                    <a:p>
                      <a:pPr>
                        <a:spcAft>
                          <a:spcPts val="0"/>
                        </a:spcAft>
                      </a:pPr>
                      <a:r>
                        <a:rPr lang="zh-CN" altLang="en-US" sz="2400" kern="100" dirty="0">
                          <a:solidFill>
                            <a:srgbClr val="000000"/>
                          </a:solidFill>
                          <a:latin typeface="楷体" panose="02010609060101010101" pitchFamily="49" charset="-122"/>
                          <a:ea typeface="楷体" panose="02010609060101010101" pitchFamily="49" charset="-122"/>
                          <a:cs typeface="Times New Roman" panose="02020603050405020304"/>
                        </a:rPr>
                        <a:t>（退休前不纳税，退休后纳税）</a:t>
                      </a:r>
                      <a:endParaRPr lang="zh-CN" sz="2400" kern="100" dirty="0">
                        <a:latin typeface="楷体" panose="02010609060101010101" pitchFamily="49" charset="-122"/>
                        <a:ea typeface="楷体"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tc>
                  <a:txBody>
                    <a:bodyPr/>
                    <a:lstStyle/>
                    <a:p>
                      <a:pPr>
                        <a:spcAft>
                          <a:spcPts val="0"/>
                        </a:spcAft>
                      </a:pPr>
                      <a:r>
                        <a:rPr lang="zh-CN" sz="2400" b="1" u="dbl" kern="100" dirty="0">
                          <a:solidFill>
                            <a:srgbClr val="A50021"/>
                          </a:solidFill>
                          <a:latin typeface="Times New Roman" panose="02020603050405020304"/>
                          <a:ea typeface="宋体" panose="02010600030101010101" pitchFamily="2" charset="-122"/>
                          <a:cs typeface="宋体" panose="02010600030101010101" pitchFamily="2" charset="-122"/>
                        </a:rPr>
                        <a:t>按月</a:t>
                      </a:r>
                      <a:r>
                        <a:rPr lang="zh-CN" sz="2400" kern="100" dirty="0">
                          <a:solidFill>
                            <a:srgbClr val="000000"/>
                          </a:solidFill>
                          <a:latin typeface="Times New Roman" panose="02020603050405020304"/>
                          <a:ea typeface="宋体" panose="02010600030101010101" pitchFamily="2" charset="-122"/>
                          <a:cs typeface="宋体" panose="02010600030101010101" pitchFamily="2" charset="-122"/>
                        </a:rPr>
                        <a:t>领取的年金，</a:t>
                      </a:r>
                      <a:r>
                        <a:rPr lang="zh-CN" sz="2400" b="1" u="dbl" kern="100" dirty="0">
                          <a:solidFill>
                            <a:srgbClr val="A50021"/>
                          </a:solidFill>
                          <a:latin typeface="Times New Roman" panose="02020603050405020304"/>
                          <a:ea typeface="宋体" panose="02010600030101010101" pitchFamily="2" charset="-122"/>
                          <a:cs typeface="宋体" panose="02010600030101010101" pitchFamily="2" charset="-122"/>
                        </a:rPr>
                        <a:t>全额</a:t>
                      </a:r>
                      <a:r>
                        <a:rPr lang="zh-CN" sz="2400" kern="100" dirty="0">
                          <a:solidFill>
                            <a:srgbClr val="000000"/>
                          </a:solidFill>
                          <a:latin typeface="Times New Roman" panose="02020603050405020304"/>
                          <a:ea typeface="宋体" panose="02010600030101010101" pitchFamily="2" charset="-122"/>
                          <a:cs typeface="宋体" panose="02010600030101010101" pitchFamily="2" charset="-122"/>
                        </a:rPr>
                        <a:t>按工薪所得征个税</a:t>
                      </a:r>
                      <a:endParaRPr lang="zh-CN" sz="2400" kern="100" dirty="0">
                        <a:latin typeface="Times New Roman" panose="02020603050405020304"/>
                        <a:ea typeface="宋体" panose="02010600030101010101" pitchFamily="2"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extLst>
                  <a:ext uri="{0D108BD9-81ED-4DB2-BD59-A6C34878D82A}">
                    <a16:rowId xmlns:a16="http://schemas.microsoft.com/office/drawing/2014/main" val="10000"/>
                  </a:ext>
                </a:extLst>
              </a:tr>
              <a:tr h="1124027">
                <a:tc vMerge="1">
                  <a:txBody>
                    <a:bodyPr/>
                    <a:lstStyle/>
                    <a:p>
                      <a:endParaRPr lang="zh-CN"/>
                    </a:p>
                  </a:txBody>
                  <a:tcPr/>
                </a:tc>
                <a:tc>
                  <a:txBody>
                    <a:bodyPr/>
                    <a:lstStyle/>
                    <a:p>
                      <a:pPr>
                        <a:spcAft>
                          <a:spcPts val="0"/>
                        </a:spcAft>
                      </a:pPr>
                      <a:r>
                        <a:rPr lang="zh-CN" sz="2400" b="1" u="dbl" kern="100">
                          <a:solidFill>
                            <a:srgbClr val="A50021"/>
                          </a:solidFill>
                          <a:latin typeface="Times New Roman" panose="02020603050405020304"/>
                          <a:ea typeface="宋体" panose="02010600030101010101" pitchFamily="2" charset="-122"/>
                          <a:cs typeface="宋体" panose="02010600030101010101" pitchFamily="2" charset="-122"/>
                        </a:rPr>
                        <a:t>按年或按季</a:t>
                      </a:r>
                      <a:r>
                        <a:rPr lang="zh-CN" sz="2400" kern="100">
                          <a:solidFill>
                            <a:srgbClr val="000000"/>
                          </a:solidFill>
                          <a:latin typeface="Times New Roman" panose="02020603050405020304"/>
                          <a:ea typeface="宋体" panose="02010600030101010101" pitchFamily="2" charset="-122"/>
                          <a:cs typeface="宋体" panose="02010600030101010101" pitchFamily="2" charset="-122"/>
                        </a:rPr>
                        <a:t>领取的年金，</a:t>
                      </a:r>
                      <a:r>
                        <a:rPr lang="zh-CN" sz="2400" b="1" u="dbl" kern="100">
                          <a:solidFill>
                            <a:srgbClr val="A50021"/>
                          </a:solidFill>
                          <a:latin typeface="Times New Roman" panose="02020603050405020304"/>
                          <a:ea typeface="宋体" panose="02010600030101010101" pitchFamily="2" charset="-122"/>
                          <a:cs typeface="宋体" panose="02010600030101010101" pitchFamily="2" charset="-122"/>
                        </a:rPr>
                        <a:t>平均分摊计入各月</a:t>
                      </a:r>
                      <a:r>
                        <a:rPr lang="zh-CN" sz="2400" kern="100">
                          <a:solidFill>
                            <a:srgbClr val="000000"/>
                          </a:solidFill>
                          <a:latin typeface="Times New Roman" panose="02020603050405020304"/>
                          <a:ea typeface="宋体" panose="02010600030101010101" pitchFamily="2" charset="-122"/>
                          <a:cs typeface="宋体" panose="02010600030101010101" pitchFamily="2" charset="-122"/>
                        </a:rPr>
                        <a:t>，全额按工薪所得征个税</a:t>
                      </a:r>
                      <a:endParaRPr lang="zh-CN" sz="2400" kern="100">
                        <a:latin typeface="Times New Roman" panose="02020603050405020304"/>
                        <a:ea typeface="宋体" panose="02010600030101010101" pitchFamily="2"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extLst>
                  <a:ext uri="{0D108BD9-81ED-4DB2-BD59-A6C34878D82A}">
                    <a16:rowId xmlns:a16="http://schemas.microsoft.com/office/drawing/2014/main" val="10001"/>
                  </a:ext>
                </a:extLst>
              </a:tr>
              <a:tr h="2810066">
                <a:tc>
                  <a:txBody>
                    <a:bodyPr/>
                    <a:lstStyle/>
                    <a:p>
                      <a:pPr>
                        <a:spcAft>
                          <a:spcPts val="0"/>
                        </a:spcAft>
                      </a:pPr>
                      <a:r>
                        <a:rPr lang="zh-CN"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对单位和个人在</a:t>
                      </a:r>
                      <a:r>
                        <a:rPr lang="en-US"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2014</a:t>
                      </a:r>
                      <a:r>
                        <a:rPr lang="zh-CN"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年</a:t>
                      </a:r>
                      <a:r>
                        <a:rPr lang="en-US"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1</a:t>
                      </a:r>
                      <a:r>
                        <a:rPr lang="zh-CN"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月</a:t>
                      </a:r>
                      <a:r>
                        <a:rPr lang="en-US"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1</a:t>
                      </a:r>
                      <a:r>
                        <a:rPr lang="zh-CN"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日之前开始交付年金缴费，个人在</a:t>
                      </a:r>
                      <a:r>
                        <a:rPr lang="en-US"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2014</a:t>
                      </a:r>
                      <a:r>
                        <a:rPr lang="zh-CN"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年</a:t>
                      </a:r>
                      <a:r>
                        <a:rPr lang="en-US"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1</a:t>
                      </a:r>
                      <a:r>
                        <a:rPr lang="zh-CN"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月</a:t>
                      </a:r>
                      <a:r>
                        <a:rPr lang="en-US"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1</a:t>
                      </a:r>
                      <a:r>
                        <a:rPr lang="zh-CN"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日后领取年金的</a:t>
                      </a:r>
                      <a:endParaRPr lang="en-US" altLang="zh-CN"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endParaRPr>
                    </a:p>
                    <a:p>
                      <a:pPr>
                        <a:spcAft>
                          <a:spcPts val="0"/>
                        </a:spcAft>
                      </a:pPr>
                      <a:endParaRPr lang="zh-CN" sz="2400" kern="100" dirty="0">
                        <a:latin typeface="楷体" panose="02010609060101010101" pitchFamily="49" charset="-122"/>
                        <a:ea typeface="楷体"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tc>
                  <a:txBody>
                    <a:bodyPr/>
                    <a:lstStyle/>
                    <a:p>
                      <a:pPr>
                        <a:spcAft>
                          <a:spcPts val="0"/>
                        </a:spcAft>
                      </a:pPr>
                      <a:r>
                        <a:rPr lang="zh-CN" sz="2400" kern="100" dirty="0">
                          <a:solidFill>
                            <a:srgbClr val="000000"/>
                          </a:solidFill>
                          <a:latin typeface="Times New Roman" panose="02020603050405020304"/>
                          <a:ea typeface="宋体" panose="02010600030101010101" pitchFamily="2" charset="-122"/>
                          <a:cs typeface="宋体" panose="02010600030101010101" pitchFamily="2" charset="-122"/>
                        </a:rPr>
                        <a:t>允许从领取的年金中</a:t>
                      </a:r>
                      <a:r>
                        <a:rPr lang="zh-CN" sz="2400" b="1" u="dbl" kern="100" dirty="0">
                          <a:solidFill>
                            <a:srgbClr val="A50021"/>
                          </a:solidFill>
                          <a:latin typeface="Times New Roman" panose="02020603050405020304"/>
                          <a:ea typeface="宋体" panose="02010600030101010101" pitchFamily="2" charset="-122"/>
                          <a:cs typeface="宋体" panose="02010600030101010101" pitchFamily="2" charset="-122"/>
                        </a:rPr>
                        <a:t>减除</a:t>
                      </a:r>
                      <a:r>
                        <a:rPr lang="en-US" sz="2400" b="1" u="dbl" kern="100" dirty="0">
                          <a:solidFill>
                            <a:srgbClr val="A50021"/>
                          </a:solidFill>
                          <a:latin typeface="Times New Roman" panose="02020603050405020304"/>
                          <a:ea typeface="宋体" panose="02010600030101010101" pitchFamily="2" charset="-122"/>
                          <a:cs typeface="宋体" panose="02010600030101010101" pitchFamily="2" charset="-122"/>
                        </a:rPr>
                        <a:t>2014</a:t>
                      </a:r>
                      <a:r>
                        <a:rPr lang="zh-CN" sz="2400" b="1" u="dbl" kern="100" dirty="0">
                          <a:solidFill>
                            <a:srgbClr val="A50021"/>
                          </a:solidFill>
                          <a:latin typeface="Times New Roman" panose="02020603050405020304"/>
                          <a:ea typeface="宋体" panose="02010600030101010101" pitchFamily="2" charset="-122"/>
                          <a:cs typeface="宋体" panose="02010600030101010101" pitchFamily="2" charset="-122"/>
                        </a:rPr>
                        <a:t>年</a:t>
                      </a:r>
                      <a:r>
                        <a:rPr lang="en-US" sz="2400" b="1" u="dbl" kern="100" dirty="0">
                          <a:solidFill>
                            <a:srgbClr val="A50021"/>
                          </a:solidFill>
                          <a:latin typeface="Times New Roman" panose="02020603050405020304"/>
                          <a:ea typeface="宋体" panose="02010600030101010101" pitchFamily="2" charset="-122"/>
                          <a:cs typeface="宋体" panose="02010600030101010101" pitchFamily="2" charset="-122"/>
                        </a:rPr>
                        <a:t>1</a:t>
                      </a:r>
                      <a:r>
                        <a:rPr lang="zh-CN" sz="2400" b="1" u="dbl" kern="100" dirty="0">
                          <a:solidFill>
                            <a:srgbClr val="A50021"/>
                          </a:solidFill>
                          <a:latin typeface="Times New Roman" panose="02020603050405020304"/>
                          <a:ea typeface="宋体" panose="02010600030101010101" pitchFamily="2" charset="-122"/>
                          <a:cs typeface="宋体" panose="02010600030101010101" pitchFamily="2" charset="-122"/>
                        </a:rPr>
                        <a:t>月</a:t>
                      </a:r>
                      <a:r>
                        <a:rPr lang="en-US" sz="2400" b="1" u="dbl" kern="100" dirty="0">
                          <a:solidFill>
                            <a:srgbClr val="A50021"/>
                          </a:solidFill>
                          <a:latin typeface="Times New Roman" panose="02020603050405020304"/>
                          <a:ea typeface="宋体" panose="02010600030101010101" pitchFamily="2" charset="-122"/>
                          <a:cs typeface="宋体" panose="02010600030101010101" pitchFamily="2" charset="-122"/>
                        </a:rPr>
                        <a:t>1</a:t>
                      </a:r>
                      <a:r>
                        <a:rPr lang="zh-CN" sz="2400" b="1" u="dbl" kern="100" dirty="0">
                          <a:solidFill>
                            <a:srgbClr val="A50021"/>
                          </a:solidFill>
                          <a:latin typeface="Times New Roman" panose="02020603050405020304"/>
                          <a:ea typeface="宋体" panose="02010600030101010101" pitchFamily="2" charset="-122"/>
                          <a:cs typeface="宋体" panose="02010600030101010101" pitchFamily="2" charset="-122"/>
                        </a:rPr>
                        <a:t>日前缴付</a:t>
                      </a:r>
                      <a:r>
                        <a:rPr lang="zh-CN" sz="2400" kern="100" dirty="0">
                          <a:solidFill>
                            <a:srgbClr val="000000"/>
                          </a:solidFill>
                          <a:latin typeface="Times New Roman" panose="02020603050405020304"/>
                          <a:ea typeface="宋体" panose="02010600030101010101" pitchFamily="2" charset="-122"/>
                          <a:cs typeface="宋体" panose="02010600030101010101" pitchFamily="2" charset="-122"/>
                        </a:rPr>
                        <a:t>的年金单位缴费和个人缴费</a:t>
                      </a:r>
                      <a:r>
                        <a:rPr lang="zh-CN" sz="2400" b="1" u="dbl" kern="100" dirty="0">
                          <a:solidFill>
                            <a:srgbClr val="A50021"/>
                          </a:solidFill>
                          <a:latin typeface="Times New Roman" panose="02020603050405020304"/>
                          <a:ea typeface="宋体" panose="02010600030101010101" pitchFamily="2" charset="-122"/>
                          <a:cs typeface="宋体" panose="02010600030101010101" pitchFamily="2" charset="-122"/>
                        </a:rPr>
                        <a:t>已经缴纳个税部分</a:t>
                      </a:r>
                      <a:r>
                        <a:rPr lang="zh-CN" sz="2400" kern="100" dirty="0">
                          <a:solidFill>
                            <a:srgbClr val="000000"/>
                          </a:solidFill>
                          <a:latin typeface="Times New Roman" panose="02020603050405020304"/>
                          <a:ea typeface="宋体" panose="02010600030101010101" pitchFamily="2" charset="-122"/>
                          <a:cs typeface="宋体" panose="02010600030101010101" pitchFamily="2" charset="-122"/>
                        </a:rPr>
                        <a:t>。</a:t>
                      </a:r>
                      <a:r>
                        <a:rPr lang="en-US" sz="2400" kern="100" dirty="0">
                          <a:solidFill>
                            <a:srgbClr val="000000"/>
                          </a:solidFill>
                          <a:latin typeface="Times New Roman" panose="02020603050405020304"/>
                          <a:ea typeface="宋体" panose="02010600030101010101" pitchFamily="2" charset="-122"/>
                          <a:cs typeface="宋体" panose="02010600030101010101" pitchFamily="2" charset="-122"/>
                        </a:rPr>
                        <a:t> </a:t>
                      </a:r>
                      <a:br>
                        <a:rPr lang="en-US" sz="2400" kern="100" dirty="0">
                          <a:solidFill>
                            <a:srgbClr val="000000"/>
                          </a:solidFill>
                          <a:latin typeface="Times New Roman" panose="02020603050405020304"/>
                          <a:ea typeface="宋体" panose="02010600030101010101" pitchFamily="2" charset="-122"/>
                          <a:cs typeface="宋体" panose="02010600030101010101" pitchFamily="2" charset="-122"/>
                        </a:rPr>
                      </a:br>
                      <a:r>
                        <a:rPr lang="zh-CN" sz="2400" kern="100" dirty="0">
                          <a:solidFill>
                            <a:srgbClr val="000000"/>
                          </a:solidFill>
                          <a:latin typeface="Times New Roman" panose="02020603050405020304"/>
                          <a:ea typeface="宋体" panose="02010600030101010101" pitchFamily="2" charset="-122"/>
                          <a:cs typeface="宋体" panose="02010600030101010101" pitchFamily="2" charset="-122"/>
                        </a:rPr>
                        <a:t>分期领取时，可按</a:t>
                      </a:r>
                      <a:r>
                        <a:rPr lang="en-US" sz="2400" kern="100" dirty="0">
                          <a:solidFill>
                            <a:srgbClr val="000000"/>
                          </a:solidFill>
                          <a:latin typeface="Times New Roman" panose="02020603050405020304"/>
                          <a:ea typeface="宋体" panose="02010600030101010101" pitchFamily="2" charset="-122"/>
                          <a:cs typeface="宋体" panose="02010600030101010101" pitchFamily="2" charset="-122"/>
                        </a:rPr>
                        <a:t>2014</a:t>
                      </a:r>
                      <a:r>
                        <a:rPr lang="zh-CN" sz="2400" kern="100" dirty="0">
                          <a:solidFill>
                            <a:srgbClr val="000000"/>
                          </a:solidFill>
                          <a:latin typeface="Times New Roman" panose="02020603050405020304"/>
                          <a:ea typeface="宋体" panose="02010600030101010101" pitchFamily="2" charset="-122"/>
                          <a:cs typeface="宋体" panose="02010600030101010101" pitchFamily="2" charset="-122"/>
                        </a:rPr>
                        <a:t>年</a:t>
                      </a:r>
                      <a:r>
                        <a:rPr lang="en-US" sz="2400" kern="100" dirty="0">
                          <a:solidFill>
                            <a:srgbClr val="000000"/>
                          </a:solidFill>
                          <a:latin typeface="Times New Roman" panose="02020603050405020304"/>
                          <a:ea typeface="宋体" panose="02010600030101010101" pitchFamily="2" charset="-122"/>
                          <a:cs typeface="宋体" panose="02010600030101010101" pitchFamily="2" charset="-122"/>
                        </a:rPr>
                        <a:t>1</a:t>
                      </a:r>
                      <a:r>
                        <a:rPr lang="zh-CN" sz="2400" kern="100" dirty="0">
                          <a:solidFill>
                            <a:srgbClr val="000000"/>
                          </a:solidFill>
                          <a:latin typeface="Times New Roman" panose="02020603050405020304"/>
                          <a:ea typeface="宋体" panose="02010600030101010101" pitchFamily="2" charset="-122"/>
                          <a:cs typeface="宋体" panose="02010600030101010101" pitchFamily="2" charset="-122"/>
                        </a:rPr>
                        <a:t>月</a:t>
                      </a:r>
                      <a:r>
                        <a:rPr lang="en-US" sz="2400" kern="100" dirty="0">
                          <a:solidFill>
                            <a:srgbClr val="000000"/>
                          </a:solidFill>
                          <a:latin typeface="Times New Roman" panose="02020603050405020304"/>
                          <a:ea typeface="宋体" panose="02010600030101010101" pitchFamily="2" charset="-122"/>
                          <a:cs typeface="宋体" panose="02010600030101010101" pitchFamily="2" charset="-122"/>
                        </a:rPr>
                        <a:t>1</a:t>
                      </a:r>
                      <a:r>
                        <a:rPr lang="zh-CN" sz="2400" kern="100" dirty="0">
                          <a:solidFill>
                            <a:srgbClr val="000000"/>
                          </a:solidFill>
                          <a:latin typeface="Times New Roman" panose="02020603050405020304"/>
                          <a:ea typeface="宋体" panose="02010600030101010101" pitchFamily="2" charset="-122"/>
                          <a:cs typeface="宋体" panose="02010600030101010101" pitchFamily="2" charset="-122"/>
                        </a:rPr>
                        <a:t>日前缴付的年金缴费金额占全部缴费金额的百分比减计当期的应纳税所得额</a:t>
                      </a:r>
                      <a:endParaRPr lang="zh-CN" sz="2400" kern="100" dirty="0">
                        <a:latin typeface="Times New Roman" panose="02020603050405020304"/>
                        <a:ea typeface="宋体" panose="02010600030101010101" pitchFamily="2"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0966465C-E709-4710-93F2-A69AC4A5A35F}"/>
              </a:ext>
            </a:extLst>
          </p:cNvPr>
          <p:cNvSpPr>
            <a:spLocks noGrp="1"/>
          </p:cNvSpPr>
          <p:nvPr>
            <p:ph idx="1"/>
          </p:nvPr>
        </p:nvSpPr>
        <p:spPr>
          <a:xfrm>
            <a:off x="1295400" y="609600"/>
            <a:ext cx="7772400" cy="990600"/>
          </a:xfrm>
        </p:spPr>
        <p:txBody>
          <a:bodyPr/>
          <a:lstStyle/>
          <a:p>
            <a:pPr>
              <a:defRPr/>
            </a:pPr>
            <a:r>
              <a:rPr lang="zh-CN" altLang="zh-CN" b="1" u="dbl" dirty="0"/>
              <a:t>一次性领取</a:t>
            </a:r>
            <a:r>
              <a:rPr lang="zh-CN" altLang="zh-CN" dirty="0"/>
              <a:t>年金个人账户资金的个人所得税处理</a:t>
            </a:r>
          </a:p>
          <a:p>
            <a:pPr>
              <a:defRPr/>
            </a:pPr>
            <a:endParaRPr lang="zh-CN" altLang="en-US" dirty="0"/>
          </a:p>
        </p:txBody>
      </p:sp>
      <p:graphicFrame>
        <p:nvGraphicFramePr>
          <p:cNvPr id="4" name="表格 3">
            <a:extLst>
              <a:ext uri="{FF2B5EF4-FFF2-40B4-BE49-F238E27FC236}">
                <a16:creationId xmlns:a16="http://schemas.microsoft.com/office/drawing/2014/main" id="{83BD93A9-C8A8-499E-95DE-E00A2C9988CE}"/>
              </a:ext>
            </a:extLst>
          </p:cNvPr>
          <p:cNvGraphicFramePr>
            <a:graphicFrameLocks noGrp="1"/>
          </p:cNvGraphicFramePr>
          <p:nvPr/>
        </p:nvGraphicFramePr>
        <p:xfrm>
          <a:off x="1447800" y="1905000"/>
          <a:ext cx="7162800" cy="3429000"/>
        </p:xfrm>
        <a:graphic>
          <a:graphicData uri="http://schemas.openxmlformats.org/drawingml/2006/table">
            <a:tbl>
              <a:tblPr/>
              <a:tblGrid>
                <a:gridCol w="3352800">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tblGrid>
              <a:tr h="685800">
                <a:tc>
                  <a:txBody>
                    <a:bodyPr/>
                    <a:lstStyle/>
                    <a:p>
                      <a:pPr>
                        <a:spcAft>
                          <a:spcPts val="0"/>
                        </a:spcAft>
                      </a:pPr>
                      <a:r>
                        <a:rPr lang="zh-CN" sz="2800" b="1" u="dbl" kern="100" dirty="0">
                          <a:solidFill>
                            <a:srgbClr val="A50021"/>
                          </a:solidFill>
                          <a:latin typeface="楷体" panose="02010609060101010101" pitchFamily="49" charset="-122"/>
                          <a:ea typeface="楷体" panose="02010609060101010101" pitchFamily="49" charset="-122"/>
                          <a:cs typeface="宋体" panose="02010600030101010101" pitchFamily="2" charset="-122"/>
                        </a:rPr>
                        <a:t>个人因出境定居</a:t>
                      </a:r>
                      <a:endParaRPr lang="zh-CN" sz="2800" kern="100" dirty="0">
                        <a:latin typeface="楷体" panose="02010609060101010101" pitchFamily="49" charset="-122"/>
                        <a:ea typeface="楷体"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tc rowSpan="2">
                  <a:txBody>
                    <a:bodyPr/>
                    <a:lstStyle/>
                    <a:p>
                      <a:pPr>
                        <a:spcAft>
                          <a:spcPts val="0"/>
                        </a:spcAft>
                      </a:pPr>
                      <a:r>
                        <a:rPr lang="zh-CN" sz="2800" kern="100">
                          <a:solidFill>
                            <a:srgbClr val="000000"/>
                          </a:solidFill>
                          <a:latin typeface="Times New Roman" panose="02020603050405020304"/>
                          <a:ea typeface="宋体" panose="02010600030101010101" pitchFamily="2" charset="-122"/>
                          <a:cs typeface="宋体" panose="02010600030101010101" pitchFamily="2" charset="-122"/>
                        </a:rPr>
                        <a:t>将一次性领取的年金个人账户资金或余额按</a:t>
                      </a:r>
                      <a:r>
                        <a:rPr lang="en-US" sz="2800" b="1" u="dbl" kern="100">
                          <a:solidFill>
                            <a:srgbClr val="A50021"/>
                          </a:solidFill>
                          <a:latin typeface="宋体" panose="02010600030101010101" pitchFamily="2" charset="-122"/>
                          <a:ea typeface="宋体" panose="02010600030101010101" pitchFamily="2" charset="-122"/>
                          <a:cs typeface="宋体" panose="02010600030101010101" pitchFamily="2" charset="-122"/>
                        </a:rPr>
                        <a:t>12</a:t>
                      </a:r>
                      <a:r>
                        <a:rPr lang="zh-CN" sz="2800" b="1" u="dbl" kern="100">
                          <a:solidFill>
                            <a:srgbClr val="A50021"/>
                          </a:solidFill>
                          <a:latin typeface="Times New Roman" panose="02020603050405020304"/>
                          <a:ea typeface="宋体" panose="02010600030101010101" pitchFamily="2" charset="-122"/>
                          <a:cs typeface="宋体" panose="02010600030101010101" pitchFamily="2" charset="-122"/>
                        </a:rPr>
                        <a:t>个月</a:t>
                      </a:r>
                      <a:r>
                        <a:rPr lang="zh-CN" sz="2800" kern="100">
                          <a:solidFill>
                            <a:srgbClr val="000000"/>
                          </a:solidFill>
                          <a:latin typeface="Times New Roman" panose="02020603050405020304"/>
                          <a:ea typeface="宋体" panose="02010600030101010101" pitchFamily="2" charset="-122"/>
                          <a:cs typeface="宋体" panose="02010600030101010101" pitchFamily="2" charset="-122"/>
                        </a:rPr>
                        <a:t>分摊到各月，按上述规定纳税</a:t>
                      </a:r>
                      <a:endParaRPr lang="zh-CN" sz="2800" kern="100">
                        <a:latin typeface="Times New Roman" panose="02020603050405020304"/>
                        <a:ea typeface="宋体" panose="02010600030101010101" pitchFamily="2"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extLst>
                  <a:ext uri="{0D108BD9-81ED-4DB2-BD59-A6C34878D82A}">
                    <a16:rowId xmlns:a16="http://schemas.microsoft.com/office/drawing/2014/main" val="10000"/>
                  </a:ext>
                </a:extLst>
              </a:tr>
              <a:tr h="1371600">
                <a:tc>
                  <a:txBody>
                    <a:bodyPr/>
                    <a:lstStyle/>
                    <a:p>
                      <a:pPr>
                        <a:spcAft>
                          <a:spcPts val="0"/>
                        </a:spcAft>
                      </a:pPr>
                      <a:r>
                        <a:rPr lang="zh-CN" sz="2800" b="1" u="dbl" kern="100">
                          <a:solidFill>
                            <a:srgbClr val="A50021"/>
                          </a:solidFill>
                          <a:latin typeface="楷体" panose="02010609060101010101" pitchFamily="49" charset="-122"/>
                          <a:ea typeface="楷体" panose="02010609060101010101" pitchFamily="49" charset="-122"/>
                          <a:cs typeface="宋体" panose="02010600030101010101" pitchFamily="2" charset="-122"/>
                        </a:rPr>
                        <a:t>个人死亡后，其指定的受益人或法定继承人一次性领取</a:t>
                      </a:r>
                      <a:endParaRPr lang="zh-CN" sz="2800" kern="100">
                        <a:latin typeface="楷体" panose="02010609060101010101" pitchFamily="49" charset="-122"/>
                        <a:ea typeface="楷体"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tc vMerge="1">
                  <a:txBody>
                    <a:bodyPr/>
                    <a:lstStyle/>
                    <a:p>
                      <a:endParaRPr lang="zh-CN"/>
                    </a:p>
                  </a:txBody>
                  <a:tcPr/>
                </a:tc>
                <a:extLst>
                  <a:ext uri="{0D108BD9-81ED-4DB2-BD59-A6C34878D82A}">
                    <a16:rowId xmlns:a16="http://schemas.microsoft.com/office/drawing/2014/main" val="10001"/>
                  </a:ext>
                </a:extLst>
              </a:tr>
              <a:tr h="1371600">
                <a:tc>
                  <a:txBody>
                    <a:bodyPr/>
                    <a:lstStyle/>
                    <a:p>
                      <a:pPr>
                        <a:spcAft>
                          <a:spcPts val="0"/>
                        </a:spcAft>
                      </a:pPr>
                      <a:r>
                        <a:rPr lang="zh-CN" sz="2800" b="1" u="dbl" kern="100" dirty="0">
                          <a:solidFill>
                            <a:srgbClr val="A50021"/>
                          </a:solidFill>
                          <a:latin typeface="楷体" panose="02010609060101010101" pitchFamily="49" charset="-122"/>
                          <a:ea typeface="楷体" panose="02010609060101010101" pitchFamily="49" charset="-122"/>
                          <a:cs typeface="宋体" panose="02010600030101010101" pitchFamily="2" charset="-122"/>
                        </a:rPr>
                        <a:t>其他情形</a:t>
                      </a:r>
                      <a:endParaRPr lang="zh-CN" sz="2800" kern="100" dirty="0">
                        <a:latin typeface="楷体" panose="02010609060101010101" pitchFamily="49" charset="-122"/>
                        <a:ea typeface="楷体"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tc>
                  <a:txBody>
                    <a:bodyPr/>
                    <a:lstStyle/>
                    <a:p>
                      <a:pPr>
                        <a:spcAft>
                          <a:spcPts val="0"/>
                        </a:spcAft>
                      </a:pPr>
                      <a:r>
                        <a:rPr lang="zh-CN" sz="2800" kern="100" dirty="0">
                          <a:solidFill>
                            <a:srgbClr val="000000"/>
                          </a:solidFill>
                          <a:latin typeface="Times New Roman" panose="02020603050405020304"/>
                          <a:ea typeface="宋体" panose="02010600030101010101" pitchFamily="2" charset="-122"/>
                          <a:cs typeface="宋体" panose="02010600030101010101" pitchFamily="2" charset="-122"/>
                        </a:rPr>
                        <a:t>不允许分摊，单独作为一个月的工资薪金所得，按上述规定纳税</a:t>
                      </a:r>
                      <a:endParaRPr lang="zh-CN" sz="2800" kern="100" dirty="0">
                        <a:latin typeface="Times New Roman" panose="02020603050405020304"/>
                        <a:ea typeface="宋体" panose="02010600030101010101" pitchFamily="2"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3">
            <a:extLst>
              <a:ext uri="{FF2B5EF4-FFF2-40B4-BE49-F238E27FC236}">
                <a16:creationId xmlns:a16="http://schemas.microsoft.com/office/drawing/2014/main" id="{1FBB540A-C33D-443B-B7F7-23EC461B52DE}"/>
              </a:ext>
            </a:extLst>
          </p:cNvPr>
          <p:cNvSpPr>
            <a:spLocks noGrp="1" noChangeArrowheads="1"/>
          </p:cNvSpPr>
          <p:nvPr>
            <p:ph idx="1"/>
          </p:nvPr>
        </p:nvSpPr>
        <p:spPr>
          <a:xfrm>
            <a:off x="685800" y="381000"/>
            <a:ext cx="8001000" cy="5749925"/>
          </a:xfrm>
        </p:spPr>
        <p:txBody>
          <a:bodyPr/>
          <a:lstStyle/>
          <a:p>
            <a:pPr eaLnBrk="1" hangingPunct="1"/>
            <a:r>
              <a:rPr lang="zh-CN" altLang="en-US" sz="3400" b="1">
                <a:ea typeface="黑体" panose="02010609060101010101" pitchFamily="49" charset="-122"/>
              </a:rPr>
              <a:t>一、境外所得已纳税额的扣除</a:t>
            </a:r>
          </a:p>
          <a:p>
            <a:pPr eaLnBrk="1" hangingPunct="1"/>
            <a:r>
              <a:rPr lang="zh-CN" altLang="en-US"/>
              <a:t>           </a:t>
            </a:r>
            <a:r>
              <a:rPr lang="zh-CN" altLang="en-US" sz="2800" b="1">
                <a:latin typeface="楷体" panose="02010609060101010101" pitchFamily="49" charset="-122"/>
                <a:ea typeface="楷体" panose="02010609060101010101" pitchFamily="49" charset="-122"/>
                <a:cs typeface="仿宋_GB2312"/>
              </a:rPr>
              <a:t>纳税人从中国境外取得的所得，准予其在应纳税额中扣除已在境外缴纳的个人所得税额。但扣除额不得超过该纳税人境外所得依照本法规定计算的应纳税额。</a:t>
            </a:r>
          </a:p>
          <a:p>
            <a:pPr eaLnBrk="1" hangingPunct="1"/>
            <a:r>
              <a:rPr lang="zh-CN" altLang="en-US" sz="3000" b="1">
                <a:latin typeface="仿宋_GB2312"/>
                <a:ea typeface="仿宋_GB2312"/>
                <a:cs typeface="仿宋_GB2312"/>
              </a:rPr>
              <a:t>（参考</a:t>
            </a:r>
            <a:r>
              <a:rPr lang="zh-CN" altLang="en-US" sz="3000" b="1">
                <a:latin typeface="Arial" panose="020B0604020202020204" pitchFamily="34" charset="0"/>
                <a:ea typeface="仿宋_GB2312"/>
                <a:cs typeface="仿宋_GB2312"/>
              </a:rPr>
              <a:t>“</a:t>
            </a:r>
            <a:r>
              <a:rPr lang="zh-CN" altLang="en-US" sz="3000" b="1">
                <a:latin typeface="仿宋_GB2312"/>
                <a:ea typeface="仿宋_GB2312"/>
                <a:cs typeface="仿宋_GB2312"/>
              </a:rPr>
              <a:t>企业所得税</a:t>
            </a:r>
            <a:r>
              <a:rPr lang="zh-CN" altLang="en-US" sz="3000" b="1">
                <a:latin typeface="Arial" panose="020B0604020202020204" pitchFamily="34" charset="0"/>
                <a:ea typeface="仿宋_GB2312"/>
                <a:cs typeface="仿宋_GB2312"/>
              </a:rPr>
              <a:t>”</a:t>
            </a:r>
            <a:r>
              <a:rPr lang="zh-CN" altLang="en-US" sz="3000" b="1">
                <a:latin typeface="仿宋_GB2312"/>
                <a:ea typeface="仿宋_GB2312"/>
                <a:cs typeface="仿宋_GB2312"/>
              </a:rPr>
              <a:t>中的</a:t>
            </a:r>
            <a:r>
              <a:rPr lang="zh-CN" altLang="en-US" sz="3000" b="1">
                <a:solidFill>
                  <a:srgbClr val="FF0000"/>
                </a:solidFill>
                <a:latin typeface="仿宋_GB2312"/>
                <a:ea typeface="仿宋_GB2312"/>
                <a:cs typeface="仿宋_GB2312"/>
              </a:rPr>
              <a:t>抵免限额</a:t>
            </a:r>
            <a:r>
              <a:rPr lang="zh-CN" altLang="en-US" sz="3000" b="1">
                <a:latin typeface="仿宋_GB2312"/>
                <a:ea typeface="仿宋_GB2312"/>
                <a:cs typeface="仿宋_GB2312"/>
              </a:rPr>
              <a:t>）。</a:t>
            </a:r>
          </a:p>
          <a:p>
            <a:pPr eaLnBrk="1" hangingPunct="1"/>
            <a:endParaRPr lang="zh-CN" altLang="en-US" sz="3000" b="1">
              <a:latin typeface="楷体_GB2312" pitchFamily="1" charset="-122"/>
              <a:ea typeface="楷体_GB2312" pitchFamily="1" charset="-122"/>
            </a:endParaRPr>
          </a:p>
          <a:p>
            <a:pPr eaLnBrk="1" hangingPunct="1"/>
            <a:r>
              <a:rPr lang="zh-CN" altLang="en-US" sz="3000" b="1">
                <a:latin typeface="楷体_GB2312" pitchFamily="1" charset="-122"/>
                <a:ea typeface="楷体_GB2312" pitchFamily="1" charset="-122"/>
              </a:rPr>
              <a:t>   </a:t>
            </a:r>
            <a:r>
              <a:rPr lang="zh-CN" altLang="en-US" sz="2800" b="1">
                <a:latin typeface="楷体" panose="02010609060101010101" pitchFamily="49" charset="-122"/>
                <a:ea typeface="楷体" panose="02010609060101010101" pitchFamily="49" charset="-122"/>
              </a:rPr>
              <a:t>已在境外缴纳的个人所得税额，是指纳税人从中国境外取得的所得，依照该所得来源国家或者地区的法律应当缴纳并且</a:t>
            </a:r>
            <a:r>
              <a:rPr lang="zh-CN" altLang="en-US" sz="2800" b="1">
                <a:solidFill>
                  <a:srgbClr val="FF0000"/>
                </a:solidFill>
                <a:latin typeface="楷体" panose="02010609060101010101" pitchFamily="49" charset="-122"/>
                <a:ea typeface="楷体" panose="02010609060101010101" pitchFamily="49" charset="-122"/>
              </a:rPr>
              <a:t>实际</a:t>
            </a:r>
            <a:r>
              <a:rPr lang="zh-CN" altLang="en-US" sz="2800" b="1">
                <a:latin typeface="楷体" panose="02010609060101010101" pitchFamily="49" charset="-122"/>
                <a:ea typeface="楷体" panose="02010609060101010101" pitchFamily="49" charset="-122"/>
              </a:rPr>
              <a:t>已缴纳的税额。</a:t>
            </a:r>
          </a:p>
          <a:p>
            <a:pPr eaLnBrk="1" hangingPunct="1"/>
            <a:endParaRPr lang="en-US" altLang="zh-CN" sz="3000" b="1">
              <a:latin typeface="楷体_GB2312" pitchFamily="1" charset="-122"/>
              <a:ea typeface="楷体_GB2312" pitchFamily="1"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39266">
                                            <p:txEl>
                                              <p:pRg st="1" end="1"/>
                                            </p:txEl>
                                          </p:spTgt>
                                        </p:tgtEl>
                                        <p:attrNameLst>
                                          <p:attrName>style.visibility</p:attrName>
                                        </p:attrNameLst>
                                      </p:cBhvr>
                                      <p:to>
                                        <p:strVal val="visible"/>
                                      </p:to>
                                    </p:set>
                                    <p:anim calcmode="lin" valueType="num">
                                      <p:cBhvr additive="base">
                                        <p:cTn id="7" dur="500" fill="hold"/>
                                        <p:tgtEl>
                                          <p:spTgt spid="13926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9266">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39266">
                                            <p:txEl>
                                              <p:pRg st="2" end="2"/>
                                            </p:txEl>
                                          </p:spTgt>
                                        </p:tgtEl>
                                        <p:attrNameLst>
                                          <p:attrName>style.visibility</p:attrName>
                                        </p:attrNameLst>
                                      </p:cBhvr>
                                      <p:to>
                                        <p:strVal val="visible"/>
                                      </p:to>
                                    </p:set>
                                    <p:anim calcmode="lin" valueType="num">
                                      <p:cBhvr additive="base">
                                        <p:cTn id="11" dur="500" fill="hold"/>
                                        <p:tgtEl>
                                          <p:spTgt spid="139266">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3926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139266">
                                            <p:txEl>
                                              <p:pRg st="4" end="4"/>
                                            </p:txEl>
                                          </p:spTgt>
                                        </p:tgtEl>
                                        <p:attrNameLst>
                                          <p:attrName>style.visibility</p:attrName>
                                        </p:attrNameLst>
                                      </p:cBhvr>
                                      <p:to>
                                        <p:strVal val="visible"/>
                                      </p:to>
                                    </p:set>
                                    <p:anim calcmode="lin" valueType="num">
                                      <p:cBhvr additive="base">
                                        <p:cTn id="17" dur="500" fill="hold"/>
                                        <p:tgtEl>
                                          <p:spTgt spid="139266">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3926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72CD89FB-4427-46F9-8DC5-13573ED09236}"/>
              </a:ext>
            </a:extLst>
          </p:cNvPr>
          <p:cNvSpPr>
            <a:spLocks noGrp="1"/>
          </p:cNvSpPr>
          <p:nvPr>
            <p:ph idx="1"/>
          </p:nvPr>
        </p:nvSpPr>
        <p:spPr>
          <a:xfrm>
            <a:off x="1143000" y="381000"/>
            <a:ext cx="7772400" cy="5715000"/>
          </a:xfrm>
        </p:spPr>
        <p:txBody>
          <a:bodyPr/>
          <a:lstStyle/>
          <a:p>
            <a:pPr>
              <a:defRPr/>
            </a:pPr>
            <a:r>
              <a:rPr lang="zh-CN" altLang="en-US" dirty="0">
                <a:solidFill>
                  <a:srgbClr val="FF0000"/>
                </a:solidFill>
                <a:latin typeface="黑体" pitchFamily="49" charset="-122"/>
                <a:ea typeface="黑体" pitchFamily="49" charset="-122"/>
              </a:rPr>
              <a:t>五、企业为个人购置房屋、财产等的所得税处理</a:t>
            </a:r>
            <a:endParaRPr lang="en-US" altLang="zh-CN" dirty="0">
              <a:solidFill>
                <a:srgbClr val="FF0000"/>
              </a:solidFill>
              <a:latin typeface="黑体" pitchFamily="49" charset="-122"/>
              <a:ea typeface="黑体" pitchFamily="49" charset="-122"/>
            </a:endParaRPr>
          </a:p>
          <a:p>
            <a:pPr>
              <a:defRPr/>
            </a:pPr>
            <a:r>
              <a:rPr lang="en-US" altLang="zh-CN" sz="2800" dirty="0">
                <a:latin typeface="楷体" pitchFamily="49" charset="-122"/>
                <a:ea typeface="楷体" pitchFamily="49" charset="-122"/>
              </a:rPr>
              <a:t>1.</a:t>
            </a:r>
            <a:r>
              <a:rPr lang="zh-CN" altLang="zh-CN" sz="2800" dirty="0">
                <a:latin typeface="楷体" pitchFamily="49" charset="-122"/>
                <a:ea typeface="楷体" pitchFamily="49" charset="-122"/>
              </a:rPr>
              <a:t>符合以下情形的房屋或其他财产，不论所有权人是否将财产无偿或有偿交付企业使用，其实质均为企业对个人进行了实物性质的分配，应依法计征个人所得税。</a:t>
            </a:r>
            <a:br>
              <a:rPr lang="en-US" altLang="zh-CN" sz="2800" dirty="0">
                <a:latin typeface="楷体" pitchFamily="49" charset="-122"/>
                <a:ea typeface="楷体" pitchFamily="49" charset="-122"/>
              </a:rPr>
            </a:br>
            <a:r>
              <a:rPr lang="zh-CN" altLang="zh-CN" sz="2800" dirty="0">
                <a:latin typeface="楷体" pitchFamily="49" charset="-122"/>
                <a:ea typeface="楷体" pitchFamily="49" charset="-122"/>
              </a:rPr>
              <a:t>　　①企业出资购买房屋及其他财产，将所有权登记为投资者个人、投资者家庭成员或企业其他人员的；</a:t>
            </a:r>
            <a:br>
              <a:rPr lang="en-US" altLang="zh-CN" sz="2800" dirty="0">
                <a:latin typeface="楷体" pitchFamily="49" charset="-122"/>
                <a:ea typeface="楷体" pitchFamily="49" charset="-122"/>
              </a:rPr>
            </a:br>
            <a:r>
              <a:rPr lang="zh-CN" altLang="zh-CN" sz="2800" dirty="0">
                <a:latin typeface="楷体" pitchFamily="49" charset="-122"/>
                <a:ea typeface="楷体" pitchFamily="49" charset="-122"/>
              </a:rPr>
              <a:t>　　②企业投资者个人、投资者家庭成员或企业其他人员向企业</a:t>
            </a:r>
            <a:r>
              <a:rPr lang="zh-CN" altLang="zh-CN" sz="2800" b="1" dirty="0">
                <a:solidFill>
                  <a:srgbClr val="FF0000"/>
                </a:solidFill>
                <a:latin typeface="楷体" pitchFamily="49" charset="-122"/>
                <a:ea typeface="楷体" pitchFamily="49" charset="-122"/>
              </a:rPr>
              <a:t>借款</a:t>
            </a:r>
            <a:r>
              <a:rPr lang="zh-CN" altLang="zh-CN" sz="2800" dirty="0">
                <a:latin typeface="楷体" pitchFamily="49" charset="-122"/>
                <a:ea typeface="楷体" pitchFamily="49" charset="-122"/>
              </a:rPr>
              <a:t>用于购买房屋及其他财产，将所有权登记为投资者、投资者家庭成员或企业其他人员，</a:t>
            </a:r>
            <a:r>
              <a:rPr lang="zh-CN" altLang="zh-CN" sz="2800" b="1" u="dbl" dirty="0">
                <a:latin typeface="楷体" pitchFamily="49" charset="-122"/>
                <a:ea typeface="楷体" pitchFamily="49" charset="-122"/>
              </a:rPr>
              <a:t>且</a:t>
            </a:r>
            <a:r>
              <a:rPr lang="zh-CN" altLang="zh-CN" sz="2800" b="1" u="dbl" dirty="0">
                <a:solidFill>
                  <a:srgbClr val="FF0000"/>
                </a:solidFill>
                <a:latin typeface="楷体" pitchFamily="49" charset="-122"/>
                <a:ea typeface="楷体" pitchFamily="49" charset="-122"/>
              </a:rPr>
              <a:t>借款年度终了后未归还借款的</a:t>
            </a:r>
            <a:r>
              <a:rPr lang="zh-CN" altLang="zh-CN" sz="2800" dirty="0">
                <a:solidFill>
                  <a:srgbClr val="FF0000"/>
                </a:solidFill>
                <a:latin typeface="楷体" pitchFamily="49" charset="-122"/>
                <a:ea typeface="楷体" pitchFamily="49" charset="-122"/>
              </a:rPr>
              <a:t>。</a:t>
            </a:r>
            <a:endParaRPr lang="zh-CN" altLang="en-US" sz="2800" dirty="0">
              <a:solidFill>
                <a:srgbClr val="FF0000"/>
              </a:solidFill>
              <a:latin typeface="楷体" pitchFamily="49" charset="-122"/>
              <a:ea typeface="楷体" pitchFamily="49"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a:extLst>
              <a:ext uri="{FF2B5EF4-FFF2-40B4-BE49-F238E27FC236}">
                <a16:creationId xmlns:a16="http://schemas.microsoft.com/office/drawing/2014/main" id="{E2B6C684-C5E0-4318-A03F-DEED6A7EF3A0}"/>
              </a:ext>
            </a:extLst>
          </p:cNvPr>
          <p:cNvGraphicFramePr>
            <a:graphicFrameLocks noGrp="1"/>
          </p:cNvGraphicFramePr>
          <p:nvPr/>
        </p:nvGraphicFramePr>
        <p:xfrm>
          <a:off x="1143000" y="381000"/>
          <a:ext cx="7467600" cy="6284913"/>
        </p:xfrm>
        <a:graphic>
          <a:graphicData uri="http://schemas.openxmlformats.org/drawingml/2006/table">
            <a:tbl>
              <a:tblPr/>
              <a:tblGrid>
                <a:gridCol w="2819400">
                  <a:extLst>
                    <a:ext uri="{9D8B030D-6E8A-4147-A177-3AD203B41FA5}">
                      <a16:colId xmlns:a16="http://schemas.microsoft.com/office/drawing/2014/main" val="20000"/>
                    </a:ext>
                  </a:extLst>
                </a:gridCol>
                <a:gridCol w="4648200">
                  <a:extLst>
                    <a:ext uri="{9D8B030D-6E8A-4147-A177-3AD203B41FA5}">
                      <a16:colId xmlns:a16="http://schemas.microsoft.com/office/drawing/2014/main" val="20001"/>
                    </a:ext>
                  </a:extLst>
                </a:gridCol>
              </a:tblGrid>
              <a:tr h="522996">
                <a:tc>
                  <a:txBody>
                    <a:bodyPr/>
                    <a:lstStyle/>
                    <a:p>
                      <a:pPr>
                        <a:spcAft>
                          <a:spcPts val="0"/>
                        </a:spcAft>
                      </a:pPr>
                      <a:r>
                        <a:rPr lang="zh-CN" sz="2400" kern="100" dirty="0">
                          <a:solidFill>
                            <a:srgbClr val="000000"/>
                          </a:solidFill>
                          <a:latin typeface="Times New Roman" panose="02020603050405020304"/>
                          <a:ea typeface="宋体" panose="02010600030101010101" pitchFamily="2" charset="-122"/>
                          <a:cs typeface="宋体" panose="02010600030101010101" pitchFamily="2" charset="-122"/>
                        </a:rPr>
                        <a:t>情形</a:t>
                      </a:r>
                      <a:endParaRPr lang="zh-CN" sz="2400" kern="100" dirty="0">
                        <a:latin typeface="Times New Roman" panose="02020603050405020304"/>
                        <a:ea typeface="宋体" panose="02010600030101010101" pitchFamily="2"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pPr>
                        <a:spcAft>
                          <a:spcPts val="0"/>
                        </a:spcAft>
                      </a:pPr>
                      <a:r>
                        <a:rPr lang="zh-CN" sz="2400" kern="100">
                          <a:solidFill>
                            <a:srgbClr val="000000"/>
                          </a:solidFill>
                          <a:latin typeface="Times New Roman" panose="02020603050405020304"/>
                          <a:ea typeface="宋体" panose="02010600030101010101" pitchFamily="2" charset="-122"/>
                          <a:cs typeface="宋体" panose="02010600030101010101" pitchFamily="2" charset="-122"/>
                        </a:rPr>
                        <a:t>税务处理</a:t>
                      </a:r>
                      <a:endParaRPr lang="zh-CN" sz="2400" kern="100">
                        <a:latin typeface="Times New Roman" panose="02020603050405020304"/>
                        <a:ea typeface="宋体" panose="02010600030101010101" pitchFamily="2"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extLst>
                  <a:ext uri="{0D108BD9-81ED-4DB2-BD59-A6C34878D82A}">
                    <a16:rowId xmlns:a16="http://schemas.microsoft.com/office/drawing/2014/main" val="10000"/>
                  </a:ext>
                </a:extLst>
              </a:tr>
              <a:tr h="788976">
                <a:tc>
                  <a:txBody>
                    <a:bodyPr/>
                    <a:lstStyle/>
                    <a:p>
                      <a:pPr>
                        <a:spcAft>
                          <a:spcPts val="0"/>
                        </a:spcAft>
                      </a:pPr>
                      <a:r>
                        <a:rPr lang="zh-CN" sz="2400" kern="100">
                          <a:solidFill>
                            <a:srgbClr val="000000"/>
                          </a:solidFill>
                          <a:latin typeface="楷体" panose="02010609060101010101" pitchFamily="49" charset="-122"/>
                          <a:ea typeface="楷体" panose="02010609060101010101" pitchFamily="49" charset="-122"/>
                          <a:cs typeface="宋体" panose="02010600030101010101" pitchFamily="2" charset="-122"/>
                        </a:rPr>
                        <a:t>①</a:t>
                      </a:r>
                      <a:r>
                        <a:rPr lang="zh-CN" sz="2400" b="1" u="dbl" kern="100">
                          <a:solidFill>
                            <a:srgbClr val="A50021"/>
                          </a:solidFill>
                          <a:latin typeface="楷体" panose="02010609060101010101" pitchFamily="49" charset="-122"/>
                          <a:ea typeface="楷体" panose="02010609060101010101" pitchFamily="49" charset="-122"/>
                          <a:cs typeface="宋体" panose="02010600030101010101" pitchFamily="2" charset="-122"/>
                        </a:rPr>
                        <a:t>非法人企业</a:t>
                      </a:r>
                      <a:r>
                        <a:rPr lang="zh-CN" sz="2400" kern="100">
                          <a:solidFill>
                            <a:srgbClr val="000000"/>
                          </a:solidFill>
                          <a:latin typeface="楷体" panose="02010609060101010101" pitchFamily="49" charset="-122"/>
                          <a:ea typeface="楷体" panose="02010609060101010101" pitchFamily="49" charset="-122"/>
                          <a:cs typeface="宋体" panose="02010600030101010101" pitchFamily="2" charset="-122"/>
                        </a:rPr>
                        <a:t>的个人投资者或其家庭成员 </a:t>
                      </a:r>
                      <a:endParaRPr lang="zh-CN" sz="2400" kern="100">
                        <a:latin typeface="楷体" panose="02010609060101010101" pitchFamily="49" charset="-122"/>
                        <a:ea typeface="楷体"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pPr>
                        <a:spcAft>
                          <a:spcPts val="0"/>
                        </a:spcAft>
                      </a:pPr>
                      <a:r>
                        <a:rPr lang="en-US" altLang="zh-CN" sz="2400" kern="100" dirty="0">
                          <a:solidFill>
                            <a:srgbClr val="000000"/>
                          </a:solidFill>
                          <a:latin typeface="Times New Roman" panose="02020603050405020304"/>
                          <a:ea typeface="宋体" panose="02010600030101010101" pitchFamily="2" charset="-122"/>
                          <a:cs typeface="宋体" panose="02010600030101010101" pitchFamily="2" charset="-122"/>
                        </a:rPr>
                        <a:t>        </a:t>
                      </a:r>
                      <a:r>
                        <a:rPr lang="zh-CN" sz="2400" kern="100" dirty="0">
                          <a:solidFill>
                            <a:srgbClr val="000000"/>
                          </a:solidFill>
                          <a:latin typeface="Times New Roman" panose="02020603050405020304"/>
                          <a:ea typeface="宋体" panose="02010600030101010101" pitchFamily="2" charset="-122"/>
                          <a:cs typeface="宋体" panose="02010600030101010101" pitchFamily="2" charset="-122"/>
                        </a:rPr>
                        <a:t>个体工商户的生产、经营所得 </a:t>
                      </a:r>
                      <a:endParaRPr lang="zh-CN" sz="2400" kern="100" dirty="0">
                        <a:latin typeface="Times New Roman" panose="02020603050405020304"/>
                        <a:ea typeface="宋体" panose="02010600030101010101" pitchFamily="2"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extLst>
                  <a:ext uri="{0D108BD9-81ED-4DB2-BD59-A6C34878D82A}">
                    <a16:rowId xmlns:a16="http://schemas.microsoft.com/office/drawing/2014/main" val="10001"/>
                  </a:ext>
                </a:extLst>
              </a:tr>
              <a:tr h="788976">
                <a:tc>
                  <a:txBody>
                    <a:bodyPr/>
                    <a:lstStyle/>
                    <a:p>
                      <a:pPr>
                        <a:spcAft>
                          <a:spcPts val="0"/>
                        </a:spcAft>
                      </a:pPr>
                      <a:r>
                        <a:rPr lang="zh-CN"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②</a:t>
                      </a:r>
                      <a:r>
                        <a:rPr lang="zh-CN" sz="2400" b="1" u="dbl" kern="100" dirty="0">
                          <a:solidFill>
                            <a:srgbClr val="A50021"/>
                          </a:solidFill>
                          <a:latin typeface="楷体" panose="02010609060101010101" pitchFamily="49" charset="-122"/>
                          <a:ea typeface="楷体" panose="02010609060101010101" pitchFamily="49" charset="-122"/>
                          <a:cs typeface="宋体" panose="02010600030101010101" pitchFamily="2" charset="-122"/>
                        </a:rPr>
                        <a:t>法人企业</a:t>
                      </a:r>
                      <a:r>
                        <a:rPr lang="zh-CN"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的个人投资者或其家庭成员 </a:t>
                      </a:r>
                      <a:endParaRPr lang="zh-CN" sz="2400" kern="100" dirty="0">
                        <a:latin typeface="楷体" panose="02010609060101010101" pitchFamily="49" charset="-122"/>
                        <a:ea typeface="楷体"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pPr>
                        <a:spcAft>
                          <a:spcPts val="0"/>
                        </a:spcAft>
                      </a:pPr>
                      <a:r>
                        <a:rPr lang="en-US" altLang="zh-CN" sz="2400" kern="100" dirty="0">
                          <a:solidFill>
                            <a:srgbClr val="000000"/>
                          </a:solidFill>
                          <a:latin typeface="Times New Roman" panose="02020603050405020304"/>
                          <a:ea typeface="宋体" panose="02010600030101010101" pitchFamily="2" charset="-122"/>
                          <a:cs typeface="宋体" panose="02010600030101010101" pitchFamily="2" charset="-122"/>
                        </a:rPr>
                        <a:t>         </a:t>
                      </a:r>
                      <a:r>
                        <a:rPr lang="zh-CN" sz="2400" kern="100" dirty="0">
                          <a:solidFill>
                            <a:srgbClr val="000000"/>
                          </a:solidFill>
                          <a:latin typeface="Times New Roman" panose="02020603050405020304"/>
                          <a:ea typeface="宋体" panose="02010600030101010101" pitchFamily="2" charset="-122"/>
                          <a:cs typeface="宋体" panose="02010600030101010101" pitchFamily="2" charset="-122"/>
                        </a:rPr>
                        <a:t>利息、股息、红利所得 </a:t>
                      </a:r>
                      <a:endParaRPr lang="zh-CN" sz="2400" kern="100" dirty="0">
                        <a:latin typeface="Times New Roman" panose="02020603050405020304"/>
                        <a:ea typeface="宋体" panose="02010600030101010101" pitchFamily="2"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extLst>
                  <a:ext uri="{0D108BD9-81ED-4DB2-BD59-A6C34878D82A}">
                    <a16:rowId xmlns:a16="http://schemas.microsoft.com/office/drawing/2014/main" val="10002"/>
                  </a:ext>
                </a:extLst>
              </a:tr>
              <a:tr h="4183965">
                <a:tc>
                  <a:txBody>
                    <a:bodyPr/>
                    <a:lstStyle/>
                    <a:p>
                      <a:pPr>
                        <a:spcAft>
                          <a:spcPts val="0"/>
                        </a:spcAft>
                      </a:pPr>
                      <a:r>
                        <a:rPr lang="zh-CN"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③企业其他人员 </a:t>
                      </a:r>
                      <a:endParaRPr lang="zh-CN" sz="2400" kern="100" dirty="0">
                        <a:latin typeface="楷体" panose="02010609060101010101" pitchFamily="49" charset="-122"/>
                        <a:ea typeface="楷体"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pPr>
                        <a:spcAft>
                          <a:spcPts val="0"/>
                        </a:spcAft>
                      </a:pPr>
                      <a:r>
                        <a:rPr lang="zh-CN" sz="2400" kern="100" dirty="0">
                          <a:solidFill>
                            <a:srgbClr val="000000"/>
                          </a:solidFill>
                          <a:latin typeface="Times New Roman" panose="02020603050405020304"/>
                          <a:ea typeface="宋体" panose="02010600030101010101" pitchFamily="2" charset="-122"/>
                          <a:cs typeface="宋体" panose="02010600030101010101" pitchFamily="2" charset="-122"/>
                        </a:rPr>
                        <a:t>按照“工资、薪金所得”项目计征个人所得税。</a:t>
                      </a:r>
                      <a:br>
                        <a:rPr lang="en-US" sz="2400" kern="100" dirty="0">
                          <a:solidFill>
                            <a:srgbClr val="000000"/>
                          </a:solidFill>
                          <a:latin typeface="Times New Roman" panose="02020603050405020304"/>
                          <a:ea typeface="宋体" panose="02010600030101010101" pitchFamily="2" charset="-122"/>
                          <a:cs typeface="宋体" panose="02010600030101010101" pitchFamily="2" charset="-122"/>
                        </a:rPr>
                      </a:br>
                      <a:r>
                        <a:rPr lang="zh-CN" sz="2400" kern="100" dirty="0">
                          <a:solidFill>
                            <a:srgbClr val="000000"/>
                          </a:solidFill>
                          <a:latin typeface="Times New Roman" panose="02020603050405020304"/>
                          <a:ea typeface="宋体" panose="02010600030101010101" pitchFamily="2" charset="-122"/>
                          <a:cs typeface="宋体" panose="02010600030101010101" pitchFamily="2" charset="-122"/>
                        </a:rPr>
                        <a:t>（</a:t>
                      </a:r>
                      <a:r>
                        <a:rPr lang="en-US" sz="2400" kern="100" dirty="0">
                          <a:solidFill>
                            <a:srgbClr val="000000"/>
                          </a:solidFill>
                          <a:latin typeface="Times New Roman" panose="02020603050405020304"/>
                          <a:ea typeface="宋体" panose="02010600030101010101" pitchFamily="2" charset="-122"/>
                          <a:cs typeface="宋体" panose="02010600030101010101" pitchFamily="2" charset="-122"/>
                        </a:rPr>
                        <a:t>1</a:t>
                      </a:r>
                      <a:r>
                        <a:rPr lang="zh-CN" sz="2400" kern="100" dirty="0">
                          <a:solidFill>
                            <a:srgbClr val="000000"/>
                          </a:solidFill>
                          <a:latin typeface="Times New Roman" panose="02020603050405020304"/>
                          <a:ea typeface="宋体" panose="02010600030101010101" pitchFamily="2" charset="-122"/>
                          <a:cs typeface="宋体" panose="02010600030101010101" pitchFamily="2" charset="-122"/>
                        </a:rPr>
                        <a:t>）住房：单位按低于购置或建造成本价格出售住房给职工，职工因此而少支出的差价部分——“</a:t>
                      </a:r>
                      <a:r>
                        <a:rPr lang="zh-CN" sz="2400" b="1" kern="100" dirty="0">
                          <a:solidFill>
                            <a:srgbClr val="FF0000"/>
                          </a:solidFill>
                          <a:latin typeface="Times New Roman" panose="02020603050405020304"/>
                          <a:ea typeface="宋体" panose="02010600030101010101" pitchFamily="2" charset="-122"/>
                          <a:cs typeface="宋体" panose="02010600030101010101" pitchFamily="2" charset="-122"/>
                        </a:rPr>
                        <a:t>全年一次性奖金”</a:t>
                      </a:r>
                      <a:r>
                        <a:rPr lang="zh-CN" sz="2400" kern="100" dirty="0">
                          <a:solidFill>
                            <a:srgbClr val="000000"/>
                          </a:solidFill>
                          <a:latin typeface="Times New Roman" panose="02020603050405020304"/>
                          <a:ea typeface="宋体" panose="02010600030101010101" pitchFamily="2" charset="-122"/>
                          <a:cs typeface="宋体" panose="02010600030101010101" pitchFamily="2" charset="-122"/>
                        </a:rPr>
                        <a:t>缴纳个人所得税。</a:t>
                      </a:r>
                      <a:br>
                        <a:rPr lang="en-US" sz="2400" kern="100" dirty="0">
                          <a:solidFill>
                            <a:srgbClr val="000000"/>
                          </a:solidFill>
                          <a:latin typeface="Times New Roman" panose="02020603050405020304"/>
                          <a:ea typeface="宋体" panose="02010600030101010101" pitchFamily="2" charset="-122"/>
                          <a:cs typeface="宋体" panose="02010600030101010101" pitchFamily="2" charset="-122"/>
                        </a:rPr>
                      </a:br>
                      <a:r>
                        <a:rPr lang="zh-CN" sz="2400" kern="100" dirty="0">
                          <a:solidFill>
                            <a:srgbClr val="000000"/>
                          </a:solidFill>
                          <a:latin typeface="Times New Roman" panose="02020603050405020304"/>
                          <a:ea typeface="宋体" panose="02010600030101010101" pitchFamily="2" charset="-122"/>
                          <a:cs typeface="宋体" panose="02010600030101010101" pitchFamily="2" charset="-122"/>
                        </a:rPr>
                        <a:t>（</a:t>
                      </a:r>
                      <a:r>
                        <a:rPr lang="en-US" sz="2400" kern="100" dirty="0">
                          <a:solidFill>
                            <a:srgbClr val="000000"/>
                          </a:solidFill>
                          <a:latin typeface="Times New Roman" panose="02020603050405020304"/>
                          <a:ea typeface="宋体" panose="02010600030101010101" pitchFamily="2" charset="-122"/>
                          <a:cs typeface="宋体" panose="02010600030101010101" pitchFamily="2" charset="-122"/>
                        </a:rPr>
                        <a:t>2</a:t>
                      </a:r>
                      <a:r>
                        <a:rPr lang="zh-CN" sz="2400" kern="100" dirty="0">
                          <a:solidFill>
                            <a:srgbClr val="000000"/>
                          </a:solidFill>
                          <a:latin typeface="Times New Roman" panose="02020603050405020304"/>
                          <a:ea typeface="宋体" panose="02010600030101010101" pitchFamily="2" charset="-122"/>
                          <a:cs typeface="宋体" panose="02010600030101010101" pitchFamily="2" charset="-122"/>
                        </a:rPr>
                        <a:t>）外籍人员：企业以实物（车辆、房屋等）向雇员提供福利，将实物折合为现金，在规定工作年限内（高于</a:t>
                      </a:r>
                      <a:r>
                        <a:rPr lang="en-US" sz="2400" kern="100" dirty="0">
                          <a:solidFill>
                            <a:srgbClr val="000000"/>
                          </a:solidFill>
                          <a:latin typeface="Times New Roman" panose="02020603050405020304"/>
                          <a:ea typeface="宋体" panose="02010600030101010101" pitchFamily="2" charset="-122"/>
                          <a:cs typeface="宋体" panose="02010600030101010101" pitchFamily="2" charset="-122"/>
                        </a:rPr>
                        <a:t>5</a:t>
                      </a:r>
                      <a:r>
                        <a:rPr lang="zh-CN" sz="2400" kern="100" dirty="0">
                          <a:solidFill>
                            <a:srgbClr val="000000"/>
                          </a:solidFill>
                          <a:latin typeface="Times New Roman" panose="02020603050405020304"/>
                          <a:ea typeface="宋体" panose="02010600030101010101" pitchFamily="2" charset="-122"/>
                          <a:cs typeface="宋体" panose="02010600030101010101" pitchFamily="2" charset="-122"/>
                        </a:rPr>
                        <a:t>年的按</a:t>
                      </a:r>
                      <a:r>
                        <a:rPr lang="en-US" sz="2400" kern="100" dirty="0">
                          <a:solidFill>
                            <a:srgbClr val="000000"/>
                          </a:solidFill>
                          <a:latin typeface="Times New Roman" panose="02020603050405020304"/>
                          <a:ea typeface="宋体" panose="02010600030101010101" pitchFamily="2" charset="-122"/>
                          <a:cs typeface="宋体" panose="02010600030101010101" pitchFamily="2" charset="-122"/>
                        </a:rPr>
                        <a:t>5</a:t>
                      </a:r>
                      <a:r>
                        <a:rPr lang="zh-CN" sz="2400" kern="100" dirty="0">
                          <a:solidFill>
                            <a:srgbClr val="000000"/>
                          </a:solidFill>
                          <a:latin typeface="Times New Roman" panose="02020603050405020304"/>
                          <a:ea typeface="宋体" panose="02010600030101010101" pitchFamily="2" charset="-122"/>
                          <a:cs typeface="宋体" panose="02010600030101010101" pitchFamily="2" charset="-122"/>
                        </a:rPr>
                        <a:t>年计算）按月平均计算纳税 </a:t>
                      </a:r>
                      <a:endParaRPr lang="zh-CN" sz="2400" kern="100" dirty="0">
                        <a:latin typeface="Times New Roman" panose="02020603050405020304"/>
                        <a:ea typeface="宋体" panose="02010600030101010101" pitchFamily="2"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8333D79F-65D0-47A7-B6A3-D7F0C5C289B4}"/>
              </a:ext>
            </a:extLst>
          </p:cNvPr>
          <p:cNvSpPr>
            <a:spLocks noGrp="1"/>
          </p:cNvSpPr>
          <p:nvPr>
            <p:ph idx="1"/>
          </p:nvPr>
        </p:nvSpPr>
        <p:spPr>
          <a:xfrm>
            <a:off x="1295400" y="762000"/>
            <a:ext cx="7772400" cy="1447800"/>
          </a:xfrm>
        </p:spPr>
        <p:txBody>
          <a:bodyPr/>
          <a:lstStyle/>
          <a:p>
            <a:pPr>
              <a:defRPr/>
            </a:pPr>
            <a:r>
              <a:rPr lang="en-US" altLang="zh-CN" sz="2800" dirty="0">
                <a:latin typeface="黑体" pitchFamily="49" charset="-122"/>
                <a:ea typeface="黑体" pitchFamily="49" charset="-122"/>
              </a:rPr>
              <a:t>2.</a:t>
            </a:r>
            <a:r>
              <a:rPr lang="zh-CN" altLang="zh-CN" sz="2800" dirty="0">
                <a:latin typeface="黑体" pitchFamily="49" charset="-122"/>
                <a:ea typeface="黑体" pitchFamily="49" charset="-122"/>
              </a:rPr>
              <a:t>企业为个人支付消费性支出</a:t>
            </a:r>
            <a:br>
              <a:rPr lang="en-US" altLang="zh-CN" sz="2800" dirty="0">
                <a:latin typeface="黑体" pitchFamily="49" charset="-122"/>
                <a:ea typeface="黑体" pitchFamily="49" charset="-122"/>
              </a:rPr>
            </a:br>
            <a:r>
              <a:rPr lang="zh-CN" altLang="zh-CN" sz="2800" dirty="0"/>
              <a:t>　　</a:t>
            </a:r>
            <a:r>
              <a:rPr lang="zh-CN" altLang="zh-CN" sz="2800" dirty="0">
                <a:latin typeface="楷体" pitchFamily="49" charset="-122"/>
                <a:ea typeface="楷体" pitchFamily="49" charset="-122"/>
              </a:rPr>
              <a:t>以企业资金为投资者本人、家庭成员等支付</a:t>
            </a:r>
            <a:r>
              <a:rPr lang="zh-CN" altLang="zh-CN" sz="2800" b="1" u="dbl" dirty="0">
                <a:latin typeface="楷体" pitchFamily="49" charset="-122"/>
                <a:ea typeface="楷体" pitchFamily="49" charset="-122"/>
              </a:rPr>
              <a:t>与企业生产经营无关</a:t>
            </a:r>
            <a:r>
              <a:rPr lang="zh-CN" altLang="zh-CN" sz="2800" dirty="0">
                <a:latin typeface="楷体" pitchFamily="49" charset="-122"/>
                <a:ea typeface="楷体" pitchFamily="49" charset="-122"/>
              </a:rPr>
              <a:t>的消费性支出：</a:t>
            </a:r>
            <a:endParaRPr lang="zh-CN" altLang="en-US" sz="2800" dirty="0">
              <a:latin typeface="楷体" pitchFamily="49" charset="-122"/>
              <a:ea typeface="楷体" pitchFamily="49" charset="-122"/>
            </a:endParaRPr>
          </a:p>
        </p:txBody>
      </p:sp>
      <p:graphicFrame>
        <p:nvGraphicFramePr>
          <p:cNvPr id="4" name="表格 3">
            <a:extLst>
              <a:ext uri="{FF2B5EF4-FFF2-40B4-BE49-F238E27FC236}">
                <a16:creationId xmlns:a16="http://schemas.microsoft.com/office/drawing/2014/main" id="{5C6CA717-719D-43F2-A245-30628ED6C32F}"/>
              </a:ext>
            </a:extLst>
          </p:cNvPr>
          <p:cNvGraphicFramePr>
            <a:graphicFrameLocks noGrp="1"/>
          </p:cNvGraphicFramePr>
          <p:nvPr/>
        </p:nvGraphicFramePr>
        <p:xfrm>
          <a:off x="1676400" y="2438400"/>
          <a:ext cx="7239000" cy="3048000"/>
        </p:xfrm>
        <a:graphic>
          <a:graphicData uri="http://schemas.openxmlformats.org/drawingml/2006/table">
            <a:tbl>
              <a:tblPr/>
              <a:tblGrid>
                <a:gridCol w="3619500">
                  <a:extLst>
                    <a:ext uri="{9D8B030D-6E8A-4147-A177-3AD203B41FA5}">
                      <a16:colId xmlns:a16="http://schemas.microsoft.com/office/drawing/2014/main" val="20000"/>
                    </a:ext>
                  </a:extLst>
                </a:gridCol>
                <a:gridCol w="3619500">
                  <a:extLst>
                    <a:ext uri="{9D8B030D-6E8A-4147-A177-3AD203B41FA5}">
                      <a16:colId xmlns:a16="http://schemas.microsoft.com/office/drawing/2014/main" val="20001"/>
                    </a:ext>
                  </a:extLst>
                </a:gridCol>
              </a:tblGrid>
              <a:tr h="1016000">
                <a:tc>
                  <a:txBody>
                    <a:bodyPr/>
                    <a:lstStyle/>
                    <a:p>
                      <a:pPr>
                        <a:spcAft>
                          <a:spcPts val="0"/>
                        </a:spcAft>
                      </a:pPr>
                      <a:r>
                        <a:rPr lang="zh-CN" sz="2800" kern="100" dirty="0">
                          <a:solidFill>
                            <a:srgbClr val="000000"/>
                          </a:solidFill>
                          <a:latin typeface="Times New Roman" panose="02020603050405020304"/>
                          <a:ea typeface="宋体" panose="02010600030101010101" pitchFamily="2" charset="-122"/>
                          <a:cs typeface="宋体" panose="02010600030101010101" pitchFamily="2" charset="-122"/>
                        </a:rPr>
                        <a:t>情形</a:t>
                      </a:r>
                      <a:endParaRPr lang="zh-CN" sz="2800" kern="100" dirty="0">
                        <a:latin typeface="Times New Roman" panose="02020603050405020304"/>
                        <a:ea typeface="宋体" panose="02010600030101010101" pitchFamily="2"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pPr>
                        <a:spcAft>
                          <a:spcPts val="0"/>
                        </a:spcAft>
                      </a:pPr>
                      <a:r>
                        <a:rPr lang="zh-CN" sz="2800" kern="100" dirty="0">
                          <a:solidFill>
                            <a:srgbClr val="000000"/>
                          </a:solidFill>
                          <a:latin typeface="Times New Roman" panose="02020603050405020304"/>
                          <a:ea typeface="宋体" panose="02010600030101010101" pitchFamily="2" charset="-122"/>
                          <a:cs typeface="宋体" panose="02010600030101010101" pitchFamily="2" charset="-122"/>
                        </a:rPr>
                        <a:t>税务处理</a:t>
                      </a:r>
                      <a:endParaRPr lang="zh-CN" sz="2800" kern="100" dirty="0">
                        <a:latin typeface="Times New Roman" panose="02020603050405020304"/>
                        <a:ea typeface="宋体" panose="02010600030101010101" pitchFamily="2"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extLst>
                  <a:ext uri="{0D108BD9-81ED-4DB2-BD59-A6C34878D82A}">
                    <a16:rowId xmlns:a16="http://schemas.microsoft.com/office/drawing/2014/main" val="10000"/>
                  </a:ext>
                </a:extLst>
              </a:tr>
              <a:tr h="1016000">
                <a:tc>
                  <a:txBody>
                    <a:bodyPr/>
                    <a:lstStyle/>
                    <a:p>
                      <a:pPr>
                        <a:spcAft>
                          <a:spcPts val="0"/>
                        </a:spcAft>
                      </a:pPr>
                      <a:r>
                        <a:rPr lang="zh-CN" sz="2800" kern="100">
                          <a:solidFill>
                            <a:srgbClr val="000000"/>
                          </a:solidFill>
                          <a:latin typeface="楷体" panose="02010609060101010101" pitchFamily="49" charset="-122"/>
                          <a:ea typeface="楷体" panose="02010609060101010101" pitchFamily="49" charset="-122"/>
                          <a:cs typeface="宋体" panose="02010600030101010101" pitchFamily="2" charset="-122"/>
                        </a:rPr>
                        <a:t>①非法人企业的个人投资者或其家庭成员 </a:t>
                      </a:r>
                      <a:endParaRPr lang="zh-CN" sz="2800" kern="100">
                        <a:latin typeface="楷体" panose="02010609060101010101" pitchFamily="49" charset="-122"/>
                        <a:ea typeface="楷体"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pPr>
                        <a:spcAft>
                          <a:spcPts val="0"/>
                        </a:spcAft>
                      </a:pPr>
                      <a:r>
                        <a:rPr lang="en-US" altLang="zh-CN" sz="2800" kern="100" dirty="0">
                          <a:solidFill>
                            <a:srgbClr val="000000"/>
                          </a:solidFill>
                          <a:latin typeface="Times New Roman" panose="02020603050405020304"/>
                          <a:ea typeface="宋体" panose="02010600030101010101" pitchFamily="2" charset="-122"/>
                          <a:cs typeface="宋体" panose="02010600030101010101" pitchFamily="2" charset="-122"/>
                        </a:rPr>
                        <a:t>     </a:t>
                      </a:r>
                      <a:r>
                        <a:rPr lang="zh-CN" sz="2800" kern="100" dirty="0">
                          <a:solidFill>
                            <a:srgbClr val="000000"/>
                          </a:solidFill>
                          <a:latin typeface="Times New Roman" panose="02020603050405020304"/>
                          <a:ea typeface="宋体" panose="02010600030101010101" pitchFamily="2" charset="-122"/>
                          <a:cs typeface="宋体" panose="02010600030101010101" pitchFamily="2" charset="-122"/>
                        </a:rPr>
                        <a:t>个体工商户的生产、经营所得 </a:t>
                      </a:r>
                      <a:endParaRPr lang="zh-CN" sz="2800" kern="100" dirty="0">
                        <a:latin typeface="Times New Roman" panose="02020603050405020304"/>
                        <a:ea typeface="宋体" panose="02010600030101010101" pitchFamily="2"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extLst>
                  <a:ext uri="{0D108BD9-81ED-4DB2-BD59-A6C34878D82A}">
                    <a16:rowId xmlns:a16="http://schemas.microsoft.com/office/drawing/2014/main" val="10001"/>
                  </a:ext>
                </a:extLst>
              </a:tr>
              <a:tr h="1016000">
                <a:tc>
                  <a:txBody>
                    <a:bodyPr/>
                    <a:lstStyle/>
                    <a:p>
                      <a:pPr>
                        <a:spcAft>
                          <a:spcPts val="0"/>
                        </a:spcAft>
                      </a:pPr>
                      <a:r>
                        <a:rPr lang="zh-CN" sz="28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②法人企业的个人投资者或其家庭成员 </a:t>
                      </a:r>
                      <a:endParaRPr lang="zh-CN" sz="2800" kern="100" dirty="0">
                        <a:latin typeface="楷体" panose="02010609060101010101" pitchFamily="49" charset="-122"/>
                        <a:ea typeface="楷体"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pPr>
                        <a:spcAft>
                          <a:spcPts val="0"/>
                        </a:spcAft>
                      </a:pPr>
                      <a:r>
                        <a:rPr lang="en-US" altLang="zh-CN" sz="2800" kern="100" dirty="0">
                          <a:solidFill>
                            <a:srgbClr val="000000"/>
                          </a:solidFill>
                          <a:latin typeface="Times New Roman" panose="02020603050405020304"/>
                          <a:ea typeface="宋体" panose="02010600030101010101" pitchFamily="2" charset="-122"/>
                          <a:cs typeface="宋体" panose="02010600030101010101" pitchFamily="2" charset="-122"/>
                        </a:rPr>
                        <a:t>      </a:t>
                      </a:r>
                      <a:r>
                        <a:rPr lang="zh-CN" sz="2800" kern="100" dirty="0">
                          <a:solidFill>
                            <a:srgbClr val="000000"/>
                          </a:solidFill>
                          <a:latin typeface="Times New Roman" panose="02020603050405020304"/>
                          <a:ea typeface="宋体" panose="02010600030101010101" pitchFamily="2" charset="-122"/>
                          <a:cs typeface="宋体" panose="02010600030101010101" pitchFamily="2" charset="-122"/>
                        </a:rPr>
                        <a:t>利息、股息、红利所得 </a:t>
                      </a:r>
                      <a:endParaRPr lang="zh-CN" sz="2800" kern="100" dirty="0">
                        <a:latin typeface="Times New Roman" panose="02020603050405020304"/>
                        <a:ea typeface="宋体" panose="02010600030101010101" pitchFamily="2"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EBB361F-7F7F-40F0-ADF4-ACF7963D1065}"/>
              </a:ext>
            </a:extLst>
          </p:cNvPr>
          <p:cNvSpPr>
            <a:spLocks noGrp="1"/>
          </p:cNvSpPr>
          <p:nvPr>
            <p:ph type="title"/>
          </p:nvPr>
        </p:nvSpPr>
        <p:spPr>
          <a:xfrm>
            <a:off x="1295400" y="609600"/>
            <a:ext cx="7772400" cy="533400"/>
          </a:xfrm>
        </p:spPr>
        <p:txBody>
          <a:bodyPr/>
          <a:lstStyle/>
          <a:p>
            <a:pPr>
              <a:spcBef>
                <a:spcPct val="20000"/>
              </a:spcBef>
              <a:defRPr/>
            </a:pPr>
            <a:r>
              <a:rPr lang="zh-CN" altLang="en-US" sz="3200" b="1" dirty="0">
                <a:solidFill>
                  <a:prstClr val="black"/>
                </a:solidFill>
                <a:cs typeface="+mn-cs"/>
              </a:rPr>
              <a:t>六、</a:t>
            </a:r>
            <a:r>
              <a:rPr lang="zh-CN" altLang="zh-CN" sz="3200" b="1" dirty="0">
                <a:solidFill>
                  <a:prstClr val="black"/>
                </a:solidFill>
                <a:cs typeface="+mn-cs"/>
              </a:rPr>
              <a:t>股</a:t>
            </a:r>
            <a:r>
              <a:rPr lang="zh-CN" altLang="en-US" sz="3200" b="1" dirty="0">
                <a:solidFill>
                  <a:prstClr val="black"/>
                </a:solidFill>
                <a:cs typeface="+mn-cs"/>
              </a:rPr>
              <a:t>票</a:t>
            </a:r>
            <a:r>
              <a:rPr lang="zh-CN" altLang="zh-CN" sz="3200" b="1" dirty="0">
                <a:solidFill>
                  <a:prstClr val="black"/>
                </a:solidFill>
                <a:cs typeface="+mn-cs"/>
              </a:rPr>
              <a:t>期权</a:t>
            </a:r>
            <a:r>
              <a:rPr lang="zh-CN" altLang="zh-CN" sz="3200" dirty="0">
                <a:solidFill>
                  <a:prstClr val="black"/>
                </a:solidFill>
                <a:cs typeface="+mn-cs"/>
              </a:rPr>
              <a:t>的税务处理</a:t>
            </a:r>
            <a:br>
              <a:rPr lang="en-US" altLang="zh-CN" sz="3200" dirty="0">
                <a:solidFill>
                  <a:prstClr val="black"/>
                </a:solidFill>
                <a:cs typeface="+mn-cs"/>
              </a:rPr>
            </a:br>
            <a:endParaRPr lang="zh-CN" altLang="en-US" dirty="0"/>
          </a:p>
        </p:txBody>
      </p:sp>
      <p:sp>
        <p:nvSpPr>
          <p:cNvPr id="25603" name="内容占位符 2">
            <a:extLst>
              <a:ext uri="{FF2B5EF4-FFF2-40B4-BE49-F238E27FC236}">
                <a16:creationId xmlns:a16="http://schemas.microsoft.com/office/drawing/2014/main" id="{1A38AE16-E847-42F7-B30C-A6E66A23AEE6}"/>
              </a:ext>
            </a:extLst>
          </p:cNvPr>
          <p:cNvSpPr>
            <a:spLocks noGrp="1"/>
          </p:cNvSpPr>
          <p:nvPr>
            <p:ph idx="1"/>
          </p:nvPr>
        </p:nvSpPr>
        <p:spPr>
          <a:xfrm>
            <a:off x="1295400" y="1219200"/>
            <a:ext cx="7772400" cy="4876800"/>
          </a:xfrm>
        </p:spPr>
        <p:txBody>
          <a:bodyPr/>
          <a:lstStyle/>
          <a:p>
            <a:r>
              <a:rPr lang="zh-CN" altLang="en-US" sz="2800" b="1">
                <a:latin typeface="楷体" panose="02010609060101010101" pitchFamily="49" charset="-122"/>
                <a:ea typeface="楷体" panose="02010609060101010101" pitchFamily="49" charset="-122"/>
              </a:rPr>
              <a:t>企业员工</a:t>
            </a:r>
            <a:r>
              <a:rPr lang="zh-CN" altLang="en-US" sz="2800" b="1">
                <a:solidFill>
                  <a:srgbClr val="FF0000"/>
                </a:solidFill>
                <a:latin typeface="楷体" panose="02010609060101010101" pitchFamily="49" charset="-122"/>
                <a:ea typeface="楷体" panose="02010609060101010101" pitchFamily="49" charset="-122"/>
              </a:rPr>
              <a:t>股票期权</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以下简称股票期权</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是指上市公司按照规定的程序授予本公司及其控股企业员工的一项权利，该权利允许被授权员工在未来时间内以某一特定价格购买本公司一定数量的股票。</a:t>
            </a:r>
            <a:endParaRPr lang="en-US" altLang="zh-CN" sz="2800" b="1">
              <a:latin typeface="楷体" panose="02010609060101010101" pitchFamily="49" charset="-122"/>
              <a:ea typeface="楷体" panose="02010609060101010101" pitchFamily="49" charset="-122"/>
            </a:endParaRPr>
          </a:p>
          <a:p>
            <a:r>
              <a:rPr lang="zh-CN" altLang="en-US" sz="2400">
                <a:latin typeface="楷体" panose="02010609060101010101" pitchFamily="49" charset="-122"/>
                <a:ea typeface="楷体" panose="02010609060101010101" pitchFamily="49" charset="-122"/>
              </a:rPr>
              <a:t>上述“某一特定价格”被称为“授予价”或“施权价”，即根据股票期权计划可以购买股票的价格，一般为股票期权授予日的市场价格或该价格的折扣价格，也可以是按照事先设定的计算方法约定的价格；“授予日”，也称“授权日”，是指公司授予员工上述权利的日期；“行权”，也称“执行”，是指员工根据股票期权计划选择购买股票的过程；员工行使上述权利的当日为“行权日”，也称“购买日”</a:t>
            </a:r>
            <a:r>
              <a:rPr lang="zh-CN" altLang="en-US" sz="2800">
                <a:latin typeface="楷体" panose="02010609060101010101" pitchFamily="49" charset="-122"/>
                <a:ea typeface="楷体" panose="02010609060101010101" pitchFamily="49" charset="-122"/>
              </a:rPr>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内容占位符 2">
            <a:extLst>
              <a:ext uri="{FF2B5EF4-FFF2-40B4-BE49-F238E27FC236}">
                <a16:creationId xmlns:a16="http://schemas.microsoft.com/office/drawing/2014/main" id="{80F26734-FB6F-463F-B2C7-8D084FDAE74E}"/>
              </a:ext>
            </a:extLst>
          </p:cNvPr>
          <p:cNvSpPr>
            <a:spLocks noGrp="1" noChangeArrowheads="1"/>
          </p:cNvSpPr>
          <p:nvPr>
            <p:ph idx="1"/>
          </p:nvPr>
        </p:nvSpPr>
        <p:spPr>
          <a:xfrm>
            <a:off x="1295400" y="304800"/>
            <a:ext cx="7772400" cy="1371600"/>
          </a:xfrm>
        </p:spPr>
        <p:txBody>
          <a:bodyPr/>
          <a:lstStyle/>
          <a:p>
            <a:r>
              <a:rPr lang="zh-CN" altLang="en-US">
                <a:latin typeface="黑体" panose="02010609060101010101" pitchFamily="49" charset="-122"/>
                <a:ea typeface="黑体" panose="02010609060101010101" pitchFamily="49" charset="-122"/>
              </a:rPr>
              <a:t>个人所得税的处理</a:t>
            </a:r>
            <a:endParaRPr lang="en-US" altLang="zh-CN">
              <a:latin typeface="黑体" panose="02010609060101010101" pitchFamily="49" charset="-122"/>
              <a:ea typeface="黑体" panose="02010609060101010101" pitchFamily="49" charset="-122"/>
            </a:endParaRPr>
          </a:p>
          <a:p>
            <a:r>
              <a:rPr lang="en-US" altLang="zh-CN" sz="2800">
                <a:latin typeface="黑体" panose="02010609060101010101" pitchFamily="49" charset="-122"/>
                <a:ea typeface="黑体" panose="02010609060101010101" pitchFamily="49" charset="-122"/>
              </a:rPr>
              <a:t>1.</a:t>
            </a:r>
            <a:r>
              <a:rPr lang="zh-CN" altLang="en-US" sz="2800">
                <a:latin typeface="黑体" panose="02010609060101010101" pitchFamily="49" charset="-122"/>
                <a:ea typeface="黑体" panose="02010609060101010101" pitchFamily="49" charset="-122"/>
              </a:rPr>
              <a:t>不可公开交易的股票期权</a:t>
            </a:r>
            <a:endParaRPr lang="en-US" altLang="zh-CN" sz="2800">
              <a:latin typeface="黑体" panose="02010609060101010101" pitchFamily="49" charset="-122"/>
              <a:ea typeface="黑体" panose="02010609060101010101" pitchFamily="49" charset="-122"/>
            </a:endParaRPr>
          </a:p>
        </p:txBody>
      </p:sp>
      <p:graphicFrame>
        <p:nvGraphicFramePr>
          <p:cNvPr id="4" name="表格 3">
            <a:extLst>
              <a:ext uri="{FF2B5EF4-FFF2-40B4-BE49-F238E27FC236}">
                <a16:creationId xmlns:a16="http://schemas.microsoft.com/office/drawing/2014/main" id="{5B8EEBD1-A996-4021-9976-D8C8FFE2CE00}"/>
              </a:ext>
            </a:extLst>
          </p:cNvPr>
          <p:cNvGraphicFramePr>
            <a:graphicFrameLocks noGrp="1"/>
          </p:cNvGraphicFramePr>
          <p:nvPr/>
        </p:nvGraphicFramePr>
        <p:xfrm>
          <a:off x="1219200" y="1676400"/>
          <a:ext cx="7239000" cy="4071938"/>
        </p:xfrm>
        <a:graphic>
          <a:graphicData uri="http://schemas.openxmlformats.org/drawingml/2006/table">
            <a:tbl>
              <a:tblPr/>
              <a:tblGrid>
                <a:gridCol w="2514600">
                  <a:extLst>
                    <a:ext uri="{9D8B030D-6E8A-4147-A177-3AD203B41FA5}">
                      <a16:colId xmlns:a16="http://schemas.microsoft.com/office/drawing/2014/main" val="20000"/>
                    </a:ext>
                  </a:extLst>
                </a:gridCol>
                <a:gridCol w="4724400">
                  <a:extLst>
                    <a:ext uri="{9D8B030D-6E8A-4147-A177-3AD203B41FA5}">
                      <a16:colId xmlns:a16="http://schemas.microsoft.com/office/drawing/2014/main" val="20001"/>
                    </a:ext>
                  </a:extLst>
                </a:gridCol>
              </a:tblGrid>
              <a:tr h="414501">
                <a:tc>
                  <a:txBody>
                    <a:bodyPr/>
                    <a:lstStyle/>
                    <a:p>
                      <a:pPr>
                        <a:spcAft>
                          <a:spcPts val="0"/>
                        </a:spcAft>
                      </a:pPr>
                      <a:r>
                        <a:rPr lang="zh-CN" sz="2400" kern="100" dirty="0">
                          <a:solidFill>
                            <a:srgbClr val="000000"/>
                          </a:solidFill>
                          <a:latin typeface="Times New Roman" panose="02020603050405020304"/>
                          <a:ea typeface="宋体" panose="02010600030101010101" pitchFamily="2" charset="-122"/>
                          <a:cs typeface="宋体" panose="02010600030101010101" pitchFamily="2" charset="-122"/>
                        </a:rPr>
                        <a:t>情形</a:t>
                      </a:r>
                      <a:endParaRPr lang="zh-CN" sz="2400" kern="100" dirty="0">
                        <a:latin typeface="Times New Roman" panose="02020603050405020304"/>
                        <a:ea typeface="宋体" panose="02010600030101010101" pitchFamily="2"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tc>
                  <a:txBody>
                    <a:bodyPr/>
                    <a:lstStyle/>
                    <a:p>
                      <a:pPr>
                        <a:spcAft>
                          <a:spcPts val="0"/>
                        </a:spcAft>
                      </a:pPr>
                      <a:r>
                        <a:rPr lang="zh-CN" sz="2400" kern="100">
                          <a:solidFill>
                            <a:srgbClr val="000000"/>
                          </a:solidFill>
                          <a:latin typeface="Times New Roman" panose="02020603050405020304"/>
                          <a:ea typeface="宋体" panose="02010600030101010101" pitchFamily="2" charset="-122"/>
                          <a:cs typeface="宋体" panose="02010600030101010101" pitchFamily="2" charset="-122"/>
                        </a:rPr>
                        <a:t>税务处理</a:t>
                      </a:r>
                      <a:endParaRPr lang="zh-CN" sz="2400" kern="100">
                        <a:latin typeface="Times New Roman" panose="02020603050405020304"/>
                        <a:ea typeface="宋体" panose="02010600030101010101" pitchFamily="2"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extLst>
                  <a:ext uri="{0D108BD9-81ED-4DB2-BD59-A6C34878D82A}">
                    <a16:rowId xmlns:a16="http://schemas.microsoft.com/office/drawing/2014/main" val="10000"/>
                  </a:ext>
                </a:extLst>
              </a:tr>
              <a:tr h="731487">
                <a:tc>
                  <a:txBody>
                    <a:bodyPr/>
                    <a:lstStyle/>
                    <a:p>
                      <a:pPr>
                        <a:spcAft>
                          <a:spcPts val="0"/>
                        </a:spcAft>
                      </a:pPr>
                      <a:r>
                        <a:rPr lang="zh-CN"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员工</a:t>
                      </a:r>
                      <a:r>
                        <a:rPr lang="zh-CN" sz="2400" b="1" u="dbl" kern="100" dirty="0">
                          <a:solidFill>
                            <a:srgbClr val="A50021"/>
                          </a:solidFill>
                          <a:latin typeface="楷体" panose="02010609060101010101" pitchFamily="49" charset="-122"/>
                          <a:ea typeface="楷体" panose="02010609060101010101" pitchFamily="49" charset="-122"/>
                          <a:cs typeface="宋体" panose="02010600030101010101" pitchFamily="2" charset="-122"/>
                        </a:rPr>
                        <a:t>接受</a:t>
                      </a:r>
                      <a:r>
                        <a:rPr lang="zh-CN" sz="2400" kern="100" dirty="0">
                          <a:solidFill>
                            <a:srgbClr val="000000"/>
                          </a:solidFill>
                          <a:latin typeface="楷体" panose="02010609060101010101" pitchFamily="49" charset="-122"/>
                          <a:ea typeface="楷体" panose="02010609060101010101" pitchFamily="49" charset="-122"/>
                          <a:cs typeface="宋体" panose="02010600030101010101" pitchFamily="2" charset="-122"/>
                        </a:rPr>
                        <a:t>股票期权时</a:t>
                      </a:r>
                      <a:endParaRPr lang="zh-CN" sz="2400" kern="100" dirty="0">
                        <a:latin typeface="楷体" panose="02010609060101010101" pitchFamily="49" charset="-122"/>
                        <a:ea typeface="楷体"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tc>
                  <a:txBody>
                    <a:bodyPr/>
                    <a:lstStyle/>
                    <a:p>
                      <a:pPr>
                        <a:spcAft>
                          <a:spcPts val="0"/>
                        </a:spcAft>
                      </a:pPr>
                      <a:r>
                        <a:rPr lang="zh-CN" sz="2400" kern="100" dirty="0">
                          <a:solidFill>
                            <a:srgbClr val="000000"/>
                          </a:solidFill>
                          <a:latin typeface="楷体" pitchFamily="49" charset="-122"/>
                          <a:ea typeface="楷体" pitchFamily="49" charset="-122"/>
                          <a:cs typeface="宋体" panose="02010600030101010101" pitchFamily="2" charset="-122"/>
                        </a:rPr>
                        <a:t>除另有规定外，一般</a:t>
                      </a:r>
                      <a:r>
                        <a:rPr lang="zh-CN" sz="2400" b="1" u="dbl" kern="100" dirty="0">
                          <a:solidFill>
                            <a:srgbClr val="A50021"/>
                          </a:solidFill>
                          <a:latin typeface="楷体" pitchFamily="49" charset="-122"/>
                          <a:ea typeface="楷体" pitchFamily="49" charset="-122"/>
                          <a:cs typeface="宋体" panose="02010600030101010101" pitchFamily="2" charset="-122"/>
                        </a:rPr>
                        <a:t>不作为</a:t>
                      </a:r>
                      <a:r>
                        <a:rPr lang="zh-CN" sz="2400" kern="100" dirty="0">
                          <a:solidFill>
                            <a:srgbClr val="000000"/>
                          </a:solidFill>
                          <a:latin typeface="楷体" pitchFamily="49" charset="-122"/>
                          <a:ea typeface="楷体" pitchFamily="49" charset="-122"/>
                          <a:cs typeface="宋体" panose="02010600030101010101" pitchFamily="2" charset="-122"/>
                        </a:rPr>
                        <a:t>应税所得征税</a:t>
                      </a:r>
                      <a:endParaRPr lang="zh-CN" sz="2400" kern="100" dirty="0">
                        <a:latin typeface="楷体" pitchFamily="49" charset="-122"/>
                        <a:ea typeface="楷体"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extLst>
                  <a:ext uri="{0D108BD9-81ED-4DB2-BD59-A6C34878D82A}">
                    <a16:rowId xmlns:a16="http://schemas.microsoft.com/office/drawing/2014/main" val="10001"/>
                  </a:ext>
                </a:extLst>
              </a:tr>
              <a:tr h="2925950">
                <a:tc>
                  <a:txBody>
                    <a:bodyPr/>
                    <a:lstStyle/>
                    <a:p>
                      <a:pPr>
                        <a:spcAft>
                          <a:spcPts val="0"/>
                        </a:spcAft>
                      </a:pPr>
                      <a:r>
                        <a:rPr lang="zh-CN" sz="2400" b="1" u="dbl" kern="100" dirty="0">
                          <a:solidFill>
                            <a:srgbClr val="A50021"/>
                          </a:solidFill>
                          <a:latin typeface="楷体" panose="02010609060101010101" pitchFamily="49" charset="-122"/>
                          <a:ea typeface="楷体" panose="02010609060101010101" pitchFamily="49" charset="-122"/>
                          <a:cs typeface="宋体" panose="02010600030101010101" pitchFamily="2" charset="-122"/>
                        </a:rPr>
                        <a:t>行权时</a:t>
                      </a:r>
                      <a:endParaRPr lang="zh-CN" sz="2400" kern="100" dirty="0">
                        <a:latin typeface="楷体" panose="02010609060101010101" pitchFamily="49" charset="-122"/>
                        <a:ea typeface="楷体" panose="02010609060101010101"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tc>
                  <a:txBody>
                    <a:bodyPr/>
                    <a:lstStyle/>
                    <a:p>
                      <a:pPr>
                        <a:spcAft>
                          <a:spcPts val="0"/>
                        </a:spcAft>
                      </a:pPr>
                      <a:r>
                        <a:rPr lang="zh-CN" sz="2400" kern="100" dirty="0">
                          <a:solidFill>
                            <a:srgbClr val="000000"/>
                          </a:solidFill>
                          <a:latin typeface="楷体" pitchFamily="49" charset="-122"/>
                          <a:ea typeface="楷体" pitchFamily="49" charset="-122"/>
                          <a:cs typeface="宋体" panose="02010600030101010101" pitchFamily="2" charset="-122"/>
                        </a:rPr>
                        <a:t>从企业取得股票的实际购买价（施权价）低于购买日公平市场价（指该股票当日的收盘价）的差额，应按“</a:t>
                      </a:r>
                      <a:r>
                        <a:rPr lang="zh-CN" sz="2400" b="1" u="dbl" kern="100" dirty="0">
                          <a:solidFill>
                            <a:srgbClr val="A50021"/>
                          </a:solidFill>
                          <a:latin typeface="楷体" pitchFamily="49" charset="-122"/>
                          <a:ea typeface="楷体" pitchFamily="49" charset="-122"/>
                          <a:cs typeface="宋体" panose="02010600030101010101" pitchFamily="2" charset="-122"/>
                        </a:rPr>
                        <a:t>工资、薪金所得</a:t>
                      </a:r>
                      <a:r>
                        <a:rPr lang="zh-CN" sz="2400" kern="100" dirty="0">
                          <a:solidFill>
                            <a:srgbClr val="000000"/>
                          </a:solidFill>
                          <a:latin typeface="楷体" pitchFamily="49" charset="-122"/>
                          <a:ea typeface="楷体" pitchFamily="49" charset="-122"/>
                          <a:cs typeface="宋体" panose="02010600030101010101" pitchFamily="2" charset="-122"/>
                        </a:rPr>
                        <a:t>”缴纳个人所得税。</a:t>
                      </a:r>
                      <a:br>
                        <a:rPr lang="en-US" sz="2400" kern="100" dirty="0">
                          <a:solidFill>
                            <a:srgbClr val="000000"/>
                          </a:solidFill>
                          <a:latin typeface="楷体" pitchFamily="49" charset="-122"/>
                          <a:ea typeface="楷体" pitchFamily="49" charset="-122"/>
                          <a:cs typeface="宋体" panose="02010600030101010101" pitchFamily="2" charset="-122"/>
                        </a:rPr>
                      </a:br>
                      <a:r>
                        <a:rPr lang="zh-CN" sz="2400" kern="100" dirty="0">
                          <a:solidFill>
                            <a:srgbClr val="000000"/>
                          </a:solidFill>
                          <a:latin typeface="楷体" pitchFamily="49" charset="-122"/>
                          <a:ea typeface="楷体" pitchFamily="49" charset="-122"/>
                          <a:cs typeface="宋体" panose="02010600030101010101" pitchFamily="2" charset="-122"/>
                        </a:rPr>
                        <a:t>员工在行权日之前转让股票期权，以股票期权的转让净收入，作为</a:t>
                      </a:r>
                      <a:r>
                        <a:rPr lang="zh-CN" sz="2400" b="1" u="dbl" kern="100" dirty="0">
                          <a:solidFill>
                            <a:srgbClr val="A50021"/>
                          </a:solidFill>
                          <a:latin typeface="楷体" pitchFamily="49" charset="-122"/>
                          <a:ea typeface="楷体" pitchFamily="49" charset="-122"/>
                          <a:cs typeface="宋体" panose="02010600030101010101" pitchFamily="2" charset="-122"/>
                        </a:rPr>
                        <a:t>工资薪金所得</a:t>
                      </a:r>
                      <a:r>
                        <a:rPr lang="zh-CN" sz="2400" kern="100" dirty="0">
                          <a:solidFill>
                            <a:srgbClr val="000000"/>
                          </a:solidFill>
                          <a:latin typeface="楷体" pitchFamily="49" charset="-122"/>
                          <a:ea typeface="楷体" pitchFamily="49" charset="-122"/>
                          <a:cs typeface="宋体" panose="02010600030101010101" pitchFamily="2" charset="-122"/>
                        </a:rPr>
                        <a:t>缴纳个人所得税</a:t>
                      </a:r>
                      <a:endParaRPr lang="zh-CN" sz="2400" kern="100" dirty="0">
                        <a:latin typeface="楷体" pitchFamily="49" charset="-122"/>
                        <a:ea typeface="楷体"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FFEFD1"/>
                        </a:gs>
                        <a:gs pos="64999">
                          <a:srgbClr val="F0EBD5"/>
                        </a:gs>
                        <a:gs pos="100000">
                          <a:srgbClr val="D1C39F"/>
                        </a:gs>
                      </a:gsLst>
                      <a:lin ang="5400000" scaled="0"/>
                    </a:gra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B43018AD-2767-44A7-A618-06CBD2023C72}"/>
              </a:ext>
            </a:extLst>
          </p:cNvPr>
          <p:cNvSpPr>
            <a:spLocks noGrp="1"/>
          </p:cNvSpPr>
          <p:nvPr>
            <p:ph idx="1"/>
          </p:nvPr>
        </p:nvSpPr>
        <p:spPr>
          <a:xfrm>
            <a:off x="990600" y="381000"/>
            <a:ext cx="8077200" cy="5715000"/>
          </a:xfrm>
        </p:spPr>
        <p:txBody>
          <a:bodyPr/>
          <a:lstStyle/>
          <a:p>
            <a:pPr>
              <a:defRPr/>
            </a:pPr>
            <a:r>
              <a:rPr lang="zh-CN" altLang="en-US" sz="2800" dirty="0">
                <a:latin typeface="黑体" pitchFamily="49" charset="-122"/>
                <a:ea typeface="黑体" pitchFamily="49" charset="-122"/>
              </a:rPr>
              <a:t>行权所得的税款计算：</a:t>
            </a:r>
            <a:r>
              <a:rPr lang="zh-CN" altLang="en-US" sz="2800" dirty="0">
                <a:latin typeface="楷体" pitchFamily="49" charset="-122"/>
                <a:ea typeface="楷体" pitchFamily="49" charset="-122"/>
              </a:rPr>
              <a:t>区别于所在月份的其他工资、薪金所得，单独按下列公式计算当月应纳税款：</a:t>
            </a:r>
            <a:r>
              <a:rPr lang="zh-CN" altLang="zh-CN" sz="2800" dirty="0">
                <a:latin typeface="楷体" pitchFamily="49" charset="-122"/>
                <a:ea typeface="楷体" pitchFamily="49" charset="-122"/>
              </a:rPr>
              <a:t>　　</a:t>
            </a:r>
            <a:endParaRPr lang="en-US" altLang="zh-CN" sz="2800" dirty="0">
              <a:latin typeface="楷体" pitchFamily="49" charset="-122"/>
              <a:ea typeface="楷体" pitchFamily="49" charset="-122"/>
            </a:endParaRPr>
          </a:p>
          <a:p>
            <a:pPr>
              <a:defRPr/>
            </a:pPr>
            <a:r>
              <a:rPr lang="zh-CN" altLang="zh-CN" sz="2800" dirty="0">
                <a:latin typeface="黑体" pitchFamily="49" charset="-122"/>
                <a:ea typeface="黑体" pitchFamily="49" charset="-122"/>
              </a:rPr>
              <a:t>股票期权形式的工资、薪金</a:t>
            </a:r>
            <a:r>
              <a:rPr lang="zh-CN" altLang="zh-CN" sz="2800" b="1" u="dbl" dirty="0">
                <a:solidFill>
                  <a:srgbClr val="FF0000"/>
                </a:solidFill>
                <a:latin typeface="黑体" pitchFamily="49" charset="-122"/>
                <a:ea typeface="黑体" pitchFamily="49" charset="-122"/>
              </a:rPr>
              <a:t>应纳税所得额</a:t>
            </a:r>
            <a:br>
              <a:rPr lang="en-US" altLang="zh-CN" sz="2800" dirty="0">
                <a:solidFill>
                  <a:srgbClr val="FF0000"/>
                </a:solidFill>
                <a:latin typeface="黑体" pitchFamily="49" charset="-122"/>
                <a:ea typeface="黑体" pitchFamily="49" charset="-122"/>
              </a:rPr>
            </a:br>
            <a:r>
              <a:rPr lang="zh-CN" altLang="zh-CN" sz="2800" dirty="0">
                <a:latin typeface="楷体" pitchFamily="49" charset="-122"/>
                <a:ea typeface="楷体" pitchFamily="49" charset="-122"/>
              </a:rPr>
              <a:t>　　</a:t>
            </a:r>
            <a:r>
              <a:rPr lang="en-US" altLang="zh-CN" sz="2800" dirty="0">
                <a:latin typeface="楷体" pitchFamily="49" charset="-122"/>
                <a:ea typeface="楷体" pitchFamily="49" charset="-122"/>
              </a:rPr>
              <a:t>=</a:t>
            </a:r>
            <a:r>
              <a:rPr lang="zh-CN" altLang="zh-CN" sz="2800" dirty="0">
                <a:latin typeface="楷体" pitchFamily="49" charset="-122"/>
                <a:ea typeface="楷体" pitchFamily="49" charset="-122"/>
              </a:rPr>
              <a:t>（行权股票的每股</a:t>
            </a:r>
            <a:r>
              <a:rPr lang="zh-CN" altLang="zh-CN" sz="2800" b="1" dirty="0">
                <a:solidFill>
                  <a:srgbClr val="FF0000"/>
                </a:solidFill>
                <a:latin typeface="楷体" pitchFamily="49" charset="-122"/>
                <a:ea typeface="楷体" pitchFamily="49" charset="-122"/>
              </a:rPr>
              <a:t>市场价</a:t>
            </a:r>
            <a:r>
              <a:rPr lang="en-US" altLang="zh-CN" sz="2800" dirty="0">
                <a:latin typeface="楷体" pitchFamily="49" charset="-122"/>
                <a:ea typeface="楷体" pitchFamily="49" charset="-122"/>
              </a:rPr>
              <a:t>-</a:t>
            </a:r>
            <a:r>
              <a:rPr lang="zh-CN" altLang="zh-CN" sz="2800" dirty="0">
                <a:latin typeface="楷体" pitchFamily="49" charset="-122"/>
                <a:ea typeface="楷体" pitchFamily="49" charset="-122"/>
              </a:rPr>
              <a:t>员工取得该股票期权支付的每股</a:t>
            </a:r>
            <a:r>
              <a:rPr lang="zh-CN" altLang="zh-CN" sz="2800" b="1" dirty="0">
                <a:latin typeface="楷体" pitchFamily="49" charset="-122"/>
                <a:ea typeface="楷体" pitchFamily="49" charset="-122"/>
              </a:rPr>
              <a:t>施权价</a:t>
            </a:r>
            <a:r>
              <a:rPr lang="zh-CN" altLang="zh-CN" sz="2800" dirty="0">
                <a:latin typeface="楷体" pitchFamily="49" charset="-122"/>
                <a:ea typeface="楷体" pitchFamily="49" charset="-122"/>
              </a:rPr>
              <a:t>）×股票数量</a:t>
            </a:r>
            <a:br>
              <a:rPr lang="en-US" altLang="zh-CN" sz="2800" dirty="0">
                <a:latin typeface="楷体" pitchFamily="49" charset="-122"/>
                <a:ea typeface="楷体" pitchFamily="49" charset="-122"/>
              </a:rPr>
            </a:br>
            <a:r>
              <a:rPr lang="zh-CN" altLang="zh-CN" sz="2800" dirty="0">
                <a:solidFill>
                  <a:srgbClr val="FF0000"/>
                </a:solidFill>
                <a:latin typeface="黑体" pitchFamily="49" charset="-122"/>
                <a:ea typeface="黑体" pitchFamily="49" charset="-122"/>
              </a:rPr>
              <a:t>应纳税额</a:t>
            </a:r>
            <a:br>
              <a:rPr lang="en-US" altLang="zh-CN" sz="2800" dirty="0">
                <a:latin typeface="楷体" pitchFamily="49" charset="-122"/>
                <a:ea typeface="楷体" pitchFamily="49" charset="-122"/>
              </a:rPr>
            </a:br>
            <a:r>
              <a:rPr lang="zh-CN" altLang="zh-CN" sz="2800" dirty="0">
                <a:latin typeface="楷体" pitchFamily="49" charset="-122"/>
                <a:ea typeface="楷体" pitchFamily="49" charset="-122"/>
              </a:rPr>
              <a:t>　　</a:t>
            </a:r>
            <a:r>
              <a:rPr lang="en-US" altLang="zh-CN" sz="2800" dirty="0">
                <a:latin typeface="楷体" pitchFamily="49" charset="-122"/>
                <a:ea typeface="楷体" pitchFamily="49" charset="-122"/>
              </a:rPr>
              <a:t>=</a:t>
            </a:r>
            <a:r>
              <a:rPr lang="zh-CN" altLang="zh-CN" sz="2800" dirty="0">
                <a:latin typeface="楷体" pitchFamily="49" charset="-122"/>
                <a:ea typeface="楷体" pitchFamily="49" charset="-122"/>
              </a:rPr>
              <a:t>（股票期权形式的工资、薪金应纳税所得额／规定月份数×适用税率</a:t>
            </a:r>
            <a:r>
              <a:rPr lang="en-US" altLang="zh-CN" sz="2800" dirty="0">
                <a:latin typeface="楷体" pitchFamily="49" charset="-122"/>
                <a:ea typeface="楷体" pitchFamily="49" charset="-122"/>
              </a:rPr>
              <a:t>-</a:t>
            </a:r>
            <a:r>
              <a:rPr lang="zh-CN" altLang="zh-CN" sz="2800" dirty="0">
                <a:latin typeface="楷体" pitchFamily="49" charset="-122"/>
                <a:ea typeface="楷体" pitchFamily="49" charset="-122"/>
              </a:rPr>
              <a:t>速算扣除数）×规定月份数</a:t>
            </a:r>
            <a:br>
              <a:rPr lang="en-US" altLang="zh-CN" sz="2800" dirty="0">
                <a:latin typeface="楷体" pitchFamily="49" charset="-122"/>
                <a:ea typeface="楷体" pitchFamily="49" charset="-122"/>
              </a:rPr>
            </a:br>
            <a:r>
              <a:rPr lang="zh-CN" altLang="zh-CN" sz="2800" dirty="0">
                <a:solidFill>
                  <a:srgbClr val="FF0000"/>
                </a:solidFill>
                <a:latin typeface="黑体" pitchFamily="49" charset="-122"/>
                <a:ea typeface="黑体" pitchFamily="49" charset="-122"/>
              </a:rPr>
              <a:t>规定月份数</a:t>
            </a:r>
            <a:r>
              <a:rPr lang="zh-CN" altLang="zh-CN" sz="2800" dirty="0">
                <a:latin typeface="楷体" pitchFamily="49" charset="-122"/>
                <a:ea typeface="楷体" pitchFamily="49" charset="-122"/>
              </a:rPr>
              <a:t>：</a:t>
            </a:r>
            <a:r>
              <a:rPr lang="zh-CN" altLang="en-US" sz="2800" dirty="0">
                <a:latin typeface="楷体" pitchFamily="49" charset="-122"/>
                <a:ea typeface="楷体" pitchFamily="49" charset="-122"/>
              </a:rPr>
              <a:t>取得期权的境内工作月份数，长于</a:t>
            </a:r>
            <a:r>
              <a:rPr lang="en-US" altLang="zh-CN" sz="2800" dirty="0">
                <a:latin typeface="楷体" pitchFamily="49" charset="-122"/>
                <a:ea typeface="楷体" pitchFamily="49" charset="-122"/>
              </a:rPr>
              <a:t>12</a:t>
            </a:r>
            <a:r>
              <a:rPr lang="zh-CN" altLang="en-US" sz="2800" dirty="0">
                <a:latin typeface="楷体" pitchFamily="49" charset="-122"/>
                <a:ea typeface="楷体" pitchFamily="49" charset="-122"/>
              </a:rPr>
              <a:t>个月的，按</a:t>
            </a:r>
            <a:r>
              <a:rPr lang="en-US" altLang="zh-CN" sz="2800" dirty="0">
                <a:latin typeface="楷体" pitchFamily="49" charset="-122"/>
                <a:ea typeface="楷体" pitchFamily="49" charset="-122"/>
              </a:rPr>
              <a:t>12</a:t>
            </a:r>
            <a:r>
              <a:rPr lang="zh-CN" altLang="en-US" sz="2800" dirty="0">
                <a:latin typeface="楷体" pitchFamily="49" charset="-122"/>
                <a:ea typeface="楷体" pitchFamily="49" charset="-122"/>
              </a:rPr>
              <a:t>个月计算</a:t>
            </a:r>
            <a:r>
              <a:rPr lang="zh-CN" altLang="zh-CN" sz="2800" dirty="0">
                <a:latin typeface="楷体" pitchFamily="49" charset="-122"/>
                <a:ea typeface="楷体" pitchFamily="49" charset="-122"/>
              </a:rPr>
              <a:t>。</a:t>
            </a:r>
          </a:p>
          <a:p>
            <a:pPr>
              <a:defRPr/>
            </a:pPr>
            <a:endParaRPr lang="zh-CN" alt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a:extLst>
              <a:ext uri="{FF2B5EF4-FFF2-40B4-BE49-F238E27FC236}">
                <a16:creationId xmlns:a16="http://schemas.microsoft.com/office/drawing/2014/main" id="{5B81F941-BF66-4894-BF47-9CCC0305A02C}"/>
              </a:ext>
            </a:extLst>
          </p:cNvPr>
          <p:cNvGraphicFramePr>
            <a:graphicFrameLocks noGrp="1"/>
          </p:cNvGraphicFramePr>
          <p:nvPr/>
        </p:nvGraphicFramePr>
        <p:xfrm>
          <a:off x="1295400" y="685800"/>
          <a:ext cx="7239000" cy="4886325"/>
        </p:xfrm>
        <a:graphic>
          <a:graphicData uri="http://schemas.openxmlformats.org/drawingml/2006/table">
            <a:tbl>
              <a:tblPr/>
              <a:tblGrid>
                <a:gridCol w="2413000">
                  <a:extLst>
                    <a:ext uri="{9D8B030D-6E8A-4147-A177-3AD203B41FA5}">
                      <a16:colId xmlns:a16="http://schemas.microsoft.com/office/drawing/2014/main" val="20000"/>
                    </a:ext>
                  </a:extLst>
                </a:gridCol>
                <a:gridCol w="2413000">
                  <a:extLst>
                    <a:ext uri="{9D8B030D-6E8A-4147-A177-3AD203B41FA5}">
                      <a16:colId xmlns:a16="http://schemas.microsoft.com/office/drawing/2014/main" val="20001"/>
                    </a:ext>
                  </a:extLst>
                </a:gridCol>
                <a:gridCol w="2413000">
                  <a:extLst>
                    <a:ext uri="{9D8B030D-6E8A-4147-A177-3AD203B41FA5}">
                      <a16:colId xmlns:a16="http://schemas.microsoft.com/office/drawing/2014/main" val="20002"/>
                    </a:ext>
                  </a:extLst>
                </a:gridCol>
              </a:tblGrid>
              <a:tr h="653252">
                <a:tc>
                  <a:txBody>
                    <a:bodyPr/>
                    <a:lstStyle/>
                    <a:p>
                      <a:pPr>
                        <a:spcAft>
                          <a:spcPts val="0"/>
                        </a:spcAft>
                      </a:pPr>
                      <a:r>
                        <a:rPr lang="zh-CN" sz="2400" kern="100" dirty="0">
                          <a:solidFill>
                            <a:srgbClr val="000000"/>
                          </a:solidFill>
                          <a:latin typeface="Times New Roman" panose="02020603050405020304"/>
                          <a:ea typeface="宋体" panose="02010600030101010101" pitchFamily="2" charset="-122"/>
                          <a:cs typeface="宋体" panose="02010600030101010101" pitchFamily="2" charset="-122"/>
                        </a:rPr>
                        <a:t>情形</a:t>
                      </a:r>
                      <a:endParaRPr lang="zh-CN" sz="2400" kern="100" dirty="0">
                        <a:latin typeface="Times New Roman" panose="02020603050405020304"/>
                        <a:ea typeface="宋体" panose="02010600030101010101" pitchFamily="2"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gridSpan="2">
                  <a:txBody>
                    <a:bodyPr/>
                    <a:lstStyle/>
                    <a:p>
                      <a:pPr>
                        <a:spcAft>
                          <a:spcPts val="0"/>
                        </a:spcAft>
                      </a:pPr>
                      <a:r>
                        <a:rPr lang="zh-CN" sz="2400" kern="100">
                          <a:solidFill>
                            <a:srgbClr val="000000"/>
                          </a:solidFill>
                          <a:latin typeface="Times New Roman" panose="02020603050405020304"/>
                          <a:ea typeface="宋体" panose="02010600030101010101" pitchFamily="2" charset="-122"/>
                          <a:cs typeface="宋体" panose="02010600030101010101" pitchFamily="2" charset="-122"/>
                        </a:rPr>
                        <a:t>税务处理</a:t>
                      </a:r>
                      <a:endParaRPr lang="zh-CN" sz="2400" kern="100">
                        <a:latin typeface="Times New Roman" panose="02020603050405020304"/>
                        <a:ea typeface="宋体" panose="02010600030101010101" pitchFamily="2"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hMerge="1">
                  <a:txBody>
                    <a:bodyPr/>
                    <a:lstStyle/>
                    <a:p>
                      <a:endParaRPr lang="zh-CN"/>
                    </a:p>
                  </a:txBody>
                  <a:tcPr/>
                </a:tc>
                <a:extLst>
                  <a:ext uri="{0D108BD9-81ED-4DB2-BD59-A6C34878D82A}">
                    <a16:rowId xmlns:a16="http://schemas.microsoft.com/office/drawing/2014/main" val="10000"/>
                  </a:ext>
                </a:extLst>
              </a:tr>
              <a:tr h="2926569">
                <a:tc>
                  <a:txBody>
                    <a:bodyPr/>
                    <a:lstStyle/>
                    <a:p>
                      <a:pPr>
                        <a:spcAft>
                          <a:spcPts val="0"/>
                        </a:spcAft>
                      </a:pPr>
                      <a:r>
                        <a:rPr lang="zh-CN" sz="2400" kern="100" dirty="0">
                          <a:solidFill>
                            <a:srgbClr val="000000"/>
                          </a:solidFill>
                          <a:latin typeface="楷体" pitchFamily="49" charset="-122"/>
                          <a:ea typeface="楷体" pitchFamily="49" charset="-122"/>
                          <a:cs typeface="宋体" panose="02010600030101010101" pitchFamily="2" charset="-122"/>
                        </a:rPr>
                        <a:t>将行权之后的股票再转让</a:t>
                      </a:r>
                      <a:endParaRPr lang="zh-CN" sz="2400" kern="100" dirty="0">
                        <a:latin typeface="楷体" pitchFamily="49" charset="-122"/>
                        <a:ea typeface="楷体"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spcAft>
                          <a:spcPts val="0"/>
                        </a:spcAft>
                      </a:pPr>
                      <a:r>
                        <a:rPr lang="zh-CN" sz="2400" kern="100" dirty="0">
                          <a:solidFill>
                            <a:srgbClr val="000000"/>
                          </a:solidFill>
                          <a:latin typeface="楷体" pitchFamily="49" charset="-122"/>
                          <a:ea typeface="楷体" pitchFamily="49" charset="-122"/>
                          <a:cs typeface="宋体" panose="02010600030101010101" pitchFamily="2" charset="-122"/>
                        </a:rPr>
                        <a:t>获得的高于购买日公平市场价的差额，应按照“</a:t>
                      </a:r>
                      <a:r>
                        <a:rPr lang="zh-CN" sz="2400" b="1" u="dbl" kern="100" dirty="0">
                          <a:solidFill>
                            <a:srgbClr val="A50021"/>
                          </a:solidFill>
                          <a:latin typeface="楷体" pitchFamily="49" charset="-122"/>
                          <a:ea typeface="楷体" pitchFamily="49" charset="-122"/>
                          <a:cs typeface="宋体" panose="02010600030101010101" pitchFamily="2" charset="-122"/>
                        </a:rPr>
                        <a:t>财产转让所得</a:t>
                      </a:r>
                      <a:r>
                        <a:rPr lang="zh-CN" sz="2400" kern="100" dirty="0">
                          <a:solidFill>
                            <a:srgbClr val="000000"/>
                          </a:solidFill>
                          <a:latin typeface="楷体" pitchFamily="49" charset="-122"/>
                          <a:ea typeface="楷体" pitchFamily="49" charset="-122"/>
                          <a:cs typeface="宋体" panose="02010600030101010101" pitchFamily="2" charset="-122"/>
                        </a:rPr>
                        <a:t>”征免个人所得税</a:t>
                      </a:r>
                      <a:endParaRPr lang="zh-CN" sz="2400" kern="100" dirty="0">
                        <a:latin typeface="楷体" pitchFamily="49" charset="-122"/>
                        <a:ea typeface="楷体"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spcAft>
                          <a:spcPts val="0"/>
                        </a:spcAft>
                      </a:pPr>
                      <a:r>
                        <a:rPr lang="zh-CN" sz="2400" b="1" u="dbl" kern="100" dirty="0">
                          <a:solidFill>
                            <a:srgbClr val="A50021"/>
                          </a:solidFill>
                          <a:latin typeface="楷体" pitchFamily="49" charset="-122"/>
                          <a:ea typeface="楷体" pitchFamily="49" charset="-122"/>
                          <a:cs typeface="宋体" panose="02010600030101010101" pitchFamily="2" charset="-122"/>
                        </a:rPr>
                        <a:t>境内上市公司</a:t>
                      </a:r>
                      <a:r>
                        <a:rPr lang="zh-CN" sz="2400" kern="100" dirty="0">
                          <a:solidFill>
                            <a:srgbClr val="000000"/>
                          </a:solidFill>
                          <a:latin typeface="楷体" pitchFamily="49" charset="-122"/>
                          <a:ea typeface="楷体" pitchFamily="49" charset="-122"/>
                          <a:cs typeface="宋体" panose="02010600030101010101" pitchFamily="2" charset="-122"/>
                        </a:rPr>
                        <a:t>股票转让所得，</a:t>
                      </a:r>
                      <a:r>
                        <a:rPr lang="zh-CN" sz="2400" b="1" u="dbl" kern="100" dirty="0">
                          <a:solidFill>
                            <a:srgbClr val="A50021"/>
                          </a:solidFill>
                          <a:latin typeface="楷体" pitchFamily="49" charset="-122"/>
                          <a:ea typeface="楷体" pitchFamily="49" charset="-122"/>
                          <a:cs typeface="宋体" panose="02010600030101010101" pitchFamily="2" charset="-122"/>
                        </a:rPr>
                        <a:t>暂不征收个人所得税</a:t>
                      </a:r>
                      <a:r>
                        <a:rPr lang="zh-CN" sz="2400" kern="100" dirty="0">
                          <a:solidFill>
                            <a:srgbClr val="000000"/>
                          </a:solidFill>
                          <a:latin typeface="楷体" pitchFamily="49" charset="-122"/>
                          <a:ea typeface="楷体" pitchFamily="49" charset="-122"/>
                          <a:cs typeface="宋体" panose="02010600030101010101" pitchFamily="2" charset="-122"/>
                        </a:rPr>
                        <a:t>；</a:t>
                      </a:r>
                      <a:br>
                        <a:rPr lang="en-US" sz="2400" kern="100" dirty="0">
                          <a:solidFill>
                            <a:srgbClr val="000000"/>
                          </a:solidFill>
                          <a:latin typeface="楷体" pitchFamily="49" charset="-122"/>
                          <a:ea typeface="楷体" pitchFamily="49" charset="-122"/>
                          <a:cs typeface="宋体" panose="02010600030101010101" pitchFamily="2" charset="-122"/>
                        </a:rPr>
                      </a:br>
                      <a:r>
                        <a:rPr lang="zh-CN" sz="2400" kern="100" dirty="0">
                          <a:solidFill>
                            <a:srgbClr val="000000"/>
                          </a:solidFill>
                          <a:latin typeface="楷体" pitchFamily="49" charset="-122"/>
                          <a:ea typeface="楷体" pitchFamily="49" charset="-122"/>
                          <a:cs typeface="宋体" panose="02010600030101010101" pitchFamily="2" charset="-122"/>
                        </a:rPr>
                        <a:t>个人转让</a:t>
                      </a:r>
                      <a:r>
                        <a:rPr lang="zh-CN" sz="2400" b="1" u="dbl" kern="100" dirty="0">
                          <a:solidFill>
                            <a:srgbClr val="A50021"/>
                          </a:solidFill>
                          <a:latin typeface="楷体" pitchFamily="49" charset="-122"/>
                          <a:ea typeface="楷体" pitchFamily="49" charset="-122"/>
                          <a:cs typeface="宋体" panose="02010600030101010101" pitchFamily="2" charset="-122"/>
                        </a:rPr>
                        <a:t>境外上市公司</a:t>
                      </a:r>
                      <a:r>
                        <a:rPr lang="zh-CN" sz="2400" kern="100" dirty="0">
                          <a:solidFill>
                            <a:srgbClr val="000000"/>
                          </a:solidFill>
                          <a:latin typeface="楷体" pitchFamily="49" charset="-122"/>
                          <a:ea typeface="楷体" pitchFamily="49" charset="-122"/>
                          <a:cs typeface="宋体" panose="02010600030101010101" pitchFamily="2" charset="-122"/>
                        </a:rPr>
                        <a:t>的股票而取得的所得，</a:t>
                      </a:r>
                      <a:r>
                        <a:rPr lang="zh-CN" sz="2400" b="1" u="dbl" kern="100" dirty="0">
                          <a:solidFill>
                            <a:srgbClr val="A50021"/>
                          </a:solidFill>
                          <a:latin typeface="楷体" pitchFamily="49" charset="-122"/>
                          <a:ea typeface="楷体" pitchFamily="49" charset="-122"/>
                          <a:cs typeface="宋体" panose="02010600030101010101" pitchFamily="2" charset="-122"/>
                        </a:rPr>
                        <a:t>应依法纳税 </a:t>
                      </a:r>
                      <a:endParaRPr lang="zh-CN" sz="2400" kern="100" dirty="0">
                        <a:latin typeface="楷体" pitchFamily="49" charset="-122"/>
                        <a:ea typeface="楷体"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extLst>
                  <a:ext uri="{0D108BD9-81ED-4DB2-BD59-A6C34878D82A}">
                    <a16:rowId xmlns:a16="http://schemas.microsoft.com/office/drawing/2014/main" val="10001"/>
                  </a:ext>
                </a:extLst>
              </a:tr>
              <a:tr h="1306504">
                <a:tc>
                  <a:txBody>
                    <a:bodyPr/>
                    <a:lstStyle/>
                    <a:p>
                      <a:pPr>
                        <a:spcAft>
                          <a:spcPts val="0"/>
                        </a:spcAft>
                      </a:pPr>
                      <a:r>
                        <a:rPr lang="zh-CN" sz="2400" kern="100">
                          <a:solidFill>
                            <a:srgbClr val="000000"/>
                          </a:solidFill>
                          <a:latin typeface="楷体" pitchFamily="49" charset="-122"/>
                          <a:ea typeface="楷体" pitchFamily="49" charset="-122"/>
                          <a:cs typeface="宋体" panose="02010600030101010101" pitchFamily="2" charset="-122"/>
                        </a:rPr>
                        <a:t>因拥有股权而参与企业税后利润分配取得的所得</a:t>
                      </a:r>
                      <a:endParaRPr lang="zh-CN" sz="2400" kern="100">
                        <a:latin typeface="楷体" pitchFamily="49" charset="-122"/>
                        <a:ea typeface="楷体"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gridSpan="2">
                  <a:txBody>
                    <a:bodyPr/>
                    <a:lstStyle/>
                    <a:p>
                      <a:pPr>
                        <a:spcAft>
                          <a:spcPts val="0"/>
                        </a:spcAft>
                      </a:pPr>
                      <a:r>
                        <a:rPr lang="zh-CN" sz="2400" kern="100" dirty="0">
                          <a:solidFill>
                            <a:srgbClr val="000000"/>
                          </a:solidFill>
                          <a:latin typeface="楷体" pitchFamily="49" charset="-122"/>
                          <a:ea typeface="楷体" pitchFamily="49" charset="-122"/>
                          <a:cs typeface="宋体" panose="02010600030101010101" pitchFamily="2" charset="-122"/>
                        </a:rPr>
                        <a:t>按“</a:t>
                      </a:r>
                      <a:r>
                        <a:rPr lang="zh-CN" sz="2400" b="1" u="dbl" kern="100" dirty="0">
                          <a:solidFill>
                            <a:srgbClr val="A50021"/>
                          </a:solidFill>
                          <a:latin typeface="楷体" pitchFamily="49" charset="-122"/>
                          <a:ea typeface="楷体" pitchFamily="49" charset="-122"/>
                          <a:cs typeface="宋体" panose="02010600030101010101" pitchFamily="2" charset="-122"/>
                        </a:rPr>
                        <a:t>利息、股息、红利所得</a:t>
                      </a:r>
                      <a:r>
                        <a:rPr lang="zh-CN" sz="2400" kern="100" dirty="0">
                          <a:solidFill>
                            <a:srgbClr val="000000"/>
                          </a:solidFill>
                          <a:latin typeface="楷体" pitchFamily="49" charset="-122"/>
                          <a:ea typeface="楷体" pitchFamily="49" charset="-122"/>
                          <a:cs typeface="宋体" panose="02010600030101010101" pitchFamily="2" charset="-122"/>
                        </a:rPr>
                        <a:t>”缴纳个人所得税</a:t>
                      </a:r>
                      <a:endParaRPr lang="zh-CN" sz="2400" kern="100" dirty="0">
                        <a:latin typeface="楷体" pitchFamily="49" charset="-122"/>
                        <a:ea typeface="楷体" pitchFamily="49" charset="-122"/>
                        <a:cs typeface="Times New Roman" panose="02020603050405020304"/>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hMerge="1">
                  <a:txBody>
                    <a:bodyPr/>
                    <a:lstStyle/>
                    <a:p>
                      <a:endParaRPr lang="zh-CN"/>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C35C0813-3FA0-4F47-BD9F-BC4426730CAA}"/>
              </a:ext>
            </a:extLst>
          </p:cNvPr>
          <p:cNvSpPr>
            <a:spLocks noGrp="1"/>
          </p:cNvSpPr>
          <p:nvPr>
            <p:ph idx="1"/>
          </p:nvPr>
        </p:nvSpPr>
        <p:spPr>
          <a:xfrm>
            <a:off x="1295400" y="685800"/>
            <a:ext cx="7467600" cy="5410200"/>
          </a:xfrm>
        </p:spPr>
        <p:txBody>
          <a:bodyPr/>
          <a:lstStyle/>
          <a:p>
            <a:pPr>
              <a:defRPr/>
            </a:pPr>
            <a:r>
              <a:rPr lang="zh-CN" altLang="zh-CN" sz="2800" b="1" u="dbl" dirty="0">
                <a:latin typeface="+mj-ea"/>
                <a:ea typeface="+mj-ea"/>
              </a:rPr>
              <a:t>【例题】</a:t>
            </a:r>
            <a:r>
              <a:rPr lang="zh-CN" altLang="zh-CN" sz="2800" b="1" dirty="0">
                <a:latin typeface="+mj-ea"/>
                <a:ea typeface="+mj-ea"/>
              </a:rPr>
              <a:t>中国公民李先生为某上市公司技术人员，每月工资</a:t>
            </a:r>
            <a:r>
              <a:rPr lang="en-US" altLang="zh-CN" sz="2800" b="1" dirty="0">
                <a:latin typeface="+mj-ea"/>
                <a:ea typeface="+mj-ea"/>
              </a:rPr>
              <a:t>8000</a:t>
            </a:r>
            <a:r>
              <a:rPr lang="zh-CN" altLang="zh-CN" sz="2800" b="1" dirty="0">
                <a:latin typeface="+mj-ea"/>
                <a:ea typeface="+mj-ea"/>
              </a:rPr>
              <a:t>元。</a:t>
            </a:r>
            <a:r>
              <a:rPr lang="en-US" altLang="zh-CN" sz="2800" b="1" dirty="0">
                <a:latin typeface="+mj-ea"/>
                <a:ea typeface="+mj-ea"/>
              </a:rPr>
              <a:t>2013</a:t>
            </a:r>
            <a:r>
              <a:rPr lang="zh-CN" altLang="zh-CN" sz="2800" b="1" dirty="0">
                <a:latin typeface="+mj-ea"/>
                <a:ea typeface="+mj-ea"/>
              </a:rPr>
              <a:t>年该公司开始实行股票期权计划。</a:t>
            </a:r>
            <a:r>
              <a:rPr lang="en-US" altLang="zh-CN" sz="2800" b="1" dirty="0">
                <a:latin typeface="+mj-ea"/>
                <a:ea typeface="+mj-ea"/>
              </a:rPr>
              <a:t>2013</a:t>
            </a:r>
            <a:r>
              <a:rPr lang="zh-CN" altLang="zh-CN" sz="2800" b="1" dirty="0">
                <a:latin typeface="+mj-ea"/>
                <a:ea typeface="+mj-ea"/>
              </a:rPr>
              <a:t>年</a:t>
            </a:r>
            <a:r>
              <a:rPr lang="en-US" altLang="zh-CN" sz="2800" b="1" dirty="0">
                <a:latin typeface="+mj-ea"/>
                <a:ea typeface="+mj-ea"/>
              </a:rPr>
              <a:t>10</a:t>
            </a:r>
            <a:r>
              <a:rPr lang="zh-CN" altLang="zh-CN" sz="2800" b="1" dirty="0">
                <a:latin typeface="+mj-ea"/>
                <a:ea typeface="+mj-ea"/>
              </a:rPr>
              <a:t>月</a:t>
            </a:r>
            <a:r>
              <a:rPr lang="en-US" altLang="zh-CN" sz="2800" b="1" dirty="0">
                <a:latin typeface="+mj-ea"/>
                <a:ea typeface="+mj-ea"/>
              </a:rPr>
              <a:t>28</a:t>
            </a:r>
            <a:r>
              <a:rPr lang="zh-CN" altLang="zh-CN" sz="2800" b="1" dirty="0">
                <a:latin typeface="+mj-ea"/>
                <a:ea typeface="+mj-ea"/>
              </a:rPr>
              <a:t>日，该公司授予李先生股票期权</a:t>
            </a:r>
            <a:r>
              <a:rPr lang="en-US" altLang="zh-CN" sz="2800" b="1" dirty="0">
                <a:latin typeface="+mj-ea"/>
                <a:ea typeface="+mj-ea"/>
              </a:rPr>
              <a:t>50000</a:t>
            </a:r>
            <a:r>
              <a:rPr lang="zh-CN" altLang="zh-CN" sz="2800" b="1" dirty="0">
                <a:latin typeface="+mj-ea"/>
                <a:ea typeface="+mj-ea"/>
              </a:rPr>
              <a:t>股，授予价</a:t>
            </a:r>
            <a:r>
              <a:rPr lang="en-US" altLang="zh-CN" sz="2800" b="1" dirty="0">
                <a:latin typeface="+mj-ea"/>
                <a:ea typeface="+mj-ea"/>
              </a:rPr>
              <a:t>2.5</a:t>
            </a:r>
            <a:r>
              <a:rPr lang="zh-CN" altLang="zh-CN" sz="2800" b="1" dirty="0">
                <a:latin typeface="+mj-ea"/>
                <a:ea typeface="+mj-ea"/>
              </a:rPr>
              <a:t>元</a:t>
            </a:r>
            <a:r>
              <a:rPr lang="en-US" altLang="zh-CN" sz="2800" b="1" dirty="0">
                <a:latin typeface="+mj-ea"/>
                <a:ea typeface="+mj-ea"/>
              </a:rPr>
              <a:t>/</a:t>
            </a:r>
            <a:r>
              <a:rPr lang="zh-CN" altLang="zh-CN" sz="2800" b="1" dirty="0">
                <a:latin typeface="+mj-ea"/>
                <a:ea typeface="+mj-ea"/>
              </a:rPr>
              <a:t>股；该期权无公开市场价格，并约定</a:t>
            </a:r>
            <a:r>
              <a:rPr lang="en-US" altLang="zh-CN" sz="2800" b="1" dirty="0">
                <a:latin typeface="+mj-ea"/>
                <a:ea typeface="+mj-ea"/>
              </a:rPr>
              <a:t>2014</a:t>
            </a:r>
            <a:r>
              <a:rPr lang="zh-CN" altLang="zh-CN" sz="2800" b="1" dirty="0">
                <a:latin typeface="+mj-ea"/>
                <a:ea typeface="+mj-ea"/>
              </a:rPr>
              <a:t>年</a:t>
            </a:r>
            <a:r>
              <a:rPr lang="en-US" altLang="zh-CN" sz="2800" b="1" dirty="0">
                <a:latin typeface="+mj-ea"/>
                <a:ea typeface="+mj-ea"/>
              </a:rPr>
              <a:t>10</a:t>
            </a:r>
            <a:r>
              <a:rPr lang="zh-CN" altLang="zh-CN" sz="2800" b="1" dirty="0">
                <a:latin typeface="+mj-ea"/>
                <a:ea typeface="+mj-ea"/>
              </a:rPr>
              <a:t>月</a:t>
            </a:r>
            <a:r>
              <a:rPr lang="en-US" altLang="zh-CN" sz="2800" b="1" dirty="0">
                <a:latin typeface="+mj-ea"/>
                <a:ea typeface="+mj-ea"/>
              </a:rPr>
              <a:t>28</a:t>
            </a:r>
            <a:r>
              <a:rPr lang="zh-CN" altLang="zh-CN" sz="2800" b="1" dirty="0">
                <a:latin typeface="+mj-ea"/>
                <a:ea typeface="+mj-ea"/>
              </a:rPr>
              <a:t>日起李先生可以行权，行权前不得转让。</a:t>
            </a:r>
            <a:r>
              <a:rPr lang="en-US" altLang="zh-CN" sz="2800" b="1" dirty="0">
                <a:latin typeface="+mj-ea"/>
                <a:ea typeface="+mj-ea"/>
              </a:rPr>
              <a:t>2014</a:t>
            </a:r>
            <a:r>
              <a:rPr lang="zh-CN" altLang="zh-CN" sz="2800" b="1" dirty="0">
                <a:latin typeface="+mj-ea"/>
                <a:ea typeface="+mj-ea"/>
              </a:rPr>
              <a:t>年</a:t>
            </a:r>
            <a:r>
              <a:rPr lang="en-US" altLang="zh-CN" sz="2800" b="1" dirty="0">
                <a:latin typeface="+mj-ea"/>
                <a:ea typeface="+mj-ea"/>
              </a:rPr>
              <a:t>10</a:t>
            </a:r>
            <a:r>
              <a:rPr lang="zh-CN" altLang="zh-CN" sz="2800" b="1" dirty="0">
                <a:latin typeface="+mj-ea"/>
                <a:ea typeface="+mj-ea"/>
              </a:rPr>
              <a:t>月</a:t>
            </a:r>
            <a:r>
              <a:rPr lang="en-US" altLang="zh-CN" sz="2800" b="1" dirty="0">
                <a:latin typeface="+mj-ea"/>
                <a:ea typeface="+mj-ea"/>
              </a:rPr>
              <a:t>28</a:t>
            </a:r>
            <a:r>
              <a:rPr lang="zh-CN" altLang="zh-CN" sz="2800" b="1" dirty="0">
                <a:latin typeface="+mj-ea"/>
                <a:ea typeface="+mj-ea"/>
              </a:rPr>
              <a:t>日李先生以授予价购买股票</a:t>
            </a:r>
            <a:r>
              <a:rPr lang="en-US" altLang="zh-CN" sz="2800" b="1" dirty="0">
                <a:latin typeface="+mj-ea"/>
                <a:ea typeface="+mj-ea"/>
              </a:rPr>
              <a:t>50000</a:t>
            </a:r>
            <a:r>
              <a:rPr lang="zh-CN" altLang="zh-CN" sz="2800" b="1" dirty="0">
                <a:latin typeface="+mj-ea"/>
                <a:ea typeface="+mj-ea"/>
              </a:rPr>
              <a:t>股，当日股票在上证交易所的公平价格</a:t>
            </a:r>
            <a:r>
              <a:rPr lang="en-US" altLang="zh-CN" sz="2800" b="1" dirty="0">
                <a:latin typeface="+mj-ea"/>
                <a:ea typeface="+mj-ea"/>
              </a:rPr>
              <a:t>6</a:t>
            </a:r>
            <a:r>
              <a:rPr lang="zh-CN" altLang="zh-CN" sz="2800" b="1" dirty="0">
                <a:latin typeface="+mj-ea"/>
                <a:ea typeface="+mj-ea"/>
              </a:rPr>
              <a:t>元</a:t>
            </a:r>
            <a:r>
              <a:rPr lang="en-US" altLang="zh-CN" sz="2800" b="1" dirty="0">
                <a:latin typeface="+mj-ea"/>
                <a:ea typeface="+mj-ea"/>
              </a:rPr>
              <a:t>/</a:t>
            </a:r>
            <a:r>
              <a:rPr lang="zh-CN" altLang="zh-CN" sz="2800" b="1" dirty="0">
                <a:latin typeface="+mj-ea"/>
                <a:ea typeface="+mj-ea"/>
              </a:rPr>
              <a:t>股。计算李先生股票期权行权所得应缴纳多少个人所得税？</a:t>
            </a:r>
            <a:endParaRPr lang="zh-CN" altLang="en-US" sz="2800" b="1" dirty="0">
              <a:latin typeface="+mj-ea"/>
              <a:ea typeface="+mj-e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D8853967-DAC5-4005-BE50-F7A69F1E23A1}"/>
              </a:ext>
            </a:extLst>
          </p:cNvPr>
          <p:cNvSpPr>
            <a:spLocks noGrp="1"/>
          </p:cNvSpPr>
          <p:nvPr>
            <p:ph idx="1"/>
          </p:nvPr>
        </p:nvSpPr>
        <p:spPr>
          <a:xfrm>
            <a:off x="1295400" y="457200"/>
            <a:ext cx="7772400" cy="5638800"/>
          </a:xfrm>
        </p:spPr>
        <p:txBody>
          <a:bodyPr/>
          <a:lstStyle/>
          <a:p>
            <a:pPr>
              <a:defRPr/>
            </a:pPr>
            <a:r>
              <a:rPr lang="zh-CN" altLang="zh-CN" sz="2800" dirty="0"/>
              <a:t>『答案解析』</a:t>
            </a:r>
            <a:br>
              <a:rPr lang="en-US" altLang="zh-CN" sz="2800" dirty="0"/>
            </a:br>
            <a:r>
              <a:rPr lang="zh-CN" altLang="zh-CN" sz="2800" dirty="0">
                <a:latin typeface="楷体" pitchFamily="49" charset="-122"/>
                <a:ea typeface="楷体" pitchFamily="49" charset="-122"/>
              </a:rPr>
              <a:t>　　股票期权形式的工资、薪金</a:t>
            </a:r>
            <a:r>
              <a:rPr lang="zh-CN" altLang="zh-CN" sz="2800" b="1" u="dbl" dirty="0">
                <a:latin typeface="楷体" pitchFamily="49" charset="-122"/>
                <a:ea typeface="楷体" pitchFamily="49" charset="-122"/>
              </a:rPr>
              <a:t>应纳税所得额</a:t>
            </a:r>
            <a:br>
              <a:rPr lang="en-US" altLang="zh-CN" sz="2800" dirty="0">
                <a:latin typeface="楷体" pitchFamily="49" charset="-122"/>
                <a:ea typeface="楷体" pitchFamily="49" charset="-122"/>
              </a:rPr>
            </a:br>
            <a:r>
              <a:rPr lang="zh-CN" altLang="zh-CN" sz="2800" dirty="0">
                <a:latin typeface="楷体" pitchFamily="49" charset="-122"/>
                <a:ea typeface="楷体" pitchFamily="49" charset="-122"/>
              </a:rPr>
              <a:t>　　</a:t>
            </a:r>
            <a:r>
              <a:rPr lang="en-US" altLang="zh-CN" sz="2800" dirty="0">
                <a:latin typeface="楷体" pitchFamily="49" charset="-122"/>
                <a:ea typeface="楷体" pitchFamily="49" charset="-122"/>
              </a:rPr>
              <a:t>=</a:t>
            </a:r>
            <a:r>
              <a:rPr lang="zh-CN" altLang="zh-CN" sz="2800" dirty="0">
                <a:latin typeface="楷体" pitchFamily="49" charset="-122"/>
                <a:ea typeface="楷体" pitchFamily="49" charset="-122"/>
              </a:rPr>
              <a:t>（行权股票的每股市场价</a:t>
            </a:r>
            <a:r>
              <a:rPr lang="en-US" altLang="zh-CN" sz="2800" dirty="0">
                <a:latin typeface="楷体" pitchFamily="49" charset="-122"/>
                <a:ea typeface="楷体" pitchFamily="49" charset="-122"/>
              </a:rPr>
              <a:t>-</a:t>
            </a:r>
            <a:r>
              <a:rPr lang="zh-CN" altLang="zh-CN" sz="2800" dirty="0">
                <a:latin typeface="楷体" pitchFamily="49" charset="-122"/>
                <a:ea typeface="楷体" pitchFamily="49" charset="-122"/>
              </a:rPr>
              <a:t>员工取得该股票期权支付的每股施权价）×股票数量</a:t>
            </a:r>
            <a:br>
              <a:rPr lang="en-US" altLang="zh-CN" sz="2800" dirty="0">
                <a:latin typeface="楷体" pitchFamily="49" charset="-122"/>
                <a:ea typeface="楷体" pitchFamily="49" charset="-122"/>
              </a:rPr>
            </a:br>
            <a:r>
              <a:rPr lang="zh-CN" altLang="zh-CN" sz="2800" dirty="0">
                <a:latin typeface="楷体" pitchFamily="49" charset="-122"/>
                <a:ea typeface="楷体" pitchFamily="49" charset="-122"/>
              </a:rPr>
              <a:t>　　</a:t>
            </a:r>
            <a:r>
              <a:rPr lang="en-US" altLang="zh-CN" sz="2800" dirty="0">
                <a:latin typeface="楷体" pitchFamily="49" charset="-122"/>
                <a:ea typeface="楷体" pitchFamily="49" charset="-122"/>
              </a:rPr>
              <a:t>= 50000</a:t>
            </a:r>
            <a:r>
              <a:rPr lang="zh-CN" altLang="zh-CN" sz="2800" dirty="0">
                <a:latin typeface="楷体" pitchFamily="49" charset="-122"/>
                <a:ea typeface="楷体" pitchFamily="49" charset="-122"/>
              </a:rPr>
              <a:t>×（</a:t>
            </a:r>
            <a:r>
              <a:rPr lang="en-US" altLang="zh-CN" sz="2800" dirty="0">
                <a:latin typeface="楷体" pitchFamily="49" charset="-122"/>
                <a:ea typeface="楷体" pitchFamily="49" charset="-122"/>
              </a:rPr>
              <a:t>6</a:t>
            </a:r>
            <a:r>
              <a:rPr lang="zh-CN" altLang="zh-CN" sz="2800" dirty="0">
                <a:latin typeface="楷体" pitchFamily="49" charset="-122"/>
                <a:ea typeface="楷体" pitchFamily="49" charset="-122"/>
              </a:rPr>
              <a:t>－</a:t>
            </a:r>
            <a:r>
              <a:rPr lang="en-US" altLang="zh-CN" sz="2800" dirty="0">
                <a:latin typeface="楷体" pitchFamily="49" charset="-122"/>
                <a:ea typeface="楷体" pitchFamily="49" charset="-122"/>
              </a:rPr>
              <a:t>2.5</a:t>
            </a:r>
            <a:r>
              <a:rPr lang="zh-CN" altLang="zh-CN" sz="2800" dirty="0">
                <a:latin typeface="楷体" pitchFamily="49" charset="-122"/>
                <a:ea typeface="楷体" pitchFamily="49" charset="-122"/>
              </a:rPr>
              <a:t>）</a:t>
            </a:r>
            <a:r>
              <a:rPr lang="en-US" altLang="zh-CN" sz="2800" dirty="0">
                <a:latin typeface="楷体" pitchFamily="49" charset="-122"/>
                <a:ea typeface="楷体" pitchFamily="49" charset="-122"/>
              </a:rPr>
              <a:t>=175000</a:t>
            </a:r>
            <a:r>
              <a:rPr lang="zh-CN" altLang="zh-CN" sz="2800" dirty="0">
                <a:latin typeface="楷体" pitchFamily="49" charset="-122"/>
                <a:ea typeface="楷体" pitchFamily="49" charset="-122"/>
              </a:rPr>
              <a:t>（元）</a:t>
            </a:r>
            <a:br>
              <a:rPr lang="en-US" altLang="zh-CN" sz="2800" dirty="0">
                <a:latin typeface="楷体" pitchFamily="49" charset="-122"/>
                <a:ea typeface="楷体" pitchFamily="49" charset="-122"/>
              </a:rPr>
            </a:br>
            <a:r>
              <a:rPr lang="zh-CN" altLang="zh-CN" sz="2800" dirty="0">
                <a:latin typeface="楷体" pitchFamily="49" charset="-122"/>
                <a:ea typeface="楷体" pitchFamily="49" charset="-122"/>
              </a:rPr>
              <a:t>　　应纳税额</a:t>
            </a:r>
            <a:br>
              <a:rPr lang="en-US" altLang="zh-CN" sz="2800" dirty="0">
                <a:latin typeface="楷体" pitchFamily="49" charset="-122"/>
                <a:ea typeface="楷体" pitchFamily="49" charset="-122"/>
              </a:rPr>
            </a:br>
            <a:r>
              <a:rPr lang="zh-CN" altLang="zh-CN" sz="2800" dirty="0">
                <a:latin typeface="楷体" pitchFamily="49" charset="-122"/>
                <a:ea typeface="楷体" pitchFamily="49" charset="-122"/>
              </a:rPr>
              <a:t>　　</a:t>
            </a:r>
            <a:r>
              <a:rPr lang="en-US" altLang="zh-CN" sz="2800" dirty="0">
                <a:latin typeface="楷体" pitchFamily="49" charset="-122"/>
                <a:ea typeface="楷体" pitchFamily="49" charset="-122"/>
              </a:rPr>
              <a:t>=</a:t>
            </a:r>
            <a:r>
              <a:rPr lang="zh-CN" altLang="zh-CN" sz="2800" dirty="0">
                <a:latin typeface="楷体" pitchFamily="49" charset="-122"/>
                <a:ea typeface="楷体" pitchFamily="49" charset="-122"/>
              </a:rPr>
              <a:t>（股票期权形式的工资、薪金应纳税所得额／规定月份数×适用税率</a:t>
            </a:r>
            <a:r>
              <a:rPr lang="en-US" altLang="zh-CN" sz="2800" dirty="0">
                <a:latin typeface="楷体" pitchFamily="49" charset="-122"/>
                <a:ea typeface="楷体" pitchFamily="49" charset="-122"/>
              </a:rPr>
              <a:t>-</a:t>
            </a:r>
            <a:r>
              <a:rPr lang="zh-CN" altLang="zh-CN" sz="2800" dirty="0">
                <a:latin typeface="楷体" pitchFamily="49" charset="-122"/>
                <a:ea typeface="楷体" pitchFamily="49" charset="-122"/>
              </a:rPr>
              <a:t>速算扣除数）×规定月份数</a:t>
            </a:r>
            <a:br>
              <a:rPr lang="en-US" altLang="zh-CN" sz="2800" dirty="0">
                <a:latin typeface="楷体" pitchFamily="49" charset="-122"/>
                <a:ea typeface="楷体" pitchFamily="49" charset="-122"/>
              </a:rPr>
            </a:br>
            <a:r>
              <a:rPr lang="zh-CN" altLang="zh-CN" sz="2800" dirty="0">
                <a:latin typeface="楷体" pitchFamily="49" charset="-122"/>
                <a:ea typeface="楷体" pitchFamily="49" charset="-122"/>
              </a:rPr>
              <a:t>　　＝</a:t>
            </a:r>
            <a:r>
              <a:rPr lang="en-US" altLang="zh-CN" sz="2800" dirty="0">
                <a:latin typeface="楷体" pitchFamily="49" charset="-122"/>
                <a:ea typeface="楷体" pitchFamily="49" charset="-122"/>
              </a:rPr>
              <a:t>[175000</a:t>
            </a:r>
            <a:r>
              <a:rPr lang="zh-CN" altLang="zh-CN" sz="2800" dirty="0">
                <a:latin typeface="楷体" pitchFamily="49" charset="-122"/>
                <a:ea typeface="楷体" pitchFamily="49" charset="-122"/>
              </a:rPr>
              <a:t>÷</a:t>
            </a:r>
            <a:r>
              <a:rPr lang="en-US" altLang="zh-CN" sz="2800" dirty="0">
                <a:latin typeface="楷体" pitchFamily="49" charset="-122"/>
                <a:ea typeface="楷体" pitchFamily="49" charset="-122"/>
              </a:rPr>
              <a:t>12</a:t>
            </a:r>
            <a:r>
              <a:rPr lang="zh-CN" altLang="zh-CN" sz="2800" dirty="0">
                <a:latin typeface="楷体" pitchFamily="49" charset="-122"/>
                <a:ea typeface="楷体" pitchFamily="49" charset="-122"/>
              </a:rPr>
              <a:t>×</a:t>
            </a:r>
            <a:r>
              <a:rPr lang="en-US" altLang="zh-CN" sz="2800" dirty="0">
                <a:latin typeface="楷体" pitchFamily="49" charset="-122"/>
                <a:ea typeface="楷体" pitchFamily="49" charset="-122"/>
              </a:rPr>
              <a:t>25%</a:t>
            </a:r>
            <a:r>
              <a:rPr lang="zh-CN" altLang="zh-CN" sz="2800" dirty="0">
                <a:latin typeface="楷体" pitchFamily="49" charset="-122"/>
                <a:ea typeface="楷体" pitchFamily="49" charset="-122"/>
              </a:rPr>
              <a:t>－</a:t>
            </a:r>
            <a:r>
              <a:rPr lang="en-US" altLang="zh-CN" sz="2800" dirty="0">
                <a:latin typeface="楷体" pitchFamily="49" charset="-122"/>
                <a:ea typeface="楷体" pitchFamily="49" charset="-122"/>
              </a:rPr>
              <a:t>1005]</a:t>
            </a:r>
            <a:r>
              <a:rPr lang="zh-CN" altLang="zh-CN" sz="2800" dirty="0">
                <a:latin typeface="楷体" pitchFamily="49" charset="-122"/>
                <a:ea typeface="楷体" pitchFamily="49" charset="-122"/>
              </a:rPr>
              <a:t>×</a:t>
            </a:r>
            <a:r>
              <a:rPr lang="en-US" altLang="zh-CN" sz="2800" dirty="0">
                <a:latin typeface="楷体" pitchFamily="49" charset="-122"/>
                <a:ea typeface="楷体" pitchFamily="49" charset="-122"/>
              </a:rPr>
              <a:t>12</a:t>
            </a:r>
            <a:r>
              <a:rPr lang="zh-CN" altLang="zh-CN" sz="2800" dirty="0">
                <a:latin typeface="楷体" pitchFamily="49" charset="-122"/>
                <a:ea typeface="楷体" pitchFamily="49" charset="-122"/>
              </a:rPr>
              <a:t>＝</a:t>
            </a:r>
            <a:r>
              <a:rPr lang="en-US" altLang="zh-CN" sz="2800" dirty="0">
                <a:latin typeface="楷体" pitchFamily="49" charset="-122"/>
                <a:ea typeface="楷体" pitchFamily="49" charset="-122"/>
              </a:rPr>
              <a:t>31690</a:t>
            </a:r>
            <a:r>
              <a:rPr lang="zh-CN" altLang="zh-CN" sz="2800" dirty="0">
                <a:latin typeface="楷体" pitchFamily="49" charset="-122"/>
                <a:ea typeface="楷体" pitchFamily="49" charset="-122"/>
              </a:rPr>
              <a:t>（元）</a:t>
            </a:r>
            <a:endParaRPr lang="zh-CN" altLang="en-US" sz="2800" dirty="0">
              <a:latin typeface="楷体" pitchFamily="49" charset="-122"/>
              <a:ea typeface="楷体" pitchFamily="49"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内容占位符 2">
            <a:extLst>
              <a:ext uri="{FF2B5EF4-FFF2-40B4-BE49-F238E27FC236}">
                <a16:creationId xmlns:a16="http://schemas.microsoft.com/office/drawing/2014/main" id="{01814B68-CB08-45E2-BD2D-C530F780D02F}"/>
              </a:ext>
            </a:extLst>
          </p:cNvPr>
          <p:cNvSpPr>
            <a:spLocks noGrp="1"/>
          </p:cNvSpPr>
          <p:nvPr>
            <p:ph idx="1"/>
          </p:nvPr>
        </p:nvSpPr>
        <p:spPr>
          <a:xfrm>
            <a:off x="533400" y="381000"/>
            <a:ext cx="8534400" cy="5715000"/>
          </a:xfrm>
        </p:spPr>
        <p:txBody>
          <a:bodyPr/>
          <a:lstStyle/>
          <a:p>
            <a:r>
              <a:rPr lang="en-US" altLang="zh-CN" sz="2800">
                <a:latin typeface="黑体" panose="02010609060101010101" pitchFamily="49" charset="-122"/>
                <a:ea typeface="黑体" panose="02010609060101010101" pitchFamily="49" charset="-122"/>
              </a:rPr>
              <a:t>2.</a:t>
            </a:r>
            <a:r>
              <a:rPr lang="zh-CN" altLang="en-US" sz="2800">
                <a:latin typeface="黑体" panose="02010609060101010101" pitchFamily="49" charset="-122"/>
                <a:ea typeface="黑体" panose="02010609060101010101" pitchFamily="49" charset="-122"/>
              </a:rPr>
              <a:t>可公开交易的股票期权</a:t>
            </a:r>
            <a:r>
              <a:rPr lang="zh-CN" altLang="en-US" sz="2400">
                <a:latin typeface="楷体" panose="02010609060101010101" pitchFamily="49" charset="-122"/>
                <a:ea typeface="楷体" panose="02010609060101010101" pitchFamily="49" charset="-122"/>
              </a:rPr>
              <a:t>（部分股票期权在授权时即约定可以转让，且在境内或境外存在公开市场及挂牌价格）　　</a:t>
            </a:r>
            <a:endParaRPr lang="en-US" altLang="zh-CN" sz="2400">
              <a:latin typeface="楷体" panose="02010609060101010101" pitchFamily="49" charset="-122"/>
              <a:ea typeface="楷体" panose="02010609060101010101" pitchFamily="49" charset="-122"/>
            </a:endParaRPr>
          </a:p>
          <a:p>
            <a:r>
              <a:rPr lang="en-US" altLang="zh-CN" sz="2800">
                <a:latin typeface="楷体" panose="02010609060101010101" pitchFamily="49" charset="-122"/>
                <a:ea typeface="楷体" panose="02010609060101010101" pitchFamily="49" charset="-122"/>
              </a:rPr>
              <a:t>   </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1</a:t>
            </a:r>
            <a:r>
              <a:rPr lang="zh-CN" altLang="en-US" sz="2800">
                <a:latin typeface="楷体" panose="02010609060101010101" pitchFamily="49" charset="-122"/>
                <a:ea typeface="楷体" panose="02010609060101010101" pitchFamily="49" charset="-122"/>
              </a:rPr>
              <a:t>）员工取得可公开交易的股票期权，按授权日股票期权的</a:t>
            </a:r>
            <a:r>
              <a:rPr lang="zh-CN" altLang="en-US" sz="2800" b="1">
                <a:solidFill>
                  <a:srgbClr val="FF0000"/>
                </a:solidFill>
                <a:latin typeface="楷体" panose="02010609060101010101" pitchFamily="49" charset="-122"/>
                <a:ea typeface="楷体" panose="02010609060101010101" pitchFamily="49" charset="-122"/>
              </a:rPr>
              <a:t>市场价格</a:t>
            </a:r>
            <a:r>
              <a:rPr lang="zh-CN" altLang="en-US" sz="2800">
                <a:latin typeface="楷体" panose="02010609060101010101" pitchFamily="49" charset="-122"/>
                <a:ea typeface="楷体" panose="02010609060101010101" pitchFamily="49" charset="-122"/>
              </a:rPr>
              <a:t>，作为员工授权日所在月份的工资薪金所得，按规定计算缴纳个人所得税。如果员工以折价购入方式取得股票期权的，可以授权日股票期权的</a:t>
            </a:r>
            <a:r>
              <a:rPr lang="zh-CN" altLang="en-US" sz="2800" b="1">
                <a:solidFill>
                  <a:srgbClr val="FF0000"/>
                </a:solidFill>
                <a:latin typeface="楷体" panose="02010609060101010101" pitchFamily="49" charset="-122"/>
                <a:ea typeface="楷体" panose="02010609060101010101" pitchFamily="49" charset="-122"/>
              </a:rPr>
              <a:t>市场价格扣除折价</a:t>
            </a:r>
            <a:r>
              <a:rPr lang="zh-CN" altLang="en-US" sz="2800">
                <a:latin typeface="楷体" panose="02010609060101010101" pitchFamily="49" charset="-122"/>
                <a:ea typeface="楷体" panose="02010609060101010101" pitchFamily="49" charset="-122"/>
              </a:rPr>
              <a:t>购入股票期权时</a:t>
            </a:r>
            <a:r>
              <a:rPr lang="zh-CN" altLang="en-US" sz="2800" b="1">
                <a:solidFill>
                  <a:srgbClr val="FF0000"/>
                </a:solidFill>
                <a:latin typeface="楷体" panose="02010609060101010101" pitchFamily="49" charset="-122"/>
                <a:ea typeface="楷体" panose="02010609060101010101" pitchFamily="49" charset="-122"/>
              </a:rPr>
              <a:t>实际支付</a:t>
            </a:r>
            <a:r>
              <a:rPr lang="zh-CN" altLang="en-US" sz="2800">
                <a:latin typeface="楷体" panose="02010609060101010101" pitchFamily="49" charset="-122"/>
                <a:ea typeface="楷体" panose="02010609060101010101" pitchFamily="49" charset="-122"/>
              </a:rPr>
              <a:t>的价款后的余额，作为授权日所在月份的工资薪金所得。</a:t>
            </a:r>
          </a:p>
          <a:p>
            <a:r>
              <a:rPr lang="zh-CN" altLang="en-US" sz="2800">
                <a:latin typeface="楷体" panose="02010609060101010101" pitchFamily="49" charset="-122"/>
                <a:ea typeface="楷体" panose="02010609060101010101" pitchFamily="49" charset="-122"/>
              </a:rPr>
              <a:t>　（</a:t>
            </a:r>
            <a:r>
              <a:rPr lang="en-US" altLang="zh-CN" sz="2800">
                <a:latin typeface="楷体" panose="02010609060101010101" pitchFamily="49" charset="-122"/>
                <a:ea typeface="楷体" panose="02010609060101010101" pitchFamily="49" charset="-122"/>
              </a:rPr>
              <a:t>2</a:t>
            </a:r>
            <a:r>
              <a:rPr lang="zh-CN" altLang="en-US" sz="2800">
                <a:latin typeface="楷体" panose="02010609060101010101" pitchFamily="49" charset="-122"/>
                <a:ea typeface="楷体" panose="02010609060101010101" pitchFamily="49" charset="-122"/>
              </a:rPr>
              <a:t>）员工取得上述可公开交易的股票期权后，转让该股票期权所取得的所得，属于</a:t>
            </a:r>
            <a:r>
              <a:rPr lang="zh-CN" altLang="en-US" sz="2800" b="1">
                <a:solidFill>
                  <a:srgbClr val="FF0000"/>
                </a:solidFill>
                <a:latin typeface="楷体" panose="02010609060101010101" pitchFamily="49" charset="-122"/>
                <a:ea typeface="楷体" panose="02010609060101010101" pitchFamily="49" charset="-122"/>
              </a:rPr>
              <a:t>财产转让所得</a:t>
            </a:r>
            <a:r>
              <a:rPr lang="zh-CN" altLang="en-US" sz="2800">
                <a:latin typeface="楷体" panose="02010609060101010101" pitchFamily="49" charset="-122"/>
                <a:ea typeface="楷体" panose="02010609060101010101" pitchFamily="49" charset="-122"/>
              </a:rPr>
              <a:t>，按照规定进行税务处理。</a:t>
            </a:r>
          </a:p>
          <a:p>
            <a:endParaRPr lang="zh-CN" altLang="zh-CN" sz="2800">
              <a:latin typeface="楷体" panose="02010609060101010101" pitchFamily="49" charset="-122"/>
              <a:ea typeface="楷体" panose="02010609060101010101" pitchFamily="49" charset="-122"/>
            </a:endParaRPr>
          </a:p>
          <a:p>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222F9473-B86B-4AAC-8378-5E4DD0E62D8D}"/>
              </a:ext>
            </a:extLst>
          </p:cNvPr>
          <p:cNvSpPr>
            <a:spLocks noGrp="1" noChangeArrowheads="1"/>
          </p:cNvSpPr>
          <p:nvPr>
            <p:ph idx="1"/>
          </p:nvPr>
        </p:nvSpPr>
        <p:spPr>
          <a:xfrm>
            <a:off x="990600" y="304800"/>
            <a:ext cx="7696200" cy="6553200"/>
          </a:xfrm>
        </p:spPr>
        <p:txBody>
          <a:bodyPr/>
          <a:lstStyle/>
          <a:p>
            <a:pPr eaLnBrk="1" hangingPunct="1">
              <a:lnSpc>
                <a:spcPct val="90000"/>
              </a:lnSpc>
            </a:pPr>
            <a:r>
              <a:rPr lang="zh-CN" altLang="en-US" sz="2800" b="1"/>
              <a:t>要点内容</a:t>
            </a:r>
          </a:p>
          <a:p>
            <a:pPr eaLnBrk="1" hangingPunct="1">
              <a:lnSpc>
                <a:spcPct val="90000"/>
              </a:lnSpc>
            </a:pPr>
            <a:r>
              <a:rPr lang="zh-CN" altLang="en-US" sz="2800" b="1">
                <a:latin typeface="楷体_GB2312" pitchFamily="1" charset="-122"/>
                <a:ea typeface="楷体_GB2312" pitchFamily="1" charset="-122"/>
              </a:rPr>
              <a:t>（一）扣除方法</a:t>
            </a:r>
          </a:p>
          <a:p>
            <a:pPr eaLnBrk="1" hangingPunct="1">
              <a:lnSpc>
                <a:spcPct val="90000"/>
              </a:lnSpc>
            </a:pPr>
            <a:r>
              <a:rPr lang="zh-CN" altLang="en-US" sz="2800" b="1">
                <a:solidFill>
                  <a:srgbClr val="FF0000"/>
                </a:solidFill>
                <a:latin typeface="楷体_GB2312" pitchFamily="1" charset="-122"/>
                <a:ea typeface="楷体_GB2312" pitchFamily="1" charset="-122"/>
              </a:rPr>
              <a:t>限额抵免</a:t>
            </a:r>
            <a:endParaRPr lang="zh-CN" altLang="en-US" sz="2800" b="1">
              <a:latin typeface="楷体_GB2312" pitchFamily="1" charset="-122"/>
              <a:ea typeface="楷体_GB2312" pitchFamily="1" charset="-122"/>
            </a:endParaRPr>
          </a:p>
          <a:p>
            <a:pPr eaLnBrk="1" hangingPunct="1">
              <a:lnSpc>
                <a:spcPct val="90000"/>
              </a:lnSpc>
            </a:pPr>
            <a:r>
              <a:rPr lang="zh-CN" altLang="en-US" sz="2800" b="1">
                <a:latin typeface="楷体_GB2312" pitchFamily="1" charset="-122"/>
                <a:ea typeface="楷体_GB2312" pitchFamily="1" charset="-122"/>
              </a:rPr>
              <a:t>（二）</a:t>
            </a:r>
            <a:r>
              <a:rPr lang="zh-CN" altLang="en-US" sz="2800" b="1">
                <a:solidFill>
                  <a:srgbClr val="FF0000"/>
                </a:solidFill>
                <a:latin typeface="楷体_GB2312" pitchFamily="1" charset="-122"/>
                <a:ea typeface="楷体_GB2312" pitchFamily="1" charset="-122"/>
              </a:rPr>
              <a:t>抵免限额</a:t>
            </a:r>
            <a:r>
              <a:rPr lang="zh-CN" altLang="en-US" sz="2800" b="1">
                <a:latin typeface="楷体_GB2312" pitchFamily="1" charset="-122"/>
                <a:ea typeface="楷体_GB2312" pitchFamily="1" charset="-122"/>
              </a:rPr>
              <a:t>的计算方法：</a:t>
            </a:r>
          </a:p>
          <a:p>
            <a:pPr eaLnBrk="1" hangingPunct="1">
              <a:lnSpc>
                <a:spcPct val="90000"/>
              </a:lnSpc>
            </a:pPr>
            <a:r>
              <a:rPr lang="zh-CN" altLang="en-US" sz="2800" b="1">
                <a:solidFill>
                  <a:srgbClr val="FF0000"/>
                </a:solidFill>
                <a:latin typeface="楷体" panose="02010609060101010101" pitchFamily="49" charset="-122"/>
                <a:ea typeface="楷体" panose="02010609060101010101" pitchFamily="49" charset="-122"/>
              </a:rPr>
              <a:t>原则：分国又分项</a:t>
            </a:r>
            <a:endParaRPr lang="zh-CN" altLang="en-US" sz="2800" b="1">
              <a:latin typeface="楷体" panose="02010609060101010101" pitchFamily="49" charset="-122"/>
              <a:ea typeface="楷体" panose="02010609060101010101" pitchFamily="49" charset="-122"/>
            </a:endParaRPr>
          </a:p>
          <a:p>
            <a:pPr eaLnBrk="1" hangingPunct="1">
              <a:lnSpc>
                <a:spcPct val="90000"/>
              </a:lnSpc>
            </a:pPr>
            <a:r>
              <a:rPr lang="en-US" altLang="zh-CN" sz="2800" b="1">
                <a:latin typeface="楷体_GB2312" pitchFamily="1" charset="-122"/>
                <a:ea typeface="楷体_GB2312" pitchFamily="1" charset="-122"/>
              </a:rPr>
              <a:t>1</a:t>
            </a:r>
            <a:r>
              <a:rPr lang="zh-CN" altLang="en-US" sz="2800" b="1">
                <a:latin typeface="楷体_GB2312" pitchFamily="1" charset="-122"/>
                <a:ea typeface="楷体_GB2312" pitchFamily="1" charset="-122"/>
              </a:rPr>
              <a:t>、</a:t>
            </a:r>
            <a:r>
              <a:rPr lang="zh-CN" altLang="en-US" sz="2800" b="1">
                <a:latin typeface="楷体" panose="02010609060101010101" pitchFamily="49" charset="-122"/>
                <a:ea typeface="楷体" panose="02010609060101010101" pitchFamily="49" charset="-122"/>
              </a:rPr>
              <a:t>纳税人从中国境外取得的所得，必须区别不同国家或地区分别计算，即每个国家有一个抵免限额（即</a:t>
            </a:r>
            <a:r>
              <a:rPr lang="zh-CN" altLang="en-US" sz="2800" b="1">
                <a:solidFill>
                  <a:srgbClr val="FF0000"/>
                </a:solidFill>
                <a:latin typeface="楷体" panose="02010609060101010101" pitchFamily="49" charset="-122"/>
                <a:ea typeface="楷体" panose="02010609060101010101" pitchFamily="49" charset="-122"/>
              </a:rPr>
              <a:t>分国</a:t>
            </a:r>
            <a:r>
              <a:rPr lang="zh-CN" altLang="en-US" sz="2800" b="1">
                <a:latin typeface="楷体" panose="02010609060101010101" pitchFamily="49" charset="-122"/>
                <a:ea typeface="楷体" panose="02010609060101010101" pitchFamily="49" charset="-122"/>
              </a:rPr>
              <a:t>）</a:t>
            </a:r>
            <a:endParaRPr lang="en-US" altLang="zh-CN" sz="2800" b="1">
              <a:latin typeface="楷体" panose="02010609060101010101" pitchFamily="49" charset="-122"/>
              <a:ea typeface="楷体" panose="02010609060101010101" pitchFamily="49" charset="-122"/>
            </a:endParaRPr>
          </a:p>
          <a:p>
            <a:pPr eaLnBrk="1" hangingPunct="1">
              <a:lnSpc>
                <a:spcPct val="90000"/>
              </a:lnSpc>
            </a:pPr>
            <a:r>
              <a:rPr lang="en-US" altLang="zh-CN" sz="2800" b="1">
                <a:latin typeface="楷体" panose="02010609060101010101" pitchFamily="49" charset="-122"/>
                <a:ea typeface="楷体" panose="02010609060101010101" pitchFamily="49" charset="-122"/>
              </a:rPr>
              <a:t>2</a:t>
            </a:r>
            <a:r>
              <a:rPr lang="zh-CN" altLang="en-US" sz="2800" b="1">
                <a:latin typeface="楷体" panose="02010609060101010101" pitchFamily="49" charset="-122"/>
                <a:ea typeface="楷体" panose="02010609060101010101" pitchFamily="49" charset="-122"/>
              </a:rPr>
              <a:t>、来源于同一个国家的不同应税项目，分别依我国税法规定的扣除标准和税率计算各项应税项目的抵免限额，然后以各个项目的抵免限额之和作为来自该国所得的抵免限额。（即</a:t>
            </a:r>
            <a:r>
              <a:rPr lang="zh-CN" altLang="en-US" sz="2800" b="1">
                <a:solidFill>
                  <a:srgbClr val="FF0000"/>
                </a:solidFill>
                <a:latin typeface="楷体" panose="02010609060101010101" pitchFamily="49" charset="-122"/>
                <a:ea typeface="楷体" panose="02010609060101010101" pitchFamily="49" charset="-122"/>
              </a:rPr>
              <a:t>分项）</a:t>
            </a:r>
          </a:p>
          <a:p>
            <a:pPr eaLnBrk="1" hangingPunct="1">
              <a:lnSpc>
                <a:spcPct val="90000"/>
              </a:lnSpc>
            </a:pPr>
            <a:endParaRPr lang="zh-CN" altLang="en-US" sz="2800" b="1">
              <a:latin typeface="楷体" panose="02010609060101010101" pitchFamily="49" charset="-122"/>
              <a:ea typeface="楷体" panose="02010609060101010101" pitchFamily="49"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1780D24A-B8C1-403A-B9DB-12520D99500C}"/>
              </a:ext>
            </a:extLst>
          </p:cNvPr>
          <p:cNvSpPr>
            <a:spLocks noGrp="1"/>
          </p:cNvSpPr>
          <p:nvPr>
            <p:ph idx="1"/>
          </p:nvPr>
        </p:nvSpPr>
        <p:spPr>
          <a:xfrm>
            <a:off x="1066800" y="762000"/>
            <a:ext cx="8001000" cy="5334000"/>
          </a:xfrm>
        </p:spPr>
        <p:txBody>
          <a:bodyPr/>
          <a:lstStyle/>
          <a:p>
            <a:pPr>
              <a:defRPr/>
            </a:pPr>
            <a:r>
              <a:rPr lang="en-US" altLang="zh-CN" sz="2800" dirty="0">
                <a:latin typeface="黑体" pitchFamily="49" charset="-122"/>
                <a:ea typeface="黑体" pitchFamily="49" charset="-122"/>
              </a:rPr>
              <a:t>3.</a:t>
            </a:r>
            <a:r>
              <a:rPr lang="zh-CN" altLang="zh-CN" sz="2800" dirty="0">
                <a:latin typeface="黑体" pitchFamily="49" charset="-122"/>
                <a:ea typeface="黑体" pitchFamily="49" charset="-122"/>
              </a:rPr>
              <a:t>公司雇员以</a:t>
            </a:r>
            <a:r>
              <a:rPr lang="zh-CN" altLang="zh-CN" sz="2800" b="1" u="dbl" dirty="0">
                <a:latin typeface="黑体" pitchFamily="49" charset="-122"/>
                <a:ea typeface="黑体" pitchFamily="49" charset="-122"/>
              </a:rPr>
              <a:t>非上市公司股票期权</a:t>
            </a:r>
            <a:r>
              <a:rPr lang="zh-CN" altLang="zh-CN" sz="2800" dirty="0">
                <a:latin typeface="黑体" pitchFamily="49" charset="-122"/>
                <a:ea typeface="黑体" pitchFamily="49" charset="-122"/>
              </a:rPr>
              <a:t>形式取得的所得</a:t>
            </a:r>
            <a:br>
              <a:rPr lang="en-US" altLang="zh-CN" sz="2800" dirty="0">
                <a:latin typeface="黑体" pitchFamily="49" charset="-122"/>
                <a:ea typeface="黑体" pitchFamily="49" charset="-122"/>
              </a:rPr>
            </a:br>
            <a:r>
              <a:rPr lang="zh-CN" altLang="zh-CN" sz="2800" dirty="0"/>
              <a:t>　　</a:t>
            </a:r>
            <a:r>
              <a:rPr lang="zh-CN" altLang="zh-CN" sz="2800" dirty="0">
                <a:latin typeface="楷体" pitchFamily="49" charset="-122"/>
                <a:ea typeface="楷体" pitchFamily="49" charset="-122"/>
              </a:rPr>
              <a:t>可比照</a:t>
            </a:r>
            <a:r>
              <a:rPr lang="zh-CN" altLang="zh-CN" sz="2800" b="1" u="dbl" dirty="0">
                <a:solidFill>
                  <a:srgbClr val="FF0000"/>
                </a:solidFill>
                <a:latin typeface="楷体" pitchFamily="49" charset="-122"/>
                <a:ea typeface="楷体" pitchFamily="49" charset="-122"/>
              </a:rPr>
              <a:t>全年一次性奖金</a:t>
            </a:r>
            <a:r>
              <a:rPr lang="zh-CN" altLang="zh-CN" sz="2800" dirty="0">
                <a:latin typeface="楷体" pitchFamily="49" charset="-122"/>
                <a:ea typeface="楷体" pitchFamily="49" charset="-122"/>
              </a:rPr>
              <a:t>计征个人所得税。</a:t>
            </a:r>
            <a:br>
              <a:rPr lang="en-US" altLang="zh-CN" sz="2800" dirty="0">
                <a:latin typeface="楷体" pitchFamily="49" charset="-122"/>
                <a:ea typeface="楷体" pitchFamily="49" charset="-122"/>
              </a:rPr>
            </a:br>
            <a:r>
              <a:rPr lang="zh-CN" altLang="zh-CN" sz="2800" dirty="0">
                <a:latin typeface="楷体" pitchFamily="49" charset="-122"/>
                <a:ea typeface="楷体" pitchFamily="49" charset="-122"/>
              </a:rPr>
              <a:t>　　由于非上市公司的股票没有可参考的市场价格，为便于操作，除存在实际或约定的交易价格，或存在与该非上市股票具有可比性的相同或类似股票的实际交易价格情形外，购买日股票价值可暂按</a:t>
            </a:r>
            <a:r>
              <a:rPr lang="zh-CN" altLang="zh-CN" sz="2800" b="1" u="dbl" dirty="0">
                <a:latin typeface="楷体" pitchFamily="49" charset="-122"/>
                <a:ea typeface="楷体" pitchFamily="49" charset="-122"/>
              </a:rPr>
              <a:t>非上市公司上一年度经中介机构审计的会计报告中每股净资产数额</a:t>
            </a:r>
            <a:r>
              <a:rPr lang="zh-CN" altLang="zh-CN" sz="2800" dirty="0">
                <a:latin typeface="楷体" pitchFamily="49" charset="-122"/>
                <a:ea typeface="楷体" pitchFamily="49" charset="-122"/>
              </a:rPr>
              <a:t>来确定。</a:t>
            </a:r>
            <a:endParaRPr lang="zh-CN" altLang="en-US" sz="2800" dirty="0">
              <a:latin typeface="楷体" pitchFamily="49" charset="-122"/>
              <a:ea typeface="楷体" pitchFamily="49"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内容占位符 2">
            <a:extLst>
              <a:ext uri="{FF2B5EF4-FFF2-40B4-BE49-F238E27FC236}">
                <a16:creationId xmlns:a16="http://schemas.microsoft.com/office/drawing/2014/main" id="{E2B02D5D-1E7F-42C7-821A-69105CA16706}"/>
              </a:ext>
            </a:extLst>
          </p:cNvPr>
          <p:cNvSpPr>
            <a:spLocks noGrp="1"/>
          </p:cNvSpPr>
          <p:nvPr>
            <p:ph idx="1"/>
          </p:nvPr>
        </p:nvSpPr>
        <p:spPr>
          <a:xfrm>
            <a:off x="762000" y="152400"/>
            <a:ext cx="8305800" cy="5943600"/>
          </a:xfrm>
        </p:spPr>
        <p:txBody>
          <a:bodyPr/>
          <a:lstStyle/>
          <a:p>
            <a:r>
              <a:rPr lang="zh-CN" altLang="en-US" sz="2800">
                <a:latin typeface="黑体" panose="02010609060101010101" pitchFamily="49" charset="-122"/>
                <a:ea typeface="黑体" panose="02010609060101010101" pitchFamily="49" charset="-122"/>
              </a:rPr>
              <a:t>七、关于股权激励个人所得税征收方法</a:t>
            </a:r>
            <a:endParaRPr lang="en-US" altLang="zh-CN"/>
          </a:p>
          <a:p>
            <a:r>
              <a:rPr lang="en-US" altLang="zh-CN" sz="2400">
                <a:latin typeface="黑体" panose="02010609060101010101" pitchFamily="49" charset="-122"/>
                <a:ea typeface="黑体" panose="02010609060101010101" pitchFamily="49" charset="-122"/>
              </a:rPr>
              <a:t>1.</a:t>
            </a:r>
            <a:r>
              <a:rPr lang="zh-CN" altLang="en-US" sz="2400">
                <a:latin typeface="黑体" panose="02010609060101010101" pitchFamily="49" charset="-122"/>
                <a:ea typeface="黑体" panose="02010609060101010101" pitchFamily="49" charset="-122"/>
              </a:rPr>
              <a:t>股权激励所得项目和计税方法的确定</a:t>
            </a:r>
            <a:endParaRPr lang="en-US" altLang="zh-CN" sz="2400">
              <a:latin typeface="黑体" panose="02010609060101010101" pitchFamily="49" charset="-122"/>
              <a:ea typeface="黑体" panose="02010609060101010101" pitchFamily="49" charset="-122"/>
            </a:endParaRPr>
          </a:p>
          <a:p>
            <a:r>
              <a:rPr lang="zh-CN" altLang="en-US" sz="2400" b="1">
                <a:solidFill>
                  <a:srgbClr val="FF0000"/>
                </a:solidFill>
                <a:latin typeface="楷体" panose="02010609060101010101" pitchFamily="49" charset="-122"/>
                <a:ea typeface="楷体" panose="02010609060101010101" pitchFamily="49" charset="-122"/>
              </a:rPr>
              <a:t>股票增值权</a:t>
            </a:r>
            <a:r>
              <a:rPr lang="zh-CN" altLang="en-US" sz="2400">
                <a:latin typeface="楷体" panose="02010609060101010101" pitchFamily="49" charset="-122"/>
                <a:ea typeface="楷体" panose="02010609060101010101" pitchFamily="49" charset="-122"/>
              </a:rPr>
              <a:t>，是指上市公司授予公司员工在未来一定时期和约定条件下，获得规定数量的股票价格上升所带来收益的权利。被授权人在约定条件下行权，上市公司按照</a:t>
            </a:r>
            <a:r>
              <a:rPr lang="zh-CN" altLang="en-US" sz="2400" b="1">
                <a:solidFill>
                  <a:srgbClr val="FF0000"/>
                </a:solidFill>
                <a:latin typeface="楷体" panose="02010609060101010101" pitchFamily="49" charset="-122"/>
                <a:ea typeface="楷体" panose="02010609060101010101" pitchFamily="49" charset="-122"/>
              </a:rPr>
              <a:t>行权日</a:t>
            </a:r>
            <a:r>
              <a:rPr lang="zh-CN" altLang="en-US" sz="2400">
                <a:latin typeface="楷体" panose="02010609060101010101" pitchFamily="49" charset="-122"/>
                <a:ea typeface="楷体" panose="02010609060101010101" pitchFamily="49" charset="-122"/>
              </a:rPr>
              <a:t>与</a:t>
            </a:r>
            <a:r>
              <a:rPr lang="zh-CN" altLang="en-US" sz="2400" b="1">
                <a:solidFill>
                  <a:srgbClr val="FF0000"/>
                </a:solidFill>
                <a:latin typeface="楷体" panose="02010609060101010101" pitchFamily="49" charset="-122"/>
                <a:ea typeface="楷体" panose="02010609060101010101" pitchFamily="49" charset="-122"/>
              </a:rPr>
              <a:t>授权日</a:t>
            </a:r>
            <a:r>
              <a:rPr lang="zh-CN" altLang="en-US" sz="2400">
                <a:latin typeface="楷体" panose="02010609060101010101" pitchFamily="49" charset="-122"/>
                <a:ea typeface="楷体" panose="02010609060101010101" pitchFamily="49" charset="-122"/>
              </a:rPr>
              <a:t>二级市场股票</a:t>
            </a:r>
            <a:r>
              <a:rPr lang="zh-CN" altLang="en-US" sz="2400" b="1">
                <a:solidFill>
                  <a:srgbClr val="FF0000"/>
                </a:solidFill>
                <a:latin typeface="楷体" panose="02010609060101010101" pitchFamily="49" charset="-122"/>
                <a:ea typeface="楷体" panose="02010609060101010101" pitchFamily="49" charset="-122"/>
              </a:rPr>
              <a:t>差价</a:t>
            </a:r>
            <a:r>
              <a:rPr lang="zh-CN" altLang="en-US" sz="2400">
                <a:latin typeface="楷体" panose="02010609060101010101" pitchFamily="49" charset="-122"/>
                <a:ea typeface="楷体" panose="02010609060101010101" pitchFamily="49" charset="-122"/>
              </a:rPr>
              <a:t>乘以授权股票数量，发放给被授权人</a:t>
            </a:r>
            <a:r>
              <a:rPr lang="zh-CN" altLang="en-US" sz="2400" b="1">
                <a:solidFill>
                  <a:srgbClr val="FF0000"/>
                </a:solidFill>
                <a:latin typeface="楷体" panose="02010609060101010101" pitchFamily="49" charset="-122"/>
                <a:ea typeface="楷体" panose="02010609060101010101" pitchFamily="49" charset="-122"/>
              </a:rPr>
              <a:t>现金</a:t>
            </a:r>
            <a:r>
              <a:rPr lang="zh-CN" altLang="en-US" sz="2400">
                <a:latin typeface="楷体" panose="02010609060101010101" pitchFamily="49" charset="-122"/>
                <a:ea typeface="楷体" panose="02010609060101010101" pitchFamily="49" charset="-122"/>
              </a:rPr>
              <a:t>。</a:t>
            </a:r>
          </a:p>
          <a:p>
            <a:r>
              <a:rPr lang="zh-CN" altLang="en-US" sz="2400" b="1">
                <a:solidFill>
                  <a:srgbClr val="FF0000"/>
                </a:solidFill>
                <a:latin typeface="楷体" panose="02010609060101010101" pitchFamily="49" charset="-122"/>
                <a:ea typeface="楷体" panose="02010609060101010101" pitchFamily="49" charset="-122"/>
              </a:rPr>
              <a:t>限制性股票，</a:t>
            </a:r>
            <a:r>
              <a:rPr lang="zh-CN" altLang="en-US" sz="2400">
                <a:latin typeface="楷体" panose="02010609060101010101" pitchFamily="49" charset="-122"/>
                <a:ea typeface="楷体" panose="02010609060101010101" pitchFamily="49" charset="-122"/>
              </a:rPr>
              <a:t>指上市公司按照预先确定的条件授予激励对象一定数量的本公司股票，激励对象只有在工作年限或业绩目标符合股权激励计划规定条件的，才可出售限制性股票并从中获益。限制性股票方案的设计从国外的实践来看，限制主要体现在两个方面：一是获得条件；二是出售条件，但一般来看重点指向性很明确，是在第二个方面。并且方案都是依照各个公司实际情况来设计的，具有一定的灵活性。</a:t>
            </a:r>
            <a:endParaRPr lang="en-US" altLang="zh-CN" sz="2400">
              <a:latin typeface="楷体" panose="02010609060101010101" pitchFamily="49" charset="-122"/>
              <a:ea typeface="楷体" panose="02010609060101010101" pitchFamily="49" charset="-122"/>
            </a:endParaRPr>
          </a:p>
          <a:p>
            <a:endParaRPr lang="zh-CN"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a:extLst>
              <a:ext uri="{FF2B5EF4-FFF2-40B4-BE49-F238E27FC236}">
                <a16:creationId xmlns:a16="http://schemas.microsoft.com/office/drawing/2014/main" id="{7BEA4754-A257-4EB2-9A5E-A09A224618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673100"/>
            <a:ext cx="9101138" cy="579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内容占位符 2">
            <a:extLst>
              <a:ext uri="{FF2B5EF4-FFF2-40B4-BE49-F238E27FC236}">
                <a16:creationId xmlns:a16="http://schemas.microsoft.com/office/drawing/2014/main" id="{01D0635D-978E-4394-AD63-F6E1F5C85D03}"/>
              </a:ext>
            </a:extLst>
          </p:cNvPr>
          <p:cNvSpPr>
            <a:spLocks noGrp="1"/>
          </p:cNvSpPr>
          <p:nvPr>
            <p:ph idx="1"/>
          </p:nvPr>
        </p:nvSpPr>
        <p:spPr>
          <a:xfrm>
            <a:off x="914400" y="457200"/>
            <a:ext cx="8153400" cy="5638800"/>
          </a:xfrm>
        </p:spPr>
        <p:txBody>
          <a:bodyPr/>
          <a:lstStyle/>
          <a:p>
            <a:r>
              <a:rPr lang="en-US" altLang="zh-CN" sz="2400"/>
              <a:t>【</a:t>
            </a:r>
            <a:r>
              <a:rPr lang="zh-CN" altLang="en-US" sz="2400"/>
              <a:t>其他有关规定</a:t>
            </a:r>
            <a:r>
              <a:rPr lang="en-US" altLang="zh-CN" sz="2400"/>
              <a:t>】</a:t>
            </a:r>
          </a:p>
          <a:p>
            <a:r>
              <a:rPr lang="zh-CN" altLang="en-US" sz="2400"/>
              <a:t>　　</a:t>
            </a:r>
            <a:r>
              <a:rPr lang="zh-CN" altLang="en-US" sz="2400">
                <a:latin typeface="黑体" panose="02010609060101010101" pitchFamily="49" charset="-122"/>
                <a:ea typeface="黑体" panose="02010609060101010101" pitchFamily="49" charset="-122"/>
              </a:rPr>
              <a:t>（</a:t>
            </a:r>
            <a:r>
              <a:rPr lang="en-US" altLang="zh-CN" sz="2400">
                <a:latin typeface="黑体" panose="02010609060101010101" pitchFamily="49" charset="-122"/>
                <a:ea typeface="黑体" panose="02010609060101010101" pitchFamily="49" charset="-122"/>
              </a:rPr>
              <a:t>1</a:t>
            </a:r>
            <a:r>
              <a:rPr lang="zh-CN" altLang="en-US" sz="2400">
                <a:latin typeface="黑体" panose="02010609060101010101" pitchFamily="49" charset="-122"/>
                <a:ea typeface="黑体" panose="02010609060101010101" pitchFamily="49" charset="-122"/>
              </a:rPr>
              <a:t>）上述政策适用于上市公司（含所属分支机构）和上市公司控股企业的员工，其中上市公司占控股企业股份比例最低为</a:t>
            </a:r>
            <a:r>
              <a:rPr lang="en-US" altLang="zh-CN" sz="2400">
                <a:latin typeface="黑体" panose="02010609060101010101" pitchFamily="49" charset="-122"/>
                <a:ea typeface="黑体" panose="02010609060101010101" pitchFamily="49" charset="-122"/>
              </a:rPr>
              <a:t>30%</a:t>
            </a:r>
            <a:r>
              <a:rPr lang="zh-CN" altLang="en-US" sz="2400">
                <a:latin typeface="黑体" panose="02010609060101010101" pitchFamily="49" charset="-122"/>
                <a:ea typeface="黑体" panose="02010609060101010101" pitchFamily="49" charset="-122"/>
              </a:rPr>
              <a:t>。</a:t>
            </a:r>
          </a:p>
          <a:p>
            <a:r>
              <a:rPr lang="zh-CN" altLang="en-US" sz="2400"/>
              <a:t>　　</a:t>
            </a:r>
            <a:r>
              <a:rPr lang="zh-CN" altLang="en-US" sz="2400">
                <a:latin typeface="楷体" panose="02010609060101010101" pitchFamily="49" charset="-122"/>
                <a:ea typeface="楷体" panose="02010609060101010101" pitchFamily="49" charset="-122"/>
              </a:rPr>
              <a:t>间接持股比例，按各层持股比例相乘计算，上市公司对一级子公司持股比例超过</a:t>
            </a:r>
            <a:r>
              <a:rPr lang="en-US" altLang="zh-CN" sz="2400">
                <a:latin typeface="楷体" panose="02010609060101010101" pitchFamily="49" charset="-122"/>
                <a:ea typeface="楷体" panose="02010609060101010101" pitchFamily="49" charset="-122"/>
              </a:rPr>
              <a:t>50%</a:t>
            </a:r>
            <a:r>
              <a:rPr lang="zh-CN" altLang="en-US" sz="2400">
                <a:latin typeface="楷体" panose="02010609060101010101" pitchFamily="49" charset="-122"/>
                <a:ea typeface="楷体" panose="02010609060101010101" pitchFamily="49" charset="-122"/>
              </a:rPr>
              <a:t>的，按</a:t>
            </a:r>
            <a:r>
              <a:rPr lang="en-US" altLang="zh-CN" sz="2400">
                <a:latin typeface="楷体" panose="02010609060101010101" pitchFamily="49" charset="-122"/>
                <a:ea typeface="楷体" panose="02010609060101010101" pitchFamily="49" charset="-122"/>
              </a:rPr>
              <a:t>100%</a:t>
            </a:r>
            <a:r>
              <a:rPr lang="zh-CN" altLang="en-US" sz="2400">
                <a:latin typeface="楷体" panose="02010609060101010101" pitchFamily="49" charset="-122"/>
                <a:ea typeface="楷体" panose="02010609060101010101" pitchFamily="49" charset="-122"/>
              </a:rPr>
              <a:t>计算。</a:t>
            </a:r>
          </a:p>
          <a:p>
            <a:r>
              <a:rPr lang="zh-CN" altLang="en-US" sz="2400">
                <a:latin typeface="黑体" panose="02010609060101010101" pitchFamily="49" charset="-122"/>
                <a:ea typeface="黑体" panose="02010609060101010101" pitchFamily="49" charset="-122"/>
              </a:rPr>
              <a:t>　　（</a:t>
            </a:r>
            <a:r>
              <a:rPr lang="en-US" altLang="zh-CN" sz="2400">
                <a:latin typeface="黑体" panose="02010609060101010101" pitchFamily="49" charset="-122"/>
                <a:ea typeface="黑体" panose="02010609060101010101" pitchFamily="49" charset="-122"/>
              </a:rPr>
              <a:t>2</a:t>
            </a:r>
            <a:r>
              <a:rPr lang="zh-CN" altLang="en-US" sz="2400">
                <a:latin typeface="黑体" panose="02010609060101010101" pitchFamily="49" charset="-122"/>
                <a:ea typeface="黑体" panose="02010609060101010101" pitchFamily="49" charset="-122"/>
              </a:rPr>
              <a:t>）具有下列情形之一的股权激励所得，不适用上述优惠计税方法，直接计入个人当期所得征收个人所得税：</a:t>
            </a:r>
          </a:p>
          <a:p>
            <a:r>
              <a:rPr lang="zh-CN" altLang="en-US" sz="2400"/>
              <a:t>　　①除（</a:t>
            </a:r>
            <a:r>
              <a:rPr lang="en-US" altLang="zh-CN" sz="2400"/>
              <a:t>1</a:t>
            </a:r>
            <a:r>
              <a:rPr lang="zh-CN" altLang="en-US" sz="2400"/>
              <a:t>）项规定之外的集团公司、非上市公司员工取得的股权激励所得；</a:t>
            </a:r>
          </a:p>
          <a:p>
            <a:r>
              <a:rPr lang="zh-CN" altLang="en-US" sz="2400"/>
              <a:t>　　②公司上市之前设立股权激励计划，待公司上市后取得的股权激励所得；</a:t>
            </a:r>
          </a:p>
          <a:p>
            <a:r>
              <a:rPr lang="zh-CN" altLang="en-US" sz="2400"/>
              <a:t>　　③上市公司未按照规定向其主管税务机关报备有关资料的。</a:t>
            </a:r>
          </a:p>
          <a:p>
            <a:endParaRPr lang="zh-CN"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内容占位符 2">
            <a:extLst>
              <a:ext uri="{FF2B5EF4-FFF2-40B4-BE49-F238E27FC236}">
                <a16:creationId xmlns:a16="http://schemas.microsoft.com/office/drawing/2014/main" id="{C733EC5E-5DC0-4DD0-92DE-BB0709551E28}"/>
              </a:ext>
            </a:extLst>
          </p:cNvPr>
          <p:cNvSpPr>
            <a:spLocks noGrp="1"/>
          </p:cNvSpPr>
          <p:nvPr>
            <p:ph idx="1"/>
          </p:nvPr>
        </p:nvSpPr>
        <p:spPr>
          <a:xfrm>
            <a:off x="1295400" y="228600"/>
            <a:ext cx="7772400" cy="5867400"/>
          </a:xfrm>
        </p:spPr>
        <p:txBody>
          <a:bodyPr/>
          <a:lstStyle/>
          <a:p>
            <a:r>
              <a:rPr lang="en-US" altLang="zh-CN" sz="2400">
                <a:latin typeface="楷体" panose="02010609060101010101" pitchFamily="49" charset="-122"/>
                <a:ea typeface="楷体" panose="02010609060101010101" pitchFamily="49" charset="-122"/>
              </a:rPr>
              <a:t>【2010</a:t>
            </a:r>
            <a:r>
              <a:rPr lang="zh-CN" altLang="en-US" sz="2400">
                <a:latin typeface="楷体" panose="02010609060101010101" pitchFamily="49" charset="-122"/>
                <a:ea typeface="楷体" panose="02010609060101010101" pitchFamily="49" charset="-122"/>
              </a:rPr>
              <a:t>年考题－－单选题</a:t>
            </a:r>
            <a:r>
              <a:rPr lang="en-US" altLang="zh-CN" sz="2400">
                <a:latin typeface="楷体" panose="02010609060101010101" pitchFamily="49" charset="-122"/>
                <a:ea typeface="楷体" panose="02010609060101010101" pitchFamily="49" charset="-122"/>
              </a:rPr>
              <a:t>】</a:t>
            </a:r>
          </a:p>
          <a:p>
            <a:r>
              <a:rPr lang="zh-CN" altLang="en-US" sz="2400">
                <a:latin typeface="楷体" panose="02010609060101010101" pitchFamily="49" charset="-122"/>
                <a:ea typeface="楷体" panose="02010609060101010101" pitchFamily="49" charset="-122"/>
              </a:rPr>
              <a:t>　　</a:t>
            </a:r>
            <a:r>
              <a:rPr lang="en-US" altLang="zh-CN" sz="2400">
                <a:latin typeface="楷体" panose="02010609060101010101" pitchFamily="49" charset="-122"/>
                <a:ea typeface="楷体" panose="02010609060101010101" pitchFamily="49" charset="-122"/>
              </a:rPr>
              <a:t>2009</a:t>
            </a:r>
            <a:r>
              <a:rPr lang="zh-CN" altLang="en-US" sz="2400">
                <a:latin typeface="楷体" panose="02010609060101010101" pitchFamily="49" charset="-122"/>
                <a:ea typeface="楷体" panose="02010609060101010101" pitchFamily="49" charset="-122"/>
              </a:rPr>
              <a:t>年</a:t>
            </a:r>
            <a:r>
              <a:rPr lang="en-US" altLang="zh-CN" sz="2400">
                <a:latin typeface="楷体" panose="02010609060101010101" pitchFamily="49" charset="-122"/>
                <a:ea typeface="楷体" panose="02010609060101010101" pitchFamily="49" charset="-122"/>
              </a:rPr>
              <a:t>2</a:t>
            </a:r>
            <a:r>
              <a:rPr lang="zh-CN" altLang="en-US" sz="2400">
                <a:latin typeface="楷体" panose="02010609060101010101" pitchFamily="49" charset="-122"/>
                <a:ea typeface="楷体" panose="02010609060101010101" pitchFamily="49" charset="-122"/>
              </a:rPr>
              <a:t>月，中国公民孙某从其任职的公司取得限制性股票</a:t>
            </a:r>
            <a:r>
              <a:rPr lang="en-US" altLang="zh-CN" sz="2400">
                <a:latin typeface="楷体" panose="02010609060101010101" pitchFamily="49" charset="-122"/>
                <a:ea typeface="楷体" panose="02010609060101010101" pitchFamily="49" charset="-122"/>
              </a:rPr>
              <a:t>50 000</a:t>
            </a:r>
            <a:r>
              <a:rPr lang="zh-CN" altLang="en-US" sz="2400">
                <a:latin typeface="楷体" panose="02010609060101010101" pitchFamily="49" charset="-122"/>
                <a:ea typeface="楷体" panose="02010609060101010101" pitchFamily="49" charset="-122"/>
              </a:rPr>
              <a:t>股，在获得限制性股票时支付了</a:t>
            </a:r>
            <a:r>
              <a:rPr lang="en-US" altLang="zh-CN" sz="2400">
                <a:latin typeface="楷体" panose="02010609060101010101" pitchFamily="49" charset="-122"/>
                <a:ea typeface="楷体" panose="02010609060101010101" pitchFamily="49" charset="-122"/>
              </a:rPr>
              <a:t>50 000</a:t>
            </a:r>
            <a:r>
              <a:rPr lang="zh-CN" altLang="en-US" sz="2400">
                <a:latin typeface="楷体" panose="02010609060101010101" pitchFamily="49" charset="-122"/>
                <a:ea typeface="楷体" panose="02010609060101010101" pitchFamily="49" charset="-122"/>
              </a:rPr>
              <a:t>元，该批股票进行股票登记日的收盘价为</a:t>
            </a:r>
            <a:r>
              <a:rPr lang="en-US" altLang="zh-CN" sz="2400">
                <a:latin typeface="楷体" panose="02010609060101010101" pitchFamily="49" charset="-122"/>
                <a:ea typeface="楷体" panose="02010609060101010101" pitchFamily="49" charset="-122"/>
              </a:rPr>
              <a:t>4</a:t>
            </a:r>
            <a:r>
              <a:rPr lang="zh-CN" altLang="en-US" sz="2400">
                <a:latin typeface="楷体" panose="02010609060101010101" pitchFamily="49" charset="-122"/>
                <a:ea typeface="楷体" panose="02010609060101010101" pitchFamily="49" charset="-122"/>
              </a:rPr>
              <a:t>元</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股。按照约定的时间，</a:t>
            </a:r>
            <a:r>
              <a:rPr lang="en-US" altLang="zh-CN" sz="2400">
                <a:latin typeface="楷体" panose="02010609060101010101" pitchFamily="49" charset="-122"/>
                <a:ea typeface="楷体" panose="02010609060101010101" pitchFamily="49" charset="-122"/>
              </a:rPr>
              <a:t>2010</a:t>
            </a:r>
            <a:r>
              <a:rPr lang="zh-CN" altLang="en-US" sz="2400">
                <a:latin typeface="楷体" panose="02010609060101010101" pitchFamily="49" charset="-122"/>
                <a:ea typeface="楷体" panose="02010609060101010101" pitchFamily="49" charset="-122"/>
              </a:rPr>
              <a:t>年</a:t>
            </a:r>
            <a:r>
              <a:rPr lang="en-US" altLang="zh-CN" sz="2400">
                <a:latin typeface="楷体" panose="02010609060101010101" pitchFamily="49" charset="-122"/>
                <a:ea typeface="楷体" panose="02010609060101010101" pitchFamily="49" charset="-122"/>
              </a:rPr>
              <a:t>2</a:t>
            </a:r>
            <a:r>
              <a:rPr lang="zh-CN" altLang="en-US" sz="2400">
                <a:latin typeface="楷体" panose="02010609060101010101" pitchFamily="49" charset="-122"/>
                <a:ea typeface="楷体" panose="02010609060101010101" pitchFamily="49" charset="-122"/>
              </a:rPr>
              <a:t>月</a:t>
            </a:r>
            <a:r>
              <a:rPr lang="en-US" altLang="zh-CN" sz="2400">
                <a:latin typeface="楷体" panose="02010609060101010101" pitchFamily="49" charset="-122"/>
                <a:ea typeface="楷体" panose="02010609060101010101" pitchFamily="49" charset="-122"/>
              </a:rPr>
              <a:t>28</a:t>
            </a:r>
            <a:r>
              <a:rPr lang="zh-CN" altLang="en-US" sz="2400">
                <a:latin typeface="楷体" panose="02010609060101010101" pitchFamily="49" charset="-122"/>
                <a:ea typeface="楷体" panose="02010609060101010101" pitchFamily="49" charset="-122"/>
              </a:rPr>
              <a:t>日解禁</a:t>
            </a:r>
            <a:r>
              <a:rPr lang="en-US" altLang="zh-CN" sz="2400">
                <a:latin typeface="楷体" panose="02010609060101010101" pitchFamily="49" charset="-122"/>
                <a:ea typeface="楷体" panose="02010609060101010101" pitchFamily="49" charset="-122"/>
              </a:rPr>
              <a:t>10 000</a:t>
            </a:r>
            <a:r>
              <a:rPr lang="zh-CN" altLang="en-US" sz="2400">
                <a:latin typeface="楷体" panose="02010609060101010101" pitchFamily="49" charset="-122"/>
                <a:ea typeface="楷体" panose="02010609060101010101" pitchFamily="49" charset="-122"/>
              </a:rPr>
              <a:t>股，当天该股票收盘价</a:t>
            </a:r>
            <a:r>
              <a:rPr lang="en-US" altLang="zh-CN" sz="2400">
                <a:latin typeface="楷体" panose="02010609060101010101" pitchFamily="49" charset="-122"/>
                <a:ea typeface="楷体" panose="02010609060101010101" pitchFamily="49" charset="-122"/>
              </a:rPr>
              <a:t>7.5</a:t>
            </a:r>
            <a:r>
              <a:rPr lang="zh-CN" altLang="en-US" sz="2400">
                <a:latin typeface="楷体" panose="02010609060101010101" pitchFamily="49" charset="-122"/>
                <a:ea typeface="楷体" panose="02010609060101010101" pitchFamily="49" charset="-122"/>
              </a:rPr>
              <a:t>元</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股。在不考虑其他费用的情况下，解禁时孙某应纳税所得额为（　）元。</a:t>
            </a:r>
          </a:p>
          <a:p>
            <a:r>
              <a:rPr lang="zh-CN" altLang="en-US" sz="2400">
                <a:latin typeface="楷体" panose="02010609060101010101" pitchFamily="49" charset="-122"/>
                <a:ea typeface="楷体" panose="02010609060101010101" pitchFamily="49" charset="-122"/>
              </a:rPr>
              <a:t>　</a:t>
            </a:r>
            <a:r>
              <a:rPr lang="en-US" altLang="zh-CN" sz="2400">
                <a:latin typeface="楷体" panose="02010609060101010101" pitchFamily="49" charset="-122"/>
                <a:ea typeface="楷体" panose="02010609060101010101" pitchFamily="49" charset="-122"/>
              </a:rPr>
              <a:t>A.35 000  B.47 500    C.50 000    D.57 500</a:t>
            </a:r>
          </a:p>
          <a:p>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答案解析</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应纳税所得额＝（股票登记日股票市价＋本批次解禁股票当日市价）</a:t>
            </a:r>
            <a:r>
              <a:rPr lang="en-US" altLang="zh-CN" sz="2400">
                <a:latin typeface="楷体" panose="02010609060101010101" pitchFamily="49" charset="-122"/>
                <a:ea typeface="楷体" panose="02010609060101010101" pitchFamily="49" charset="-122"/>
              </a:rPr>
              <a:t>÷2×</a:t>
            </a:r>
            <a:r>
              <a:rPr lang="zh-CN" altLang="en-US" sz="2400">
                <a:latin typeface="楷体" panose="02010609060101010101" pitchFamily="49" charset="-122"/>
                <a:ea typeface="楷体" panose="02010609060101010101" pitchFamily="49" charset="-122"/>
              </a:rPr>
              <a:t>本批次解禁股票份数－被激励对象实际支付的资金总额</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（本批次解禁股票份数</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被激励对象获取的限制性股票总份数）＝（</a:t>
            </a:r>
            <a:r>
              <a:rPr lang="en-US" altLang="zh-CN" sz="2400">
                <a:latin typeface="楷体" panose="02010609060101010101" pitchFamily="49" charset="-122"/>
                <a:ea typeface="楷体" panose="02010609060101010101" pitchFamily="49" charset="-122"/>
              </a:rPr>
              <a:t>4</a:t>
            </a:r>
            <a:r>
              <a:rPr lang="zh-CN" altLang="en-US" sz="2400">
                <a:latin typeface="楷体" panose="02010609060101010101" pitchFamily="49" charset="-122"/>
                <a:ea typeface="楷体" panose="02010609060101010101" pitchFamily="49" charset="-122"/>
              </a:rPr>
              <a:t>＋</a:t>
            </a:r>
            <a:r>
              <a:rPr lang="en-US" altLang="zh-CN" sz="2400">
                <a:latin typeface="楷体" panose="02010609060101010101" pitchFamily="49" charset="-122"/>
                <a:ea typeface="楷体" panose="02010609060101010101" pitchFamily="49" charset="-122"/>
              </a:rPr>
              <a:t>7.5</a:t>
            </a:r>
            <a:r>
              <a:rPr lang="zh-CN" altLang="en-US" sz="2400">
                <a:latin typeface="楷体" panose="02010609060101010101" pitchFamily="49" charset="-122"/>
                <a:ea typeface="楷体" panose="02010609060101010101" pitchFamily="49" charset="-122"/>
              </a:rPr>
              <a:t>）</a:t>
            </a:r>
            <a:r>
              <a:rPr lang="en-US" altLang="zh-CN" sz="2400">
                <a:latin typeface="楷体" panose="02010609060101010101" pitchFamily="49" charset="-122"/>
                <a:ea typeface="楷体" panose="02010609060101010101" pitchFamily="49" charset="-122"/>
              </a:rPr>
              <a:t>÷2×10 000</a:t>
            </a:r>
            <a:r>
              <a:rPr lang="zh-CN" altLang="en-US" sz="2400">
                <a:latin typeface="楷体" panose="02010609060101010101" pitchFamily="49" charset="-122"/>
                <a:ea typeface="楷体" panose="02010609060101010101" pitchFamily="49" charset="-122"/>
              </a:rPr>
              <a:t>－</a:t>
            </a:r>
            <a:r>
              <a:rPr lang="en-US" altLang="zh-CN" sz="2400">
                <a:latin typeface="楷体" panose="02010609060101010101" pitchFamily="49" charset="-122"/>
                <a:ea typeface="楷体" panose="02010609060101010101" pitchFamily="49" charset="-122"/>
              </a:rPr>
              <a:t>50 000×</a:t>
            </a:r>
            <a:r>
              <a:rPr lang="zh-CN" altLang="en-US" sz="2400">
                <a:latin typeface="楷体" panose="02010609060101010101" pitchFamily="49" charset="-122"/>
                <a:ea typeface="楷体" panose="02010609060101010101" pitchFamily="49" charset="-122"/>
              </a:rPr>
              <a:t>（</a:t>
            </a:r>
            <a:r>
              <a:rPr lang="en-US" altLang="zh-CN" sz="2400">
                <a:latin typeface="楷体" panose="02010609060101010101" pitchFamily="49" charset="-122"/>
                <a:ea typeface="楷体" panose="02010609060101010101" pitchFamily="49" charset="-122"/>
              </a:rPr>
              <a:t>10 000÷50 000</a:t>
            </a:r>
            <a:r>
              <a:rPr lang="zh-CN" altLang="en-US" sz="2400">
                <a:latin typeface="楷体" panose="02010609060101010101" pitchFamily="49" charset="-122"/>
                <a:ea typeface="楷体" panose="02010609060101010101" pitchFamily="49" charset="-122"/>
              </a:rPr>
              <a:t>）＝</a:t>
            </a:r>
            <a:r>
              <a:rPr lang="en-US" altLang="zh-CN" sz="2400">
                <a:latin typeface="楷体" panose="02010609060101010101" pitchFamily="49" charset="-122"/>
                <a:ea typeface="楷体" panose="02010609060101010101" pitchFamily="49" charset="-122"/>
              </a:rPr>
              <a:t>47 500</a:t>
            </a:r>
            <a:r>
              <a:rPr lang="zh-CN" altLang="en-US" sz="2400">
                <a:latin typeface="楷体" panose="02010609060101010101" pitchFamily="49" charset="-122"/>
                <a:ea typeface="楷体" panose="02010609060101010101" pitchFamily="49" charset="-122"/>
              </a:rPr>
              <a:t>（元）</a:t>
            </a:r>
            <a:endParaRPr lang="en-US" altLang="zh-CN" sz="2400">
              <a:latin typeface="楷体" panose="02010609060101010101" pitchFamily="49" charset="-122"/>
              <a:ea typeface="楷体" panose="02010609060101010101" pitchFamily="49" charset="-122"/>
            </a:endParaRPr>
          </a:p>
          <a:p>
            <a:endParaRPr lang="zh-CN"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标题 1">
            <a:extLst>
              <a:ext uri="{FF2B5EF4-FFF2-40B4-BE49-F238E27FC236}">
                <a16:creationId xmlns:a16="http://schemas.microsoft.com/office/drawing/2014/main" id="{03D6CF6B-275D-4BBF-B7DE-166F1B9C607B}"/>
              </a:ext>
            </a:extLst>
          </p:cNvPr>
          <p:cNvSpPr>
            <a:spLocks noGrp="1" noChangeArrowheads="1"/>
          </p:cNvSpPr>
          <p:nvPr>
            <p:ph type="title"/>
          </p:nvPr>
        </p:nvSpPr>
        <p:spPr>
          <a:xfrm>
            <a:off x="1295400" y="609600"/>
            <a:ext cx="7772400" cy="762000"/>
          </a:xfrm>
        </p:spPr>
        <p:txBody>
          <a:bodyPr/>
          <a:lstStyle/>
          <a:p>
            <a:r>
              <a:rPr lang="zh-CN" altLang="en-US" sz="3200">
                <a:solidFill>
                  <a:srgbClr val="FF0000"/>
                </a:solidFill>
                <a:latin typeface="黑体" panose="02010609060101010101" pitchFamily="49" charset="-122"/>
                <a:ea typeface="黑体" panose="02010609060101010101" pitchFamily="49" charset="-122"/>
              </a:rPr>
              <a:t>递延纳税政策</a:t>
            </a:r>
            <a:r>
              <a:rPr lang="zh-CN" altLang="en-US" sz="3200">
                <a:latin typeface="黑体" panose="02010609060101010101" pitchFamily="49" charset="-122"/>
                <a:ea typeface="黑体" panose="02010609060101010101" pitchFamily="49" charset="-122"/>
              </a:rPr>
              <a:t>财税</a:t>
            </a:r>
            <a:r>
              <a:rPr lang="en-US" altLang="zh-CN" sz="3200">
                <a:latin typeface="黑体" panose="02010609060101010101" pitchFamily="49" charset="-122"/>
                <a:ea typeface="黑体" panose="02010609060101010101" pitchFamily="49" charset="-122"/>
              </a:rPr>
              <a:t>[2016]101</a:t>
            </a:r>
            <a:r>
              <a:rPr lang="zh-CN" altLang="en-US" sz="3200">
                <a:latin typeface="黑体" panose="02010609060101010101" pitchFamily="49" charset="-122"/>
                <a:ea typeface="黑体" panose="02010609060101010101" pitchFamily="49" charset="-122"/>
              </a:rPr>
              <a:t>号</a:t>
            </a:r>
            <a:endParaRPr lang="zh-CN" altLang="en-US" sz="3200">
              <a:solidFill>
                <a:srgbClr val="FF0000"/>
              </a:solidFill>
              <a:latin typeface="黑体" panose="02010609060101010101" pitchFamily="49" charset="-122"/>
              <a:ea typeface="黑体" panose="02010609060101010101" pitchFamily="49" charset="-122"/>
            </a:endParaRPr>
          </a:p>
        </p:txBody>
      </p:sp>
      <p:sp>
        <p:nvSpPr>
          <p:cNvPr id="37891" name="内容占位符 2">
            <a:extLst>
              <a:ext uri="{FF2B5EF4-FFF2-40B4-BE49-F238E27FC236}">
                <a16:creationId xmlns:a16="http://schemas.microsoft.com/office/drawing/2014/main" id="{AEC4C1A8-DABF-4DC5-B7A2-0CA2AB17AE91}"/>
              </a:ext>
            </a:extLst>
          </p:cNvPr>
          <p:cNvSpPr>
            <a:spLocks noGrp="1" noChangeArrowheads="1"/>
          </p:cNvSpPr>
          <p:nvPr>
            <p:ph idx="1"/>
          </p:nvPr>
        </p:nvSpPr>
        <p:spPr>
          <a:xfrm>
            <a:off x="838200" y="1371600"/>
            <a:ext cx="8229600" cy="4724400"/>
          </a:xfrm>
        </p:spPr>
        <p:txBody>
          <a:bodyPr/>
          <a:lstStyle/>
          <a:p>
            <a:r>
              <a:rPr lang="zh-CN" altLang="en-US" sz="2800">
                <a:latin typeface="楷体" panose="02010609060101010101" pitchFamily="49" charset="-122"/>
                <a:ea typeface="楷体" panose="02010609060101010101" pitchFamily="49" charset="-122"/>
              </a:rPr>
              <a:t>（一）</a:t>
            </a:r>
            <a:r>
              <a:rPr lang="zh-CN" altLang="en-US" sz="2800">
                <a:solidFill>
                  <a:srgbClr val="FF0000"/>
                </a:solidFill>
                <a:latin typeface="楷体" panose="02010609060101010101" pitchFamily="49" charset="-122"/>
                <a:ea typeface="楷体" panose="02010609060101010101" pitchFamily="49" charset="-122"/>
              </a:rPr>
              <a:t>非上市公司</a:t>
            </a:r>
            <a:r>
              <a:rPr lang="zh-CN" altLang="en-US" sz="2800">
                <a:latin typeface="楷体" panose="02010609060101010101" pitchFamily="49" charset="-122"/>
                <a:ea typeface="楷体" panose="02010609060101010101" pitchFamily="49" charset="-122"/>
              </a:rPr>
              <a:t>授予本公司员工的</a:t>
            </a:r>
            <a:r>
              <a:rPr lang="zh-CN" altLang="en-US" sz="2800">
                <a:solidFill>
                  <a:srgbClr val="FF0000"/>
                </a:solidFill>
                <a:latin typeface="楷体" panose="02010609060101010101" pitchFamily="49" charset="-122"/>
                <a:ea typeface="楷体" panose="02010609060101010101" pitchFamily="49" charset="-122"/>
              </a:rPr>
              <a:t>股票期权、股权期权、限制性股票和股权奖励</a:t>
            </a:r>
            <a:r>
              <a:rPr lang="zh-CN" altLang="en-US" sz="2800">
                <a:latin typeface="楷体" panose="02010609060101010101" pitchFamily="49" charset="-122"/>
                <a:ea typeface="楷体" panose="02010609060101010101" pitchFamily="49" charset="-122"/>
              </a:rPr>
              <a:t>，符合规定条件的，经向主管税务机关备案，可实行递延纳税政策，即员工在</a:t>
            </a:r>
            <a:r>
              <a:rPr lang="zh-CN" altLang="en-US" sz="2800">
                <a:solidFill>
                  <a:srgbClr val="FF0000"/>
                </a:solidFill>
                <a:latin typeface="楷体" panose="02010609060101010101" pitchFamily="49" charset="-122"/>
                <a:ea typeface="楷体" panose="02010609060101010101" pitchFamily="49" charset="-122"/>
              </a:rPr>
              <a:t>取得股权激励时可暂不纳税</a:t>
            </a:r>
            <a:r>
              <a:rPr lang="zh-CN" altLang="en-US" sz="2800">
                <a:latin typeface="楷体" panose="02010609060101010101" pitchFamily="49" charset="-122"/>
                <a:ea typeface="楷体" panose="02010609060101010101" pitchFamily="49" charset="-122"/>
              </a:rPr>
              <a:t>，递延至</a:t>
            </a:r>
            <a:r>
              <a:rPr lang="zh-CN" altLang="en-US" sz="2800">
                <a:solidFill>
                  <a:srgbClr val="FF0000"/>
                </a:solidFill>
                <a:latin typeface="楷体" panose="02010609060101010101" pitchFamily="49" charset="-122"/>
                <a:ea typeface="楷体" panose="02010609060101010101" pitchFamily="49" charset="-122"/>
              </a:rPr>
              <a:t>转让该股权时纳税</a:t>
            </a:r>
            <a:r>
              <a:rPr lang="zh-CN" altLang="en-US" sz="2800">
                <a:latin typeface="楷体" panose="02010609060101010101" pitchFamily="49" charset="-122"/>
                <a:ea typeface="楷体" panose="02010609060101010101" pitchFamily="49" charset="-122"/>
              </a:rPr>
              <a:t>；股权转让时，按照股权转让收入减除股权取得成本以及合理税费后的差额，适用“财产转让所得”项目，按照</a:t>
            </a:r>
            <a:r>
              <a:rPr lang="en-US" altLang="zh-CN" sz="2800">
                <a:latin typeface="楷体" panose="02010609060101010101" pitchFamily="49" charset="-122"/>
                <a:ea typeface="楷体" panose="02010609060101010101" pitchFamily="49" charset="-122"/>
              </a:rPr>
              <a:t>20%</a:t>
            </a:r>
            <a:r>
              <a:rPr lang="zh-CN" altLang="en-US" sz="2800">
                <a:latin typeface="楷体" panose="02010609060101010101" pitchFamily="49" charset="-122"/>
                <a:ea typeface="楷体" panose="02010609060101010101" pitchFamily="49" charset="-122"/>
              </a:rPr>
              <a:t>的税率计算缴纳个人所得税。</a:t>
            </a:r>
            <a:endParaRPr lang="en-US" altLang="zh-CN" sz="2800">
              <a:latin typeface="楷体" panose="02010609060101010101" pitchFamily="49" charset="-122"/>
              <a:ea typeface="楷体" panose="02010609060101010101" pitchFamily="49" charset="-122"/>
            </a:endParaRPr>
          </a:p>
          <a:p>
            <a:r>
              <a:rPr lang="zh-CN" altLang="en-US" sz="2800">
                <a:latin typeface="仿宋" panose="02010609060101010101" pitchFamily="49" charset="-122"/>
                <a:ea typeface="仿宋" panose="02010609060101010101" pitchFamily="49" charset="-122"/>
              </a:rPr>
              <a:t>股权转让时，股票（权）期权取得成本按行权价确定，限制性股票取得成本按实际出资额确定，股权奖励取得成本为零。</a:t>
            </a:r>
            <a:endParaRPr lang="en-US" altLang="zh-CN" sz="2800">
              <a:latin typeface="仿宋" panose="02010609060101010101" pitchFamily="49" charset="-122"/>
              <a:ea typeface="仿宋" panose="02010609060101010101" pitchFamily="49" charset="-122"/>
            </a:endParaRPr>
          </a:p>
          <a:p>
            <a:endParaRPr lang="zh-CN" altLang="en-US" sz="2800">
              <a:latin typeface="楷体" panose="02010609060101010101" pitchFamily="49" charset="-122"/>
              <a:ea typeface="楷体" panose="02010609060101010101" pitchFamily="49"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内容占位符 2">
            <a:extLst>
              <a:ext uri="{FF2B5EF4-FFF2-40B4-BE49-F238E27FC236}">
                <a16:creationId xmlns:a16="http://schemas.microsoft.com/office/drawing/2014/main" id="{112C68CD-564E-4B4B-AF47-0D7ECBD09A62}"/>
              </a:ext>
            </a:extLst>
          </p:cNvPr>
          <p:cNvSpPr>
            <a:spLocks noGrp="1" noChangeArrowheads="1"/>
          </p:cNvSpPr>
          <p:nvPr>
            <p:ph idx="1"/>
          </p:nvPr>
        </p:nvSpPr>
        <p:spPr>
          <a:xfrm>
            <a:off x="990600" y="762000"/>
            <a:ext cx="7772400" cy="5334000"/>
          </a:xfrm>
        </p:spPr>
        <p:txBody>
          <a:bodyPr/>
          <a:lstStyle/>
          <a:p>
            <a:r>
              <a:rPr lang="zh-CN" altLang="en-US" sz="2800">
                <a:latin typeface="楷体" panose="02010609060101010101" pitchFamily="49" charset="-122"/>
                <a:ea typeface="楷体" panose="02010609060101010101" pitchFamily="49" charset="-122"/>
              </a:rPr>
              <a:t>（二）</a:t>
            </a:r>
            <a:r>
              <a:rPr lang="zh-CN" altLang="en-US" sz="2800">
                <a:solidFill>
                  <a:srgbClr val="FF0000"/>
                </a:solidFill>
                <a:latin typeface="楷体" panose="02010609060101010101" pitchFamily="49" charset="-122"/>
                <a:ea typeface="楷体" panose="02010609060101010101" pitchFamily="49" charset="-122"/>
              </a:rPr>
              <a:t>上市公司</a:t>
            </a:r>
            <a:r>
              <a:rPr lang="zh-CN" altLang="en-US" sz="2800">
                <a:latin typeface="楷体" panose="02010609060101010101" pitchFamily="49" charset="-122"/>
                <a:ea typeface="楷体" panose="02010609060101010101" pitchFamily="49" charset="-122"/>
              </a:rPr>
              <a:t>授予个人的</a:t>
            </a:r>
            <a:r>
              <a:rPr lang="zh-CN" altLang="en-US" sz="2800">
                <a:solidFill>
                  <a:srgbClr val="FF0000"/>
                </a:solidFill>
                <a:latin typeface="楷体" panose="02010609060101010101" pitchFamily="49" charset="-122"/>
                <a:ea typeface="楷体" panose="02010609060101010101" pitchFamily="49" charset="-122"/>
              </a:rPr>
              <a:t>股票期权、限制性股票和股权奖励</a:t>
            </a:r>
            <a:r>
              <a:rPr lang="zh-CN" altLang="en-US" sz="2800">
                <a:latin typeface="楷体" panose="02010609060101010101" pitchFamily="49" charset="-122"/>
                <a:ea typeface="楷体" panose="02010609060101010101" pitchFamily="49" charset="-122"/>
              </a:rPr>
              <a:t>，经向主管税务机关备案，个人可自股票期权行权、限制性股票解禁或取得股权奖励之日起，在</a:t>
            </a:r>
            <a:r>
              <a:rPr lang="zh-CN" altLang="en-US" sz="2800">
                <a:solidFill>
                  <a:srgbClr val="FF0000"/>
                </a:solidFill>
                <a:latin typeface="楷体" panose="02010609060101010101" pitchFamily="49" charset="-122"/>
                <a:ea typeface="楷体" panose="02010609060101010101" pitchFamily="49" charset="-122"/>
              </a:rPr>
              <a:t>不超过</a:t>
            </a:r>
            <a:r>
              <a:rPr lang="en-US" altLang="zh-CN" sz="2800">
                <a:solidFill>
                  <a:srgbClr val="FF0000"/>
                </a:solidFill>
                <a:latin typeface="楷体" panose="02010609060101010101" pitchFamily="49" charset="-122"/>
                <a:ea typeface="楷体" panose="02010609060101010101" pitchFamily="49" charset="-122"/>
              </a:rPr>
              <a:t>12</a:t>
            </a:r>
            <a:r>
              <a:rPr lang="zh-CN" altLang="en-US" sz="2800">
                <a:solidFill>
                  <a:srgbClr val="FF0000"/>
                </a:solidFill>
                <a:latin typeface="楷体" panose="02010609060101010101" pitchFamily="49" charset="-122"/>
                <a:ea typeface="楷体" panose="02010609060101010101" pitchFamily="49" charset="-122"/>
              </a:rPr>
              <a:t>个月</a:t>
            </a:r>
            <a:r>
              <a:rPr lang="zh-CN" altLang="en-US" sz="2800">
                <a:latin typeface="楷体" panose="02010609060101010101" pitchFamily="49" charset="-122"/>
                <a:ea typeface="楷体" panose="02010609060101010101" pitchFamily="49" charset="-122"/>
              </a:rPr>
              <a:t>的期限内缴纳个人所得税。</a:t>
            </a:r>
            <a:endParaRPr lang="en-US" altLang="zh-CN" sz="2800">
              <a:latin typeface="楷体" panose="02010609060101010101" pitchFamily="49" charset="-122"/>
              <a:ea typeface="楷体" panose="02010609060101010101" pitchFamily="49" charset="-122"/>
            </a:endParaRPr>
          </a:p>
          <a:p>
            <a:pPr>
              <a:buFontTx/>
              <a:buNone/>
            </a:pPr>
            <a:endParaRPr lang="en-US" altLang="zh-CN" sz="2800">
              <a:latin typeface="楷体" panose="02010609060101010101" pitchFamily="49" charset="-122"/>
              <a:ea typeface="楷体" panose="02010609060101010101" pitchFamily="49" charset="-122"/>
            </a:endParaRPr>
          </a:p>
          <a:p>
            <a:r>
              <a:rPr lang="zh-CN" altLang="en-US" sz="2800">
                <a:latin typeface="楷体" panose="02010609060101010101" pitchFamily="49" charset="-122"/>
                <a:ea typeface="楷体" panose="02010609060101010101" pitchFamily="49" charset="-122"/>
              </a:rPr>
              <a:t>（三）企业或个人</a:t>
            </a:r>
            <a:r>
              <a:rPr lang="zh-CN" altLang="en-US" sz="2800">
                <a:solidFill>
                  <a:srgbClr val="FF0000"/>
                </a:solidFill>
                <a:latin typeface="楷体" panose="02010609060101010101" pitchFamily="49" charset="-122"/>
                <a:ea typeface="楷体" panose="02010609060101010101" pitchFamily="49" charset="-122"/>
              </a:rPr>
              <a:t>以技术成果投资入股</a:t>
            </a:r>
            <a:r>
              <a:rPr lang="zh-CN" altLang="en-US" sz="2800">
                <a:latin typeface="楷体" panose="02010609060101010101" pitchFamily="49" charset="-122"/>
                <a:ea typeface="楷体" panose="02010609060101010101" pitchFamily="49" charset="-122"/>
              </a:rPr>
              <a:t>到境内</a:t>
            </a:r>
            <a:r>
              <a:rPr lang="zh-CN" altLang="en-US" sz="2800">
                <a:solidFill>
                  <a:srgbClr val="FF0000"/>
                </a:solidFill>
                <a:latin typeface="楷体" panose="02010609060101010101" pitchFamily="49" charset="-122"/>
                <a:ea typeface="楷体" panose="02010609060101010101" pitchFamily="49" charset="-122"/>
              </a:rPr>
              <a:t>居民企业</a:t>
            </a:r>
            <a:r>
              <a:rPr lang="zh-CN" altLang="en-US" sz="2800">
                <a:latin typeface="楷体" panose="02010609060101010101" pitchFamily="49" charset="-122"/>
                <a:ea typeface="楷体" panose="02010609060101010101" pitchFamily="49" charset="-122"/>
              </a:rPr>
              <a:t>，被投资企业支付的对价全部为</a:t>
            </a:r>
            <a:r>
              <a:rPr lang="zh-CN" altLang="en-US" sz="2800">
                <a:solidFill>
                  <a:srgbClr val="FF0000"/>
                </a:solidFill>
                <a:latin typeface="楷体" panose="02010609060101010101" pitchFamily="49" charset="-122"/>
                <a:ea typeface="楷体" panose="02010609060101010101" pitchFamily="49" charset="-122"/>
              </a:rPr>
              <a:t>股票</a:t>
            </a:r>
            <a:r>
              <a:rPr lang="zh-CN" altLang="en-US" sz="2800">
                <a:latin typeface="楷体" panose="02010609060101010101" pitchFamily="49" charset="-122"/>
                <a:ea typeface="楷体" panose="02010609060101010101" pitchFamily="49" charset="-122"/>
              </a:rPr>
              <a:t>（权）的，企业或个人可</a:t>
            </a:r>
            <a:r>
              <a:rPr lang="zh-CN" altLang="en-US" sz="2800">
                <a:solidFill>
                  <a:srgbClr val="FF0000"/>
                </a:solidFill>
                <a:latin typeface="楷体" panose="02010609060101010101" pitchFamily="49" charset="-122"/>
                <a:ea typeface="楷体" panose="02010609060101010101" pitchFamily="49" charset="-122"/>
              </a:rPr>
              <a:t>选择</a:t>
            </a:r>
            <a:r>
              <a:rPr lang="zh-CN" altLang="en-US" sz="2800">
                <a:latin typeface="楷体" panose="02010609060101010101" pitchFamily="49" charset="-122"/>
                <a:ea typeface="楷体" panose="02010609060101010101" pitchFamily="49" charset="-122"/>
              </a:rPr>
              <a:t>继续按现行有关税收政策执行，也可选择适用递延纳税优惠政策。</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B81F97EB-9ABC-492D-B715-F4A455AEEC86}"/>
              </a:ext>
            </a:extLst>
          </p:cNvPr>
          <p:cNvSpPr>
            <a:spLocks noGrp="1"/>
          </p:cNvSpPr>
          <p:nvPr>
            <p:ph idx="1"/>
          </p:nvPr>
        </p:nvSpPr>
        <p:spPr>
          <a:xfrm>
            <a:off x="838200" y="304800"/>
            <a:ext cx="8229600" cy="5791200"/>
          </a:xfrm>
        </p:spPr>
        <p:txBody>
          <a:bodyPr/>
          <a:lstStyle/>
          <a:p>
            <a:pPr>
              <a:defRPr/>
            </a:pPr>
            <a:r>
              <a:rPr lang="zh-CN" altLang="en-US" dirty="0">
                <a:latin typeface="黑体" pitchFamily="49" charset="-122"/>
                <a:ea typeface="黑体" pitchFamily="49" charset="-122"/>
              </a:rPr>
              <a:t>八、个人转让上市公司限售股所得征收个人所得税</a:t>
            </a:r>
            <a:endParaRPr lang="en-US" altLang="zh-CN" dirty="0">
              <a:latin typeface="黑体" pitchFamily="49" charset="-122"/>
              <a:ea typeface="黑体" pitchFamily="49" charset="-122"/>
            </a:endParaRPr>
          </a:p>
          <a:p>
            <a:pPr marL="0" indent="0">
              <a:buFontTx/>
              <a:buNone/>
              <a:defRPr/>
            </a:pPr>
            <a:r>
              <a:rPr lang="zh-CN" altLang="en-US" sz="2400" dirty="0">
                <a:latin typeface="黑体" pitchFamily="49" charset="-122"/>
                <a:ea typeface="黑体" pitchFamily="49" charset="-122"/>
              </a:rPr>
              <a:t>（一）转让限售股的计税方法：</a:t>
            </a:r>
          </a:p>
          <a:p>
            <a:pPr>
              <a:defRPr/>
            </a:pPr>
            <a:r>
              <a:rPr lang="en-US" altLang="zh-CN" sz="2400" b="1" dirty="0">
                <a:latin typeface="楷体" pitchFamily="49" charset="-122"/>
                <a:ea typeface="楷体" pitchFamily="49" charset="-122"/>
              </a:rPr>
              <a:t>1.</a:t>
            </a:r>
            <a:r>
              <a:rPr lang="zh-CN" altLang="en-US" sz="2400" b="1" dirty="0">
                <a:latin typeface="楷体" pitchFamily="49" charset="-122"/>
                <a:ea typeface="楷体" pitchFamily="49" charset="-122"/>
              </a:rPr>
              <a:t>应纳税所得额＝限售股转让收入－ （限售股原值＋合理税费）</a:t>
            </a:r>
          </a:p>
          <a:p>
            <a:pPr>
              <a:defRPr/>
            </a:pPr>
            <a:r>
              <a:rPr lang="zh-CN" altLang="en-US" sz="2400" b="1" dirty="0">
                <a:latin typeface="楷体" pitchFamily="49" charset="-122"/>
                <a:ea typeface="楷体" pitchFamily="49" charset="-122"/>
              </a:rPr>
              <a:t>　　应纳税额＝应纳税所得额</a:t>
            </a:r>
            <a:r>
              <a:rPr lang="en-US" altLang="zh-CN" sz="2400" b="1" dirty="0">
                <a:latin typeface="楷体" pitchFamily="49" charset="-122"/>
                <a:ea typeface="楷体" pitchFamily="49" charset="-122"/>
              </a:rPr>
              <a:t>×20%</a:t>
            </a:r>
          </a:p>
          <a:p>
            <a:pPr>
              <a:defRPr/>
            </a:pPr>
            <a:r>
              <a:rPr lang="zh-CN" altLang="en-US" sz="2400" b="1" dirty="0">
                <a:latin typeface="楷体" pitchFamily="49" charset="-122"/>
                <a:ea typeface="楷体" pitchFamily="49" charset="-122"/>
              </a:rPr>
              <a:t>　　如果纳税人未能提供完整、真实的限售股原值凭证的</a:t>
            </a:r>
            <a:r>
              <a:rPr lang="en-US" altLang="zh-CN" sz="2400" b="1" dirty="0">
                <a:latin typeface="楷体" pitchFamily="49" charset="-122"/>
                <a:ea typeface="楷体" pitchFamily="49" charset="-122"/>
              </a:rPr>
              <a:t>,</a:t>
            </a:r>
            <a:r>
              <a:rPr lang="zh-CN" altLang="en-US" sz="2400" b="1" dirty="0">
                <a:latin typeface="楷体" pitchFamily="49" charset="-122"/>
                <a:ea typeface="楷体" pitchFamily="49" charset="-122"/>
              </a:rPr>
              <a:t>不能准确计算限售股原值的</a:t>
            </a:r>
            <a:r>
              <a:rPr lang="en-US" altLang="zh-CN" sz="2400" b="1" dirty="0">
                <a:latin typeface="楷体" pitchFamily="49" charset="-122"/>
                <a:ea typeface="楷体" pitchFamily="49" charset="-122"/>
              </a:rPr>
              <a:t>,</a:t>
            </a:r>
            <a:r>
              <a:rPr lang="zh-CN" altLang="en-US" sz="2400" b="1" dirty="0">
                <a:latin typeface="楷体" pitchFamily="49" charset="-122"/>
                <a:ea typeface="楷体" pitchFamily="49" charset="-122"/>
              </a:rPr>
              <a:t>主管税务机关一律按限售股</a:t>
            </a:r>
            <a:r>
              <a:rPr lang="zh-CN" altLang="en-US" sz="2400" b="1" dirty="0">
                <a:solidFill>
                  <a:srgbClr val="FF0000"/>
                </a:solidFill>
                <a:latin typeface="楷体" pitchFamily="49" charset="-122"/>
                <a:ea typeface="楷体" pitchFamily="49" charset="-122"/>
              </a:rPr>
              <a:t>转让收入的</a:t>
            </a:r>
            <a:r>
              <a:rPr lang="en-US" altLang="zh-CN" sz="2400" b="1" dirty="0">
                <a:solidFill>
                  <a:srgbClr val="FF0000"/>
                </a:solidFill>
                <a:latin typeface="楷体" pitchFamily="49" charset="-122"/>
                <a:ea typeface="楷体" pitchFamily="49" charset="-122"/>
              </a:rPr>
              <a:t>15%</a:t>
            </a:r>
            <a:r>
              <a:rPr lang="zh-CN" altLang="en-US" sz="2400" b="1" dirty="0">
                <a:solidFill>
                  <a:srgbClr val="FF0000"/>
                </a:solidFill>
                <a:latin typeface="楷体" pitchFamily="49" charset="-122"/>
                <a:ea typeface="楷体" pitchFamily="49" charset="-122"/>
              </a:rPr>
              <a:t>核定</a:t>
            </a:r>
            <a:r>
              <a:rPr lang="zh-CN" altLang="en-US" sz="2400" b="1" dirty="0">
                <a:latin typeface="楷体" pitchFamily="49" charset="-122"/>
                <a:ea typeface="楷体" pitchFamily="49" charset="-122"/>
              </a:rPr>
              <a:t>限售股原值及合理税费。</a:t>
            </a:r>
          </a:p>
          <a:p>
            <a:pPr>
              <a:defRPr/>
            </a:pPr>
            <a:r>
              <a:rPr lang="en-US" altLang="zh-CN" sz="2400" b="1" dirty="0">
                <a:latin typeface="楷体" pitchFamily="49" charset="-122"/>
                <a:ea typeface="楷体" pitchFamily="49" charset="-122"/>
              </a:rPr>
              <a:t>2.</a:t>
            </a:r>
            <a:r>
              <a:rPr lang="zh-CN" altLang="en-US" sz="2400" b="1" dirty="0">
                <a:latin typeface="楷体" pitchFamily="49" charset="-122"/>
                <a:ea typeface="楷体" pitchFamily="49" charset="-122"/>
              </a:rPr>
              <a:t>纳税人同时持有限售股及该股流通股的，其股票转让所得，按照</a:t>
            </a:r>
            <a:r>
              <a:rPr lang="zh-CN" altLang="en-US" sz="2400" b="1" dirty="0">
                <a:solidFill>
                  <a:srgbClr val="FF0000"/>
                </a:solidFill>
                <a:latin typeface="楷体" pitchFamily="49" charset="-122"/>
                <a:ea typeface="楷体" pitchFamily="49" charset="-122"/>
              </a:rPr>
              <a:t>限售股优先</a:t>
            </a:r>
            <a:r>
              <a:rPr lang="zh-CN" altLang="en-US" sz="2400" b="1" dirty="0">
                <a:latin typeface="楷体" pitchFamily="49" charset="-122"/>
                <a:ea typeface="楷体" pitchFamily="49" charset="-122"/>
              </a:rPr>
              <a:t>原则，即：转让股票视同为先转让限售股，按规定计算缴纳个人所得税。</a:t>
            </a:r>
          </a:p>
          <a:p>
            <a:pPr>
              <a:defRPr/>
            </a:pPr>
            <a:r>
              <a:rPr lang="en-US" altLang="zh-CN" sz="2400" b="1" dirty="0">
                <a:latin typeface="楷体" pitchFamily="49" charset="-122"/>
                <a:ea typeface="楷体" pitchFamily="49" charset="-122"/>
              </a:rPr>
              <a:t>3.</a:t>
            </a:r>
            <a:r>
              <a:rPr lang="zh-CN" altLang="en-US" sz="2400" b="1" dirty="0">
                <a:latin typeface="楷体" pitchFamily="49" charset="-122"/>
                <a:ea typeface="楷体" pitchFamily="49" charset="-122"/>
              </a:rPr>
              <a:t>对个人在上海证券交易所、深圳证券交易所转让从</a:t>
            </a:r>
            <a:r>
              <a:rPr lang="zh-CN" altLang="en-US" sz="2400" b="1" dirty="0">
                <a:solidFill>
                  <a:srgbClr val="FF0000"/>
                </a:solidFill>
                <a:latin typeface="楷体" pitchFamily="49" charset="-122"/>
                <a:ea typeface="楷体" pitchFamily="49" charset="-122"/>
              </a:rPr>
              <a:t>上市公司</a:t>
            </a:r>
            <a:r>
              <a:rPr lang="zh-CN" altLang="en-US" sz="2400" b="1" dirty="0">
                <a:latin typeface="楷体" pitchFamily="49" charset="-122"/>
                <a:ea typeface="楷体" pitchFamily="49" charset="-122"/>
              </a:rPr>
              <a:t>公开发行和转让市场取得的上市公司股票所得</a:t>
            </a:r>
            <a:r>
              <a:rPr lang="zh-CN" altLang="en-US" sz="2400" b="1" dirty="0">
                <a:solidFill>
                  <a:srgbClr val="FF0000"/>
                </a:solidFill>
                <a:latin typeface="楷体" pitchFamily="49" charset="-122"/>
                <a:ea typeface="楷体" pitchFamily="49" charset="-122"/>
              </a:rPr>
              <a:t>免征</a:t>
            </a:r>
            <a:r>
              <a:rPr lang="zh-CN" altLang="en-US" sz="2400" b="1" dirty="0">
                <a:latin typeface="楷体" pitchFamily="49" charset="-122"/>
                <a:ea typeface="楷体" pitchFamily="49" charset="-122"/>
              </a:rPr>
              <a:t>个人所得税。</a:t>
            </a:r>
          </a:p>
          <a:p>
            <a:pPr>
              <a:defRPr/>
            </a:pPr>
            <a:endParaRPr lang="zh-CN"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645C0A3A-DB6C-44FD-9FBA-DD57DA04EDB0}"/>
              </a:ext>
            </a:extLst>
          </p:cNvPr>
          <p:cNvSpPr>
            <a:spLocks noGrp="1"/>
          </p:cNvSpPr>
          <p:nvPr>
            <p:ph idx="1"/>
          </p:nvPr>
        </p:nvSpPr>
        <p:spPr>
          <a:xfrm>
            <a:off x="762000" y="457200"/>
            <a:ext cx="8305800" cy="5638800"/>
          </a:xfrm>
        </p:spPr>
        <p:txBody>
          <a:bodyPr/>
          <a:lstStyle/>
          <a:p>
            <a:r>
              <a:rPr lang="zh-CN" altLang="en-US" sz="2800" b="1">
                <a:latin typeface="楷体" panose="02010609060101010101" pitchFamily="49" charset="-122"/>
                <a:ea typeface="楷体" panose="02010609060101010101" pitchFamily="49" charset="-122"/>
              </a:rPr>
              <a:t>钱某在某上市公司任职，任职期间该公司授予钱某限售股</a:t>
            </a:r>
            <a:r>
              <a:rPr lang="en-US" altLang="zh-CN" sz="2800" b="1">
                <a:latin typeface="楷体" panose="02010609060101010101" pitchFamily="49" charset="-122"/>
                <a:ea typeface="楷体" panose="02010609060101010101" pitchFamily="49" charset="-122"/>
              </a:rPr>
              <a:t>3</a:t>
            </a:r>
            <a:r>
              <a:rPr lang="zh-CN" altLang="en-US" sz="2800" b="1">
                <a:latin typeface="楷体" panose="02010609060101010101" pitchFamily="49" charset="-122"/>
                <a:ea typeface="楷体" panose="02010609060101010101" pitchFamily="49" charset="-122"/>
              </a:rPr>
              <a:t>万股，该批限售股已于</a:t>
            </a:r>
            <a:r>
              <a:rPr lang="en-US" altLang="zh-CN" sz="2800" b="1">
                <a:latin typeface="楷体" panose="02010609060101010101" pitchFamily="49" charset="-122"/>
                <a:ea typeface="楷体" panose="02010609060101010101" pitchFamily="49" charset="-122"/>
              </a:rPr>
              <a:t>2012</a:t>
            </a:r>
            <a:r>
              <a:rPr lang="zh-CN" altLang="en-US" sz="2800" b="1">
                <a:latin typeface="楷体" panose="02010609060101010101" pitchFamily="49" charset="-122"/>
                <a:ea typeface="楷体" panose="02010609060101010101" pitchFamily="49" charset="-122"/>
              </a:rPr>
              <a:t>年年初解禁，钱某在</a:t>
            </a:r>
            <a:r>
              <a:rPr lang="en-US" altLang="zh-CN" sz="2800" b="1">
                <a:latin typeface="楷体" panose="02010609060101010101" pitchFamily="49" charset="-122"/>
                <a:ea typeface="楷体" panose="02010609060101010101" pitchFamily="49" charset="-122"/>
              </a:rPr>
              <a:t>8</a:t>
            </a:r>
            <a:r>
              <a:rPr lang="zh-CN" altLang="en-US" sz="2800" b="1">
                <a:latin typeface="楷体" panose="02010609060101010101" pitchFamily="49" charset="-122"/>
                <a:ea typeface="楷体" panose="02010609060101010101" pitchFamily="49" charset="-122"/>
              </a:rPr>
              <a:t>月份之前陆续买进该公司股票</a:t>
            </a:r>
            <a:r>
              <a:rPr lang="en-US" altLang="zh-CN" sz="2800" b="1">
                <a:latin typeface="楷体" panose="02010609060101010101" pitchFamily="49" charset="-122"/>
                <a:ea typeface="楷体" panose="02010609060101010101" pitchFamily="49" charset="-122"/>
              </a:rPr>
              <a:t>2</a:t>
            </a:r>
            <a:r>
              <a:rPr lang="zh-CN" altLang="en-US" sz="2800" b="1">
                <a:latin typeface="楷体" panose="02010609060101010101" pitchFamily="49" charset="-122"/>
                <a:ea typeface="楷体" panose="02010609060101010101" pitchFamily="49" charset="-122"/>
              </a:rPr>
              <a:t>万股，股票平均买价为</a:t>
            </a:r>
            <a:r>
              <a:rPr lang="en-US" altLang="zh-CN" sz="2800" b="1">
                <a:latin typeface="楷体" panose="02010609060101010101" pitchFamily="49" charset="-122"/>
                <a:ea typeface="楷体" panose="02010609060101010101" pitchFamily="49" charset="-122"/>
              </a:rPr>
              <a:t>5.4</a:t>
            </a:r>
            <a:r>
              <a:rPr lang="zh-CN" altLang="en-US" sz="2800" b="1">
                <a:latin typeface="楷体" panose="02010609060101010101" pitchFamily="49" charset="-122"/>
                <a:ea typeface="楷体" panose="02010609060101010101" pitchFamily="49" charset="-122"/>
              </a:rPr>
              <a:t>元</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股，但限售股授予价格不明确。</a:t>
            </a:r>
            <a:r>
              <a:rPr lang="en-US" altLang="zh-CN" sz="2800" b="1">
                <a:latin typeface="楷体" panose="02010609060101010101" pitchFamily="49" charset="-122"/>
                <a:ea typeface="楷体" panose="02010609060101010101" pitchFamily="49" charset="-122"/>
              </a:rPr>
              <a:t>2012</a:t>
            </a:r>
            <a:r>
              <a:rPr lang="zh-CN" altLang="en-US" sz="2800" b="1">
                <a:latin typeface="楷体" panose="02010609060101010101" pitchFamily="49" charset="-122"/>
                <a:ea typeface="楷体" panose="02010609060101010101" pitchFamily="49" charset="-122"/>
              </a:rPr>
              <a:t>年</a:t>
            </a:r>
            <a:r>
              <a:rPr lang="en-US" altLang="zh-CN" sz="2800" b="1">
                <a:latin typeface="楷体" panose="02010609060101010101" pitchFamily="49" charset="-122"/>
                <a:ea typeface="楷体" panose="02010609060101010101" pitchFamily="49" charset="-122"/>
              </a:rPr>
              <a:t>8</a:t>
            </a:r>
            <a:r>
              <a:rPr lang="zh-CN" altLang="en-US" sz="2800" b="1">
                <a:latin typeface="楷体" panose="02010609060101010101" pitchFamily="49" charset="-122"/>
                <a:ea typeface="楷体" panose="02010609060101010101" pitchFamily="49" charset="-122"/>
              </a:rPr>
              <a:t>月钱某以</a:t>
            </a:r>
            <a:r>
              <a:rPr lang="en-US" altLang="zh-CN" sz="2800" b="1">
                <a:latin typeface="楷体" panose="02010609060101010101" pitchFamily="49" charset="-122"/>
                <a:ea typeface="楷体" panose="02010609060101010101" pitchFamily="49" charset="-122"/>
              </a:rPr>
              <a:t>8</a:t>
            </a:r>
            <a:r>
              <a:rPr lang="zh-CN" altLang="en-US" sz="2800" b="1">
                <a:latin typeface="楷体" panose="02010609060101010101" pitchFamily="49" charset="-122"/>
                <a:ea typeface="楷体" panose="02010609060101010101" pitchFamily="49" charset="-122"/>
              </a:rPr>
              <a:t>元</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股的价格卖出公司股票</a:t>
            </a:r>
            <a:r>
              <a:rPr lang="en-US" altLang="zh-CN" sz="2800" b="1">
                <a:latin typeface="楷体" panose="02010609060101010101" pitchFamily="49" charset="-122"/>
                <a:ea typeface="楷体" panose="02010609060101010101" pitchFamily="49" charset="-122"/>
              </a:rPr>
              <a:t>4</a:t>
            </a:r>
            <a:r>
              <a:rPr lang="zh-CN" altLang="en-US" sz="2800" b="1">
                <a:latin typeface="楷体" panose="02010609060101010101" pitchFamily="49" charset="-122"/>
                <a:ea typeface="楷体" panose="02010609060101010101" pitchFamily="49" charset="-122"/>
              </a:rPr>
              <a:t>万股。在不考虑股票买卖过程中其他相关税费的情况下，钱某转让</a:t>
            </a:r>
            <a:r>
              <a:rPr lang="en-US" altLang="zh-CN" sz="2800" b="1">
                <a:latin typeface="楷体" panose="02010609060101010101" pitchFamily="49" charset="-122"/>
                <a:ea typeface="楷体" panose="02010609060101010101" pitchFamily="49" charset="-122"/>
              </a:rPr>
              <a:t>4</a:t>
            </a:r>
            <a:r>
              <a:rPr lang="zh-CN" altLang="en-US" sz="2800" b="1">
                <a:latin typeface="楷体" panose="02010609060101010101" pitchFamily="49" charset="-122"/>
                <a:ea typeface="楷体" panose="02010609060101010101" pitchFamily="49" charset="-122"/>
              </a:rPr>
              <a:t>万股股票应缴纳个人所得税（　）元。</a:t>
            </a:r>
          </a:p>
          <a:p>
            <a:r>
              <a:rPr lang="zh-CN" altLang="en-US" sz="2800" b="1">
                <a:latin typeface="楷体" panose="02010609060101010101" pitchFamily="49" charset="-122"/>
                <a:ea typeface="楷体" panose="02010609060101010101" pitchFamily="49" charset="-122"/>
              </a:rPr>
              <a:t>　　</a:t>
            </a:r>
            <a:r>
              <a:rPr lang="en-US" altLang="zh-CN" sz="2800" b="1">
                <a:latin typeface="楷体" panose="02010609060101010101" pitchFamily="49" charset="-122"/>
                <a:ea typeface="楷体" panose="02010609060101010101" pitchFamily="49" charset="-122"/>
              </a:rPr>
              <a:t>A.27200          B.37600</a:t>
            </a:r>
            <a:r>
              <a:rPr lang="zh-CN" altLang="en-US" sz="2800" b="1">
                <a:latin typeface="楷体" panose="02010609060101010101" pitchFamily="49" charset="-122"/>
                <a:ea typeface="楷体" panose="02010609060101010101" pitchFamily="49" charset="-122"/>
              </a:rPr>
              <a:t>　</a:t>
            </a:r>
          </a:p>
          <a:p>
            <a:r>
              <a:rPr lang="zh-CN" altLang="en-US" sz="2800" b="1">
                <a:latin typeface="楷体" panose="02010609060101010101" pitchFamily="49" charset="-122"/>
                <a:ea typeface="楷体" panose="02010609060101010101" pitchFamily="49" charset="-122"/>
              </a:rPr>
              <a:t>　　</a:t>
            </a:r>
            <a:r>
              <a:rPr lang="en-US" altLang="zh-CN" sz="2800" b="1">
                <a:latin typeface="楷体" panose="02010609060101010101" pitchFamily="49" charset="-122"/>
                <a:ea typeface="楷体" panose="02010609060101010101" pitchFamily="49" charset="-122"/>
              </a:rPr>
              <a:t>C.32400          D.40800</a:t>
            </a:r>
          </a:p>
          <a:p>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正确答案</a:t>
            </a:r>
            <a:r>
              <a:rPr lang="en-US" altLang="zh-CN" sz="2800" b="1">
                <a:latin typeface="楷体" panose="02010609060101010101" pitchFamily="49" charset="-122"/>
                <a:ea typeface="楷体" panose="02010609060101010101" pitchFamily="49" charset="-122"/>
              </a:rPr>
              <a:t>』D</a:t>
            </a:r>
          </a:p>
          <a:p>
            <a:r>
              <a:rPr lang="zh-CN" altLang="en-US" sz="2800" b="1">
                <a:latin typeface="楷体" panose="02010609060101010101" pitchFamily="49" charset="-122"/>
                <a:ea typeface="楷体" panose="02010609060101010101" pitchFamily="49" charset="-122"/>
              </a:rPr>
              <a:t>　　应缴纳个人所得税＝</a:t>
            </a:r>
            <a:r>
              <a:rPr lang="en-US" altLang="zh-CN" sz="2800" b="1">
                <a:latin typeface="楷体" panose="02010609060101010101" pitchFamily="49" charset="-122"/>
                <a:ea typeface="楷体" panose="02010609060101010101" pitchFamily="49" charset="-122"/>
              </a:rPr>
              <a:t>30000×8×</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1</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15%</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×20%</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40800</a:t>
            </a:r>
            <a:r>
              <a:rPr lang="zh-CN" altLang="en-US" sz="2800" b="1">
                <a:latin typeface="楷体" panose="02010609060101010101" pitchFamily="49" charset="-122"/>
                <a:ea typeface="楷体" panose="02010609060101010101" pitchFamily="49" charset="-122"/>
              </a:rPr>
              <a:t>（元）</a:t>
            </a:r>
          </a:p>
          <a:p>
            <a:endParaRPr lang="en-US" altLang="zh-CN" sz="2800" b="1">
              <a:latin typeface="楷体" panose="02010609060101010101" pitchFamily="49" charset="-122"/>
              <a:ea typeface="楷体" panose="02010609060101010101" pitchFamily="49" charset="-122"/>
            </a:endParaRPr>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内容占位符 2">
            <a:extLst>
              <a:ext uri="{FF2B5EF4-FFF2-40B4-BE49-F238E27FC236}">
                <a16:creationId xmlns:a16="http://schemas.microsoft.com/office/drawing/2014/main" id="{C361A3D9-329C-434D-8407-3E53FD85B17F}"/>
              </a:ext>
            </a:extLst>
          </p:cNvPr>
          <p:cNvSpPr>
            <a:spLocks noGrp="1"/>
          </p:cNvSpPr>
          <p:nvPr>
            <p:ph idx="1"/>
          </p:nvPr>
        </p:nvSpPr>
        <p:spPr>
          <a:xfrm>
            <a:off x="990600" y="914400"/>
            <a:ext cx="7543800" cy="5181600"/>
          </a:xfrm>
        </p:spPr>
        <p:txBody>
          <a:bodyPr/>
          <a:lstStyle/>
          <a:p>
            <a:r>
              <a:rPr lang="zh-CN" altLang="en-US">
                <a:latin typeface="黑体" panose="02010609060101010101" pitchFamily="49" charset="-122"/>
                <a:ea typeface="黑体" panose="02010609060101010101" pitchFamily="49" charset="-122"/>
              </a:rPr>
              <a:t>九、单位低价向职工售房有关个税规定</a:t>
            </a:r>
          </a:p>
          <a:p>
            <a:r>
              <a:rPr lang="zh-CN" altLang="en-US"/>
              <a:t>　　</a:t>
            </a:r>
            <a:r>
              <a:rPr lang="zh-CN" altLang="en-US" sz="2800" b="1">
                <a:latin typeface="楷体" panose="02010609060101010101" pitchFamily="49" charset="-122"/>
                <a:ea typeface="楷体" panose="02010609060101010101" pitchFamily="49" charset="-122"/>
              </a:rPr>
              <a:t>除国家机关、企事业单位及其他组织在住房制度改革期间，按照所在地县级以上人民政府规定的房改成本价格向职工出售公有住房以外，其他单位按</a:t>
            </a:r>
            <a:r>
              <a:rPr lang="zh-CN" altLang="en-US" sz="2800" b="1">
                <a:solidFill>
                  <a:srgbClr val="FF0000"/>
                </a:solidFill>
                <a:latin typeface="楷体" panose="02010609060101010101" pitchFamily="49" charset="-122"/>
                <a:ea typeface="楷体" panose="02010609060101010101" pitchFamily="49" charset="-122"/>
              </a:rPr>
              <a:t>低于</a:t>
            </a:r>
            <a:r>
              <a:rPr lang="zh-CN" altLang="en-US" sz="2800" b="1">
                <a:latin typeface="楷体" panose="02010609060101010101" pitchFamily="49" charset="-122"/>
                <a:ea typeface="楷体" panose="02010609060101010101" pitchFamily="49" charset="-122"/>
              </a:rPr>
              <a:t>购置或建造成本价格出售住房给职工，职工因此少支付的</a:t>
            </a:r>
            <a:r>
              <a:rPr lang="zh-CN" altLang="en-US" sz="2800" b="1">
                <a:solidFill>
                  <a:srgbClr val="FF0000"/>
                </a:solidFill>
                <a:latin typeface="楷体" panose="02010609060101010101" pitchFamily="49" charset="-122"/>
                <a:ea typeface="楷体" panose="02010609060101010101" pitchFamily="49" charset="-122"/>
              </a:rPr>
              <a:t>差价</a:t>
            </a:r>
            <a:r>
              <a:rPr lang="zh-CN" altLang="en-US" sz="2800" b="1">
                <a:latin typeface="楷体" panose="02010609060101010101" pitchFamily="49" charset="-122"/>
                <a:ea typeface="楷体" panose="02010609060101010101" pitchFamily="49" charset="-122"/>
              </a:rPr>
              <a:t>按“工资、薪金所得”征税。计税方法比照</a:t>
            </a:r>
            <a:r>
              <a:rPr lang="zh-CN" altLang="en-US" sz="2800" b="1">
                <a:solidFill>
                  <a:srgbClr val="FF0000"/>
                </a:solidFill>
                <a:latin typeface="楷体" panose="02010609060101010101" pitchFamily="49" charset="-122"/>
                <a:ea typeface="楷体" panose="02010609060101010101" pitchFamily="49" charset="-122"/>
              </a:rPr>
              <a:t>全年一次性奖金</a:t>
            </a:r>
            <a:r>
              <a:rPr lang="zh-CN" altLang="en-US" sz="2800" b="1">
                <a:latin typeface="楷体" panose="02010609060101010101" pitchFamily="49" charset="-122"/>
                <a:ea typeface="楷体" panose="02010609060101010101" pitchFamily="49" charset="-122"/>
              </a:rPr>
              <a:t>的方法计算。</a:t>
            </a:r>
          </a:p>
          <a:p>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0BFCF688-F26A-4AE2-B79B-4829B1F56E80}"/>
              </a:ext>
            </a:extLst>
          </p:cNvPr>
          <p:cNvSpPr>
            <a:spLocks noGrp="1" noChangeArrowheads="1"/>
          </p:cNvSpPr>
          <p:nvPr>
            <p:ph idx="1"/>
          </p:nvPr>
        </p:nvSpPr>
        <p:spPr>
          <a:xfrm>
            <a:off x="685800" y="333375"/>
            <a:ext cx="8001000" cy="6119813"/>
          </a:xfrm>
        </p:spPr>
        <p:txBody>
          <a:bodyPr/>
          <a:lstStyle/>
          <a:p>
            <a:pPr eaLnBrk="1" hangingPunct="1">
              <a:defRPr/>
            </a:pPr>
            <a:r>
              <a:rPr lang="zh-CN" altLang="en-US" sz="2400" b="1" dirty="0">
                <a:latin typeface="黑体" pitchFamily="49" charset="-122"/>
                <a:ea typeface="黑体" pitchFamily="49" charset="-122"/>
                <a:cs typeface="仿宋_GB2312"/>
              </a:rPr>
              <a:t>来自某国的抵免限额</a:t>
            </a:r>
            <a:r>
              <a:rPr lang="en-US" altLang="zh-CN" sz="2400" b="1" dirty="0">
                <a:latin typeface="黑体" pitchFamily="49" charset="-122"/>
                <a:ea typeface="黑体" pitchFamily="49" charset="-122"/>
                <a:cs typeface="仿宋_GB2312"/>
              </a:rPr>
              <a:t>=∑[</a:t>
            </a:r>
            <a:r>
              <a:rPr lang="zh-CN" altLang="en-US" sz="2400" b="1" dirty="0">
                <a:latin typeface="黑体" pitchFamily="49" charset="-122"/>
                <a:ea typeface="黑体" pitchFamily="49" charset="-122"/>
                <a:cs typeface="仿宋_GB2312"/>
              </a:rPr>
              <a:t>（来自某国的某一应税项目的所得</a:t>
            </a:r>
            <a:r>
              <a:rPr lang="en-US" altLang="zh-CN" sz="2400" b="1" dirty="0">
                <a:latin typeface="黑体" pitchFamily="49" charset="-122"/>
                <a:ea typeface="黑体" pitchFamily="49" charset="-122"/>
                <a:cs typeface="仿宋_GB2312"/>
              </a:rPr>
              <a:t>—</a:t>
            </a:r>
            <a:r>
              <a:rPr lang="zh-CN" altLang="en-US" sz="2400" b="1" dirty="0">
                <a:latin typeface="黑体" pitchFamily="49" charset="-122"/>
                <a:ea typeface="黑体" pitchFamily="49" charset="-122"/>
                <a:cs typeface="仿宋_GB2312"/>
              </a:rPr>
              <a:t>费用减除标准）</a:t>
            </a:r>
            <a:r>
              <a:rPr lang="en-US" altLang="zh-CN" sz="2400" b="1" dirty="0">
                <a:latin typeface="黑体" pitchFamily="49" charset="-122"/>
                <a:ea typeface="黑体" pitchFamily="49" charset="-122"/>
                <a:cs typeface="仿宋_GB2312"/>
              </a:rPr>
              <a:t>×</a:t>
            </a:r>
            <a:r>
              <a:rPr lang="zh-CN" altLang="en-US" sz="2400" b="1" dirty="0">
                <a:latin typeface="黑体" pitchFamily="49" charset="-122"/>
                <a:ea typeface="黑体" pitchFamily="49" charset="-122"/>
                <a:cs typeface="仿宋_GB2312"/>
              </a:rPr>
              <a:t>适用税率</a:t>
            </a:r>
            <a:r>
              <a:rPr lang="en-US" altLang="zh-CN" sz="2400" b="1" dirty="0">
                <a:latin typeface="黑体" pitchFamily="49" charset="-122"/>
                <a:ea typeface="黑体" pitchFamily="49" charset="-122"/>
                <a:cs typeface="仿宋_GB2312"/>
              </a:rPr>
              <a:t>—</a:t>
            </a:r>
            <a:r>
              <a:rPr lang="zh-CN" altLang="en-US" sz="2400" b="1" dirty="0">
                <a:latin typeface="黑体" pitchFamily="49" charset="-122"/>
                <a:ea typeface="黑体" pitchFamily="49" charset="-122"/>
                <a:cs typeface="仿宋_GB2312"/>
              </a:rPr>
              <a:t>速算扣除数</a:t>
            </a:r>
            <a:r>
              <a:rPr lang="en-US" altLang="zh-CN" sz="2400" b="1" dirty="0">
                <a:latin typeface="黑体" pitchFamily="49" charset="-122"/>
                <a:ea typeface="黑体" pitchFamily="49" charset="-122"/>
                <a:cs typeface="仿宋_GB2312"/>
              </a:rPr>
              <a:t>]</a:t>
            </a:r>
            <a:r>
              <a:rPr lang="en-US" altLang="zh-CN" sz="2400" dirty="0">
                <a:latin typeface="黑体" pitchFamily="49" charset="-122"/>
                <a:ea typeface="黑体" pitchFamily="49" charset="-122"/>
              </a:rPr>
              <a:t>  </a:t>
            </a:r>
          </a:p>
          <a:p>
            <a:pPr marL="0" indent="0" eaLnBrk="1" hangingPunct="1">
              <a:buFontTx/>
              <a:buNone/>
              <a:defRPr/>
            </a:pPr>
            <a:r>
              <a:rPr lang="en-US" altLang="zh-CN" sz="2400" dirty="0">
                <a:latin typeface="黑体" pitchFamily="49" charset="-122"/>
                <a:ea typeface="黑体" pitchFamily="49" charset="-122"/>
              </a:rPr>
              <a:t>    </a:t>
            </a:r>
          </a:p>
          <a:p>
            <a:pPr eaLnBrk="1" hangingPunct="1">
              <a:defRPr/>
            </a:pPr>
            <a:r>
              <a:rPr lang="zh-CN" altLang="en-US" sz="2800" b="1" dirty="0">
                <a:latin typeface="黑体" pitchFamily="49" charset="-122"/>
                <a:ea typeface="黑体" pitchFamily="49" charset="-122"/>
              </a:rPr>
              <a:t>（三）允许抵免税额</a:t>
            </a:r>
          </a:p>
          <a:p>
            <a:pPr eaLnBrk="1" hangingPunct="1">
              <a:defRPr/>
            </a:pPr>
            <a:r>
              <a:rPr lang="en-US" altLang="zh-CN" sz="2800" dirty="0">
                <a:latin typeface="楷体" pitchFamily="49" charset="-122"/>
                <a:ea typeface="楷体" pitchFamily="49" charset="-122"/>
              </a:rPr>
              <a:t>1</a:t>
            </a:r>
            <a:r>
              <a:rPr lang="zh-CN" altLang="en-US" sz="2800" dirty="0">
                <a:latin typeface="楷体" pitchFamily="49" charset="-122"/>
                <a:ea typeface="楷体" pitchFamily="49" charset="-122"/>
              </a:rPr>
              <a:t>、当一国境外</a:t>
            </a:r>
            <a:r>
              <a:rPr lang="zh-CN" altLang="en-US" sz="2800" dirty="0">
                <a:solidFill>
                  <a:srgbClr val="FF0000"/>
                </a:solidFill>
                <a:latin typeface="楷体" pitchFamily="49" charset="-122"/>
                <a:ea typeface="楷体" pitchFamily="49" charset="-122"/>
              </a:rPr>
              <a:t>实纳税额</a:t>
            </a:r>
            <a:r>
              <a:rPr lang="zh-CN" altLang="en-US" sz="2800" dirty="0">
                <a:latin typeface="楷体" pitchFamily="49" charset="-122"/>
                <a:ea typeface="楷体" pitchFamily="49" charset="-122"/>
              </a:rPr>
              <a:t>≥ 一国</a:t>
            </a:r>
            <a:r>
              <a:rPr lang="zh-CN" altLang="en-US" sz="2800" b="1" dirty="0">
                <a:solidFill>
                  <a:srgbClr val="FF0000"/>
                </a:solidFill>
                <a:latin typeface="楷体" pitchFamily="49" charset="-122"/>
                <a:ea typeface="楷体" pitchFamily="49" charset="-122"/>
              </a:rPr>
              <a:t>抵免限额时</a:t>
            </a:r>
          </a:p>
          <a:p>
            <a:pPr eaLnBrk="1" hangingPunct="1">
              <a:defRPr/>
            </a:pPr>
            <a:r>
              <a:rPr lang="zh-CN" altLang="en-US" sz="2800" b="1" dirty="0">
                <a:latin typeface="楷体" pitchFamily="49" charset="-122"/>
                <a:ea typeface="楷体" pitchFamily="49" charset="-122"/>
              </a:rPr>
              <a:t>允许抵免税额</a:t>
            </a:r>
            <a:r>
              <a:rPr lang="en-US" altLang="zh-CN" sz="2800" b="1" dirty="0">
                <a:latin typeface="楷体" pitchFamily="49" charset="-122"/>
                <a:ea typeface="楷体" pitchFamily="49" charset="-122"/>
              </a:rPr>
              <a:t>=</a:t>
            </a:r>
            <a:r>
              <a:rPr lang="zh-CN" altLang="en-US" sz="2800" b="1" dirty="0">
                <a:solidFill>
                  <a:srgbClr val="FF0000"/>
                </a:solidFill>
                <a:latin typeface="楷体" pitchFamily="49" charset="-122"/>
                <a:ea typeface="楷体" pitchFamily="49" charset="-122"/>
              </a:rPr>
              <a:t>抵免限额</a:t>
            </a:r>
          </a:p>
          <a:p>
            <a:pPr eaLnBrk="1" hangingPunct="1">
              <a:defRPr/>
            </a:pPr>
            <a:r>
              <a:rPr lang="en-US" altLang="zh-CN" sz="2800" dirty="0">
                <a:latin typeface="楷体" pitchFamily="49" charset="-122"/>
                <a:ea typeface="楷体" pitchFamily="49" charset="-122"/>
              </a:rPr>
              <a:t>2</a:t>
            </a:r>
            <a:r>
              <a:rPr lang="zh-CN" altLang="en-US" sz="2800" dirty="0">
                <a:latin typeface="楷体" pitchFamily="49" charset="-122"/>
                <a:ea typeface="楷体" pitchFamily="49" charset="-122"/>
              </a:rPr>
              <a:t>、当一国境外</a:t>
            </a:r>
            <a:r>
              <a:rPr lang="zh-CN" altLang="en-US" sz="2800" dirty="0">
                <a:solidFill>
                  <a:srgbClr val="FF0000"/>
                </a:solidFill>
                <a:latin typeface="楷体" pitchFamily="49" charset="-122"/>
                <a:ea typeface="楷体" pitchFamily="49" charset="-122"/>
              </a:rPr>
              <a:t>实纳税额</a:t>
            </a:r>
            <a:r>
              <a:rPr lang="zh-CN" altLang="en-US" sz="2800" dirty="0">
                <a:latin typeface="楷体" pitchFamily="49" charset="-122"/>
                <a:ea typeface="楷体" pitchFamily="49" charset="-122"/>
              </a:rPr>
              <a:t>﹤一国</a:t>
            </a:r>
            <a:r>
              <a:rPr lang="zh-CN" altLang="en-US" sz="2800" b="1" dirty="0">
                <a:solidFill>
                  <a:srgbClr val="FF0000"/>
                </a:solidFill>
                <a:latin typeface="楷体" pitchFamily="49" charset="-122"/>
                <a:ea typeface="楷体" pitchFamily="49" charset="-122"/>
              </a:rPr>
              <a:t>抵免限额时</a:t>
            </a:r>
          </a:p>
          <a:p>
            <a:pPr eaLnBrk="1" hangingPunct="1">
              <a:defRPr/>
            </a:pPr>
            <a:r>
              <a:rPr lang="zh-CN" altLang="en-US" sz="2800" b="1" dirty="0">
                <a:latin typeface="楷体" pitchFamily="49" charset="-122"/>
                <a:ea typeface="楷体" pitchFamily="49" charset="-122"/>
              </a:rPr>
              <a:t>允许抵免税额</a:t>
            </a:r>
            <a:r>
              <a:rPr lang="en-US" altLang="zh-CN" sz="2800" b="1" dirty="0">
                <a:latin typeface="楷体" pitchFamily="49" charset="-122"/>
                <a:ea typeface="楷体" pitchFamily="49" charset="-122"/>
              </a:rPr>
              <a:t>=</a:t>
            </a:r>
            <a:r>
              <a:rPr lang="zh-CN" altLang="en-US" sz="2800" b="1" dirty="0">
                <a:solidFill>
                  <a:srgbClr val="FF0000"/>
                </a:solidFill>
                <a:latin typeface="楷体" pitchFamily="49" charset="-122"/>
                <a:ea typeface="楷体" pitchFamily="49" charset="-122"/>
              </a:rPr>
              <a:t>实纳税额</a:t>
            </a:r>
            <a:endParaRPr lang="en-US" altLang="zh-CN" sz="2800" b="1" dirty="0">
              <a:solidFill>
                <a:srgbClr val="FF0000"/>
              </a:solidFill>
              <a:latin typeface="楷体" pitchFamily="49" charset="-122"/>
              <a:ea typeface="楷体" pitchFamily="49" charset="-122"/>
            </a:endParaRPr>
          </a:p>
          <a:p>
            <a:pPr eaLnBrk="1" hangingPunct="1">
              <a:defRPr/>
            </a:pPr>
            <a:r>
              <a:rPr lang="zh-CN" altLang="en-US" sz="2800" dirty="0">
                <a:latin typeface="黑体" pitchFamily="49" charset="-122"/>
                <a:ea typeface="黑体" pitchFamily="49" charset="-122"/>
              </a:rPr>
              <a:t>（四）超过抵免限额的境外实纳税款的处理</a:t>
            </a:r>
          </a:p>
          <a:p>
            <a:pPr eaLnBrk="1" hangingPunct="1">
              <a:defRPr/>
            </a:pPr>
            <a:r>
              <a:rPr lang="zh-CN" altLang="en-US" sz="2800" dirty="0">
                <a:latin typeface="楷体" pitchFamily="49" charset="-122"/>
                <a:ea typeface="楷体" pitchFamily="49" charset="-122"/>
              </a:rPr>
              <a:t>超过抵免限额的，其</a:t>
            </a:r>
            <a:r>
              <a:rPr lang="zh-CN" altLang="en-US" sz="2800" b="1" dirty="0">
                <a:solidFill>
                  <a:srgbClr val="FF0000"/>
                </a:solidFill>
                <a:latin typeface="楷体" pitchFamily="49" charset="-122"/>
                <a:ea typeface="楷体" pitchFamily="49" charset="-122"/>
              </a:rPr>
              <a:t>超过部分不得</a:t>
            </a:r>
            <a:r>
              <a:rPr lang="zh-CN" altLang="en-US" sz="2800" dirty="0">
                <a:latin typeface="楷体" pitchFamily="49" charset="-122"/>
                <a:ea typeface="楷体" pitchFamily="49" charset="-122"/>
              </a:rPr>
              <a:t>在该纳税年度的应纳税额中</a:t>
            </a:r>
            <a:r>
              <a:rPr lang="zh-CN" altLang="en-US" sz="2800" b="1" dirty="0">
                <a:solidFill>
                  <a:srgbClr val="FF0000"/>
                </a:solidFill>
                <a:latin typeface="楷体" pitchFamily="49" charset="-122"/>
                <a:ea typeface="楷体" pitchFamily="49" charset="-122"/>
              </a:rPr>
              <a:t>扣除</a:t>
            </a:r>
            <a:r>
              <a:rPr lang="zh-CN" altLang="en-US" sz="2800" dirty="0">
                <a:latin typeface="楷体" pitchFamily="49" charset="-122"/>
                <a:ea typeface="楷体" pitchFamily="49" charset="-122"/>
              </a:rPr>
              <a:t>，但可在以后纳税年度该国家或地区扣除限额的</a:t>
            </a:r>
            <a:r>
              <a:rPr lang="zh-CN" altLang="en-US" sz="2800" b="1" dirty="0">
                <a:solidFill>
                  <a:srgbClr val="FF0000"/>
                </a:solidFill>
                <a:latin typeface="楷体" pitchFamily="49" charset="-122"/>
                <a:ea typeface="楷体" pitchFamily="49" charset="-122"/>
              </a:rPr>
              <a:t>余额</a:t>
            </a:r>
            <a:r>
              <a:rPr lang="zh-CN" altLang="en-US" sz="2800" dirty="0">
                <a:latin typeface="楷体" pitchFamily="49" charset="-122"/>
                <a:ea typeface="楷体" pitchFamily="49" charset="-122"/>
              </a:rPr>
              <a:t>中</a:t>
            </a:r>
            <a:r>
              <a:rPr lang="zh-CN" altLang="en-US" sz="2800" b="1" dirty="0">
                <a:solidFill>
                  <a:srgbClr val="FF0000"/>
                </a:solidFill>
                <a:latin typeface="楷体" pitchFamily="49" charset="-122"/>
                <a:ea typeface="楷体" pitchFamily="49" charset="-122"/>
              </a:rPr>
              <a:t>补扣</a:t>
            </a:r>
            <a:r>
              <a:rPr lang="zh-CN" altLang="en-US" sz="2800" dirty="0">
                <a:latin typeface="楷体" pitchFamily="49" charset="-122"/>
                <a:ea typeface="楷体" pitchFamily="49" charset="-122"/>
              </a:rPr>
              <a:t>，补扣期最长不得超过</a:t>
            </a:r>
            <a:r>
              <a:rPr lang="en-US" altLang="zh-CN" sz="2800" b="1" dirty="0">
                <a:solidFill>
                  <a:srgbClr val="FF0000"/>
                </a:solidFill>
                <a:latin typeface="楷体" pitchFamily="49" charset="-122"/>
                <a:ea typeface="楷体" pitchFamily="49" charset="-122"/>
              </a:rPr>
              <a:t>5</a:t>
            </a:r>
            <a:r>
              <a:rPr lang="zh-CN" altLang="en-US" sz="2800" b="1" dirty="0">
                <a:solidFill>
                  <a:srgbClr val="FF0000"/>
                </a:solidFill>
                <a:latin typeface="楷体" pitchFamily="49" charset="-122"/>
                <a:ea typeface="楷体" pitchFamily="49" charset="-122"/>
              </a:rPr>
              <a:t>年</a:t>
            </a:r>
            <a:r>
              <a:rPr lang="zh-CN" altLang="en-US" sz="2800" dirty="0">
                <a:latin typeface="楷体" pitchFamily="49" charset="-122"/>
                <a:ea typeface="楷体" pitchFamily="49" charset="-122"/>
              </a:rPr>
              <a:t>。</a:t>
            </a:r>
          </a:p>
          <a:p>
            <a:pPr eaLnBrk="1" hangingPunct="1">
              <a:defRPr/>
            </a:pPr>
            <a:endParaRPr lang="zh-CN" altLang="en-US" sz="2800" b="1" dirty="0">
              <a:solidFill>
                <a:srgbClr val="FF0000"/>
              </a:solidFill>
              <a:latin typeface="楷体" pitchFamily="49" charset="-122"/>
              <a:ea typeface="楷体" pitchFamily="49"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2C35FFF7-4579-4B24-A747-0D2956955318}"/>
              </a:ext>
            </a:extLst>
          </p:cNvPr>
          <p:cNvSpPr>
            <a:spLocks noGrp="1"/>
          </p:cNvSpPr>
          <p:nvPr>
            <p:ph idx="1"/>
          </p:nvPr>
        </p:nvSpPr>
        <p:spPr>
          <a:xfrm>
            <a:off x="685800" y="1143000"/>
            <a:ext cx="8382000" cy="4953000"/>
          </a:xfrm>
        </p:spPr>
        <p:txBody>
          <a:bodyPr/>
          <a:lstStyle/>
          <a:p>
            <a:r>
              <a:rPr lang="en-US" altLang="zh-CN" b="1">
                <a:latin typeface="楷体" panose="02010609060101010101" pitchFamily="49" charset="-122"/>
                <a:ea typeface="楷体" panose="02010609060101010101" pitchFamily="49" charset="-122"/>
              </a:rPr>
              <a:t>2012</a:t>
            </a:r>
            <a:r>
              <a:rPr lang="zh-CN" altLang="en-US" b="1">
                <a:latin typeface="楷体" panose="02010609060101010101" pitchFamily="49" charset="-122"/>
                <a:ea typeface="楷体" panose="02010609060101010101" pitchFamily="49" charset="-122"/>
              </a:rPr>
              <a:t>年</a:t>
            </a:r>
            <a:r>
              <a:rPr lang="en-US" altLang="zh-CN" b="1">
                <a:latin typeface="楷体" panose="02010609060101010101" pitchFamily="49" charset="-122"/>
                <a:ea typeface="楷体" panose="02010609060101010101" pitchFamily="49" charset="-122"/>
              </a:rPr>
              <a:t>4</a:t>
            </a:r>
            <a:r>
              <a:rPr lang="zh-CN" altLang="en-US" b="1">
                <a:latin typeface="楷体" panose="02010609060101010101" pitchFamily="49" charset="-122"/>
                <a:ea typeface="楷体" panose="02010609060101010101" pitchFamily="49" charset="-122"/>
              </a:rPr>
              <a:t>月田某作为人才被引入某公司，该公司将购置价</a:t>
            </a:r>
            <a:r>
              <a:rPr lang="en-US" altLang="zh-CN" b="1">
                <a:latin typeface="楷体" panose="02010609060101010101" pitchFamily="49" charset="-122"/>
                <a:ea typeface="楷体" panose="02010609060101010101" pitchFamily="49" charset="-122"/>
              </a:rPr>
              <a:t>800000</a:t>
            </a:r>
            <a:r>
              <a:rPr lang="zh-CN" altLang="en-US" b="1">
                <a:latin typeface="楷体" panose="02010609060101010101" pitchFamily="49" charset="-122"/>
                <a:ea typeface="楷体" panose="02010609060101010101" pitchFamily="49" charset="-122"/>
              </a:rPr>
              <a:t>元的一套住房以</a:t>
            </a:r>
            <a:r>
              <a:rPr lang="en-US" altLang="zh-CN" b="1">
                <a:latin typeface="楷体" panose="02010609060101010101" pitchFamily="49" charset="-122"/>
                <a:ea typeface="楷体" panose="02010609060101010101" pitchFamily="49" charset="-122"/>
              </a:rPr>
              <a:t>500000</a:t>
            </a:r>
            <a:r>
              <a:rPr lang="zh-CN" altLang="en-US" b="1">
                <a:latin typeface="楷体" panose="02010609060101010101" pitchFamily="49" charset="-122"/>
                <a:ea typeface="楷体" panose="02010609060101010101" pitchFamily="49" charset="-122"/>
              </a:rPr>
              <a:t>元的价格出售给田某。田某取得该住房应缴纳个人所得税（　）元。</a:t>
            </a:r>
          </a:p>
          <a:p>
            <a:r>
              <a:rPr lang="en-US" altLang="zh-CN" b="1">
                <a:latin typeface="楷体" panose="02010609060101010101" pitchFamily="49" charset="-122"/>
                <a:ea typeface="楷体" panose="02010609060101010101" pitchFamily="49" charset="-122"/>
              </a:rPr>
              <a:t>A.21500   B.37500   C.52440  D.73995</a:t>
            </a:r>
          </a:p>
          <a:p>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正确答案</a:t>
            </a:r>
            <a:r>
              <a:rPr lang="en-US" altLang="zh-CN" sz="2800" b="1">
                <a:latin typeface="楷体" panose="02010609060101010101" pitchFamily="49" charset="-122"/>
                <a:ea typeface="楷体" panose="02010609060101010101" pitchFamily="49" charset="-122"/>
              </a:rPr>
              <a:t>』D</a:t>
            </a:r>
          </a:p>
          <a:p>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答案解析</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低价售房按全年一次奖金的办法计算缴纳个人所得税。（</a:t>
            </a:r>
            <a:r>
              <a:rPr lang="en-US" altLang="zh-CN" sz="2800" b="1">
                <a:latin typeface="楷体" panose="02010609060101010101" pitchFamily="49" charset="-122"/>
                <a:ea typeface="楷体" panose="02010609060101010101" pitchFamily="49" charset="-122"/>
              </a:rPr>
              <a:t>800000</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500000</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/12</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25000</a:t>
            </a:r>
            <a:r>
              <a:rPr lang="zh-CN" altLang="en-US" sz="2800" b="1">
                <a:latin typeface="楷体" panose="02010609060101010101" pitchFamily="49" charset="-122"/>
                <a:ea typeface="楷体" panose="02010609060101010101" pitchFamily="49" charset="-122"/>
              </a:rPr>
              <a:t>，找税率</a:t>
            </a:r>
            <a:r>
              <a:rPr lang="en-US" altLang="zh-CN" sz="2800" b="1">
                <a:latin typeface="楷体" panose="02010609060101010101" pitchFamily="49" charset="-122"/>
                <a:ea typeface="楷体" panose="02010609060101010101" pitchFamily="49" charset="-122"/>
              </a:rPr>
              <a:t>25%</a:t>
            </a:r>
            <a:r>
              <a:rPr lang="zh-CN" altLang="en-US" sz="2800" b="1">
                <a:latin typeface="楷体" panose="02010609060101010101" pitchFamily="49" charset="-122"/>
                <a:ea typeface="楷体" panose="02010609060101010101" pitchFamily="49" charset="-122"/>
              </a:rPr>
              <a:t>，速算扣除数</a:t>
            </a:r>
            <a:r>
              <a:rPr lang="en-US" altLang="zh-CN" sz="2800" b="1">
                <a:latin typeface="楷体" panose="02010609060101010101" pitchFamily="49" charset="-122"/>
                <a:ea typeface="楷体" panose="02010609060101010101" pitchFamily="49" charset="-122"/>
              </a:rPr>
              <a:t>1005</a:t>
            </a:r>
            <a:r>
              <a:rPr lang="zh-CN" altLang="en-US" sz="2800" b="1">
                <a:latin typeface="楷体" panose="02010609060101010101" pitchFamily="49" charset="-122"/>
                <a:ea typeface="楷体" panose="02010609060101010101" pitchFamily="49" charset="-122"/>
              </a:rPr>
              <a:t>。应缴纳个人所得税＝</a:t>
            </a:r>
            <a:r>
              <a:rPr lang="en-US" altLang="zh-CN" sz="2800" b="1">
                <a:latin typeface="楷体" panose="02010609060101010101" pitchFamily="49" charset="-122"/>
                <a:ea typeface="楷体" panose="02010609060101010101" pitchFamily="49" charset="-122"/>
              </a:rPr>
              <a:t>300000×25%</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1005</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73995</a:t>
            </a:r>
            <a:r>
              <a:rPr lang="zh-CN" altLang="en-US" sz="2800" b="1">
                <a:latin typeface="楷体" panose="02010609060101010101" pitchFamily="49" charset="-122"/>
                <a:ea typeface="楷体" panose="02010609060101010101" pitchFamily="49" charset="-122"/>
              </a:rPr>
              <a:t>（元）。</a:t>
            </a:r>
            <a:endParaRPr lang="en-US" altLang="zh-CN" sz="2800" b="1">
              <a:latin typeface="楷体" panose="02010609060101010101" pitchFamily="49" charset="-122"/>
              <a:ea typeface="楷体" panose="02010609060101010101" pitchFamily="49" charset="-122"/>
            </a:endParaRPr>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内容占位符 2">
            <a:extLst>
              <a:ext uri="{FF2B5EF4-FFF2-40B4-BE49-F238E27FC236}">
                <a16:creationId xmlns:a16="http://schemas.microsoft.com/office/drawing/2014/main" id="{3E933AD2-3835-4678-A190-633139CB0E09}"/>
              </a:ext>
            </a:extLst>
          </p:cNvPr>
          <p:cNvSpPr>
            <a:spLocks noGrp="1"/>
          </p:cNvSpPr>
          <p:nvPr>
            <p:ph idx="1"/>
          </p:nvPr>
        </p:nvSpPr>
        <p:spPr>
          <a:xfrm>
            <a:off x="1295400" y="1295400"/>
            <a:ext cx="7772400" cy="762000"/>
          </a:xfrm>
        </p:spPr>
        <p:txBody>
          <a:bodyPr/>
          <a:lstStyle/>
          <a:p>
            <a:pPr marL="0" indent="0">
              <a:buFontTx/>
              <a:buNone/>
            </a:pPr>
            <a:r>
              <a:rPr lang="zh-CN" altLang="en-US">
                <a:latin typeface="黑体" panose="02010609060101010101" pitchFamily="49" charset="-122"/>
                <a:ea typeface="黑体" panose="02010609060101010101" pitchFamily="49" charset="-122"/>
              </a:rPr>
              <a:t>十、个人取得拍卖收入征收个人所得税</a:t>
            </a:r>
          </a:p>
        </p:txBody>
      </p:sp>
      <p:pic>
        <p:nvPicPr>
          <p:cNvPr id="44035" name="Picture 2">
            <a:extLst>
              <a:ext uri="{FF2B5EF4-FFF2-40B4-BE49-F238E27FC236}">
                <a16:creationId xmlns:a16="http://schemas.microsoft.com/office/drawing/2014/main" id="{E60F665D-1341-4EDE-B6BA-F6D9993D6F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286000"/>
            <a:ext cx="6797675"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a:extLst>
              <a:ext uri="{FF2B5EF4-FFF2-40B4-BE49-F238E27FC236}">
                <a16:creationId xmlns:a16="http://schemas.microsoft.com/office/drawing/2014/main" id="{51B51A0D-7F33-4C0B-AA5B-9A8528BAE4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38100"/>
            <a:ext cx="7554913" cy="629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内容占位符 2">
            <a:extLst>
              <a:ext uri="{FF2B5EF4-FFF2-40B4-BE49-F238E27FC236}">
                <a16:creationId xmlns:a16="http://schemas.microsoft.com/office/drawing/2014/main" id="{8C1B6E17-920B-48CA-9B5A-829421B8E5F3}"/>
              </a:ext>
            </a:extLst>
          </p:cNvPr>
          <p:cNvSpPr>
            <a:spLocks noGrp="1"/>
          </p:cNvSpPr>
          <p:nvPr>
            <p:ph idx="1"/>
          </p:nvPr>
        </p:nvSpPr>
        <p:spPr>
          <a:xfrm>
            <a:off x="1295400" y="609600"/>
            <a:ext cx="7772400" cy="5486400"/>
          </a:xfrm>
        </p:spPr>
        <p:txBody>
          <a:bodyPr/>
          <a:lstStyle/>
          <a:p>
            <a:r>
              <a:rPr lang="en-US" altLang="zh-CN" b="1">
                <a:latin typeface="楷体" panose="02010609060101010101" pitchFamily="49" charset="-122"/>
                <a:ea typeface="楷体" panose="02010609060101010101" pitchFamily="49" charset="-122"/>
              </a:rPr>
              <a:t>【</a:t>
            </a:r>
            <a:r>
              <a:rPr lang="zh-CN" altLang="en-US" b="1">
                <a:latin typeface="楷体" panose="02010609060101010101" pitchFamily="49" charset="-122"/>
                <a:ea typeface="楷体" panose="02010609060101010101" pitchFamily="49" charset="-122"/>
              </a:rPr>
              <a:t>典型例题</a:t>
            </a:r>
            <a:r>
              <a:rPr lang="en-US" altLang="zh-CN" b="1">
                <a:latin typeface="楷体" panose="02010609060101010101" pitchFamily="49" charset="-122"/>
                <a:ea typeface="楷体" panose="02010609060101010101" pitchFamily="49" charset="-122"/>
              </a:rPr>
              <a:t>】</a:t>
            </a:r>
            <a:r>
              <a:rPr lang="zh-CN" altLang="en-US" b="1">
                <a:latin typeface="楷体" panose="02010609060101010101" pitchFamily="49" charset="-122"/>
                <a:ea typeface="楷体" panose="02010609060101010101" pitchFamily="49" charset="-122"/>
              </a:rPr>
              <a:t>中国公民张某有一件拍卖品经文物部门认定是海外回流文物</a:t>
            </a:r>
            <a:r>
              <a:rPr lang="en-US" altLang="zh-CN" b="1">
                <a:latin typeface="楷体" panose="02010609060101010101" pitchFamily="49" charset="-122"/>
                <a:ea typeface="楷体" panose="02010609060101010101" pitchFamily="49" charset="-122"/>
              </a:rPr>
              <a:t>,</a:t>
            </a:r>
            <a:r>
              <a:rPr lang="zh-CN" altLang="en-US" b="1">
                <a:latin typeface="楷体" panose="02010609060101010101" pitchFamily="49" charset="-122"/>
                <a:ea typeface="楷体" panose="02010609060101010101" pitchFamily="49" charset="-122"/>
              </a:rPr>
              <a:t>财产原值凭证金额栏没有填写</a:t>
            </a:r>
            <a:r>
              <a:rPr lang="en-US" altLang="zh-CN" b="1">
                <a:latin typeface="楷体" panose="02010609060101010101" pitchFamily="49" charset="-122"/>
                <a:ea typeface="楷体" panose="02010609060101010101" pitchFamily="49" charset="-122"/>
              </a:rPr>
              <a:t>,</a:t>
            </a:r>
            <a:r>
              <a:rPr lang="zh-CN" altLang="en-US" b="1">
                <a:latin typeface="楷体" panose="02010609060101010101" pitchFamily="49" charset="-122"/>
                <a:ea typeface="楷体" panose="02010609060101010101" pitchFamily="49" charset="-122"/>
              </a:rPr>
              <a:t>转让收入额为</a:t>
            </a:r>
            <a:r>
              <a:rPr lang="en-US" altLang="zh-CN" b="1">
                <a:latin typeface="楷体" panose="02010609060101010101" pitchFamily="49" charset="-122"/>
                <a:ea typeface="楷体" panose="02010609060101010101" pitchFamily="49" charset="-122"/>
              </a:rPr>
              <a:t>15 </a:t>
            </a:r>
            <a:r>
              <a:rPr lang="zh-CN" altLang="en-US" b="1">
                <a:latin typeface="楷体" panose="02010609060101010101" pitchFamily="49" charset="-122"/>
                <a:ea typeface="楷体" panose="02010609060101010101" pitchFamily="49" charset="-122"/>
              </a:rPr>
              <a:t>万元</a:t>
            </a:r>
            <a:r>
              <a:rPr lang="en-US" altLang="zh-CN" b="1">
                <a:latin typeface="楷体" panose="02010609060101010101" pitchFamily="49" charset="-122"/>
                <a:ea typeface="楷体" panose="02010609060101010101" pitchFamily="49" charset="-122"/>
              </a:rPr>
              <a:t>,</a:t>
            </a:r>
            <a:r>
              <a:rPr lang="zh-CN" altLang="en-US" b="1">
                <a:latin typeface="楷体" panose="02010609060101010101" pitchFamily="49" charset="-122"/>
                <a:ea typeface="楷体" panose="02010609060101010101" pitchFamily="49" charset="-122"/>
              </a:rPr>
              <a:t>应缴纳个人所得税（　）元。</a:t>
            </a:r>
          </a:p>
          <a:p>
            <a:r>
              <a:rPr lang="en-US" altLang="zh-CN" b="1">
                <a:latin typeface="楷体" panose="02010609060101010101" pitchFamily="49" charset="-122"/>
                <a:ea typeface="楷体" panose="02010609060101010101" pitchFamily="49" charset="-122"/>
              </a:rPr>
              <a:t>A.30000   B.0   C.3000   D.15000</a:t>
            </a:r>
          </a:p>
          <a:p>
            <a:endParaRPr lang="en-US" altLang="zh-CN" b="1">
              <a:latin typeface="楷体" panose="02010609060101010101" pitchFamily="49" charset="-122"/>
              <a:ea typeface="楷体" panose="02010609060101010101" pitchFamily="49" charset="-122"/>
            </a:endParaRPr>
          </a:p>
          <a:p>
            <a:r>
              <a:rPr lang="en-US" altLang="zh-CN" b="1">
                <a:latin typeface="楷体" panose="02010609060101010101" pitchFamily="49" charset="-122"/>
                <a:ea typeface="楷体" panose="02010609060101010101" pitchFamily="49" charset="-122"/>
              </a:rPr>
              <a:t>『</a:t>
            </a:r>
            <a:r>
              <a:rPr lang="zh-CN" altLang="en-US" b="1">
                <a:latin typeface="楷体" panose="02010609060101010101" pitchFamily="49" charset="-122"/>
                <a:ea typeface="楷体" panose="02010609060101010101" pitchFamily="49" charset="-122"/>
              </a:rPr>
              <a:t>正确答案</a:t>
            </a:r>
            <a:r>
              <a:rPr lang="en-US" altLang="zh-CN" b="1">
                <a:latin typeface="楷体" panose="02010609060101010101" pitchFamily="49" charset="-122"/>
                <a:ea typeface="楷体" panose="02010609060101010101" pitchFamily="49" charset="-122"/>
              </a:rPr>
              <a:t>』C</a:t>
            </a:r>
          </a:p>
          <a:p>
            <a:r>
              <a:rPr lang="en-US" altLang="zh-CN" b="1">
                <a:latin typeface="楷体" panose="02010609060101010101" pitchFamily="49" charset="-122"/>
                <a:ea typeface="楷体" panose="02010609060101010101" pitchFamily="49" charset="-122"/>
              </a:rPr>
              <a:t>『</a:t>
            </a:r>
            <a:r>
              <a:rPr lang="zh-CN" altLang="en-US" b="1">
                <a:latin typeface="楷体" panose="02010609060101010101" pitchFamily="49" charset="-122"/>
                <a:ea typeface="楷体" panose="02010609060101010101" pitchFamily="49" charset="-122"/>
              </a:rPr>
              <a:t>答案解析</a:t>
            </a:r>
            <a:r>
              <a:rPr lang="en-US" altLang="zh-CN" b="1">
                <a:latin typeface="楷体" panose="02010609060101010101" pitchFamily="49" charset="-122"/>
                <a:ea typeface="楷体" panose="02010609060101010101" pitchFamily="49" charset="-122"/>
              </a:rPr>
              <a:t>』</a:t>
            </a:r>
            <a:r>
              <a:rPr lang="zh-CN" altLang="en-US" b="1">
                <a:latin typeface="楷体" panose="02010609060101010101" pitchFamily="49" charset="-122"/>
                <a:ea typeface="楷体" panose="02010609060101010101" pitchFamily="49" charset="-122"/>
              </a:rPr>
              <a:t>张某应缴纳个人所得税＝</a:t>
            </a:r>
            <a:r>
              <a:rPr lang="en-US" altLang="zh-CN" b="1">
                <a:latin typeface="楷体" panose="02010609060101010101" pitchFamily="49" charset="-122"/>
                <a:ea typeface="楷体" panose="02010609060101010101" pitchFamily="49" charset="-122"/>
              </a:rPr>
              <a:t>150000×2% </a:t>
            </a:r>
            <a:r>
              <a:rPr lang="zh-CN" altLang="en-US" b="1">
                <a:latin typeface="楷体" panose="02010609060101010101" pitchFamily="49" charset="-122"/>
                <a:ea typeface="楷体" panose="02010609060101010101" pitchFamily="49" charset="-122"/>
              </a:rPr>
              <a:t>＝</a:t>
            </a:r>
            <a:r>
              <a:rPr lang="en-US" altLang="zh-CN" b="1">
                <a:latin typeface="楷体" panose="02010609060101010101" pitchFamily="49" charset="-122"/>
                <a:ea typeface="楷体" panose="02010609060101010101" pitchFamily="49" charset="-122"/>
              </a:rPr>
              <a:t>3000</a:t>
            </a:r>
            <a:r>
              <a:rPr lang="zh-CN" altLang="en-US" b="1">
                <a:latin typeface="楷体" panose="02010609060101010101" pitchFamily="49" charset="-122"/>
                <a:ea typeface="楷体" panose="02010609060101010101" pitchFamily="49" charset="-122"/>
              </a:rPr>
              <a:t>（元）</a:t>
            </a:r>
          </a:p>
          <a:p>
            <a:endParaRPr lang="zh-CN" alt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内容占位符 2">
            <a:extLst>
              <a:ext uri="{FF2B5EF4-FFF2-40B4-BE49-F238E27FC236}">
                <a16:creationId xmlns:a16="http://schemas.microsoft.com/office/drawing/2014/main" id="{19A5AFF7-50F0-409E-9EBC-453B7669C42C}"/>
              </a:ext>
            </a:extLst>
          </p:cNvPr>
          <p:cNvSpPr>
            <a:spLocks noGrp="1"/>
          </p:cNvSpPr>
          <p:nvPr>
            <p:ph idx="1"/>
          </p:nvPr>
        </p:nvSpPr>
        <p:spPr>
          <a:xfrm>
            <a:off x="1295400" y="685800"/>
            <a:ext cx="7772400" cy="5410200"/>
          </a:xfrm>
        </p:spPr>
        <p:txBody>
          <a:bodyPr/>
          <a:lstStyle/>
          <a:p>
            <a:pPr marL="0" indent="0">
              <a:buFontTx/>
              <a:buNone/>
            </a:pPr>
            <a:r>
              <a:rPr lang="zh-CN" altLang="en-US">
                <a:latin typeface="黑体" panose="02010609060101010101" pitchFamily="49" charset="-122"/>
                <a:ea typeface="黑体" panose="02010609060101010101" pitchFamily="49" charset="-122"/>
              </a:rPr>
              <a:t>十一、关于个人无偿受赠房屋有关个人所得税问题</a:t>
            </a:r>
            <a:endParaRPr lang="en-US" altLang="zh-CN">
              <a:latin typeface="黑体" panose="02010609060101010101" pitchFamily="49" charset="-122"/>
              <a:ea typeface="黑体" panose="02010609060101010101" pitchFamily="49" charset="-122"/>
            </a:endParaRPr>
          </a:p>
          <a:p>
            <a:pPr marL="0" indent="0">
              <a:buFontTx/>
              <a:buNone/>
            </a:pPr>
            <a:endParaRPr lang="zh-CN" altLang="en-US">
              <a:latin typeface="黑体" panose="02010609060101010101" pitchFamily="49" charset="-122"/>
              <a:ea typeface="黑体" panose="02010609060101010101" pitchFamily="49" charset="-122"/>
            </a:endParaRPr>
          </a:p>
        </p:txBody>
      </p:sp>
      <p:pic>
        <p:nvPicPr>
          <p:cNvPr id="47107" name="Picture 2">
            <a:extLst>
              <a:ext uri="{FF2B5EF4-FFF2-40B4-BE49-F238E27FC236}">
                <a16:creationId xmlns:a16="http://schemas.microsoft.com/office/drawing/2014/main" id="{8413024D-7750-4421-BAEA-DF97D04612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957388"/>
            <a:ext cx="7550150" cy="406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A18A6A03-7ACD-46C0-8F26-44DF3E5B79C3}"/>
              </a:ext>
            </a:extLst>
          </p:cNvPr>
          <p:cNvSpPr>
            <a:spLocks noGrp="1"/>
          </p:cNvSpPr>
          <p:nvPr>
            <p:ph idx="1"/>
          </p:nvPr>
        </p:nvSpPr>
        <p:spPr>
          <a:xfrm>
            <a:off x="1066800" y="533400"/>
            <a:ext cx="8001000" cy="5562600"/>
          </a:xfrm>
        </p:spPr>
        <p:txBody>
          <a:bodyPr/>
          <a:lstStyle/>
          <a:p>
            <a:r>
              <a:rPr lang="en-US" altLang="zh-CN" b="1">
                <a:latin typeface="楷体" panose="02010609060101010101" pitchFamily="49" charset="-122"/>
                <a:ea typeface="楷体" panose="02010609060101010101" pitchFamily="49" charset="-122"/>
              </a:rPr>
              <a:t>【</a:t>
            </a:r>
            <a:r>
              <a:rPr lang="zh-CN" altLang="en-US" b="1">
                <a:latin typeface="楷体" panose="02010609060101010101" pitchFamily="49" charset="-122"/>
                <a:ea typeface="楷体" panose="02010609060101010101" pitchFamily="49" charset="-122"/>
              </a:rPr>
              <a:t>典型例题－</a:t>
            </a:r>
            <a:r>
              <a:rPr lang="en-US" altLang="zh-CN" b="1">
                <a:latin typeface="楷体" panose="02010609060101010101" pitchFamily="49" charset="-122"/>
                <a:ea typeface="楷体" panose="02010609060101010101" pitchFamily="49" charset="-122"/>
              </a:rPr>
              <a:t>2012</a:t>
            </a:r>
            <a:r>
              <a:rPr lang="zh-CN" altLang="en-US" b="1">
                <a:latin typeface="楷体" panose="02010609060101010101" pitchFamily="49" charset="-122"/>
                <a:ea typeface="楷体" panose="02010609060101010101" pitchFamily="49" charset="-122"/>
              </a:rPr>
              <a:t>单选</a:t>
            </a:r>
            <a:r>
              <a:rPr lang="en-US" altLang="zh-CN" b="1">
                <a:latin typeface="楷体" panose="02010609060101010101" pitchFamily="49" charset="-122"/>
                <a:ea typeface="楷体" panose="02010609060101010101" pitchFamily="49" charset="-122"/>
              </a:rPr>
              <a:t>】</a:t>
            </a:r>
          </a:p>
          <a:p>
            <a:r>
              <a:rPr lang="zh-CN" altLang="en-US" b="1">
                <a:latin typeface="楷体" panose="02010609060101010101" pitchFamily="49" charset="-122"/>
                <a:ea typeface="楷体" panose="02010609060101010101" pitchFamily="49" charset="-122"/>
              </a:rPr>
              <a:t>　　</a:t>
            </a:r>
            <a:r>
              <a:rPr lang="en-US" altLang="zh-CN" b="1">
                <a:latin typeface="楷体" panose="02010609060101010101" pitchFamily="49" charset="-122"/>
                <a:ea typeface="楷体" panose="02010609060101010101" pitchFamily="49" charset="-122"/>
              </a:rPr>
              <a:t>2011</a:t>
            </a:r>
            <a:r>
              <a:rPr lang="zh-CN" altLang="en-US" b="1">
                <a:latin typeface="楷体" panose="02010609060101010101" pitchFamily="49" charset="-122"/>
                <a:ea typeface="楷体" panose="02010609060101010101" pitchFamily="49" charset="-122"/>
              </a:rPr>
              <a:t>年</a:t>
            </a:r>
            <a:r>
              <a:rPr lang="en-US" altLang="zh-CN" b="1">
                <a:latin typeface="楷体" panose="02010609060101010101" pitchFamily="49" charset="-122"/>
                <a:ea typeface="楷体" panose="02010609060101010101" pitchFamily="49" charset="-122"/>
              </a:rPr>
              <a:t>8</a:t>
            </a:r>
            <a:r>
              <a:rPr lang="zh-CN" altLang="en-US" b="1">
                <a:latin typeface="楷体" panose="02010609060101010101" pitchFamily="49" charset="-122"/>
                <a:ea typeface="楷体" panose="02010609060101010101" pitchFamily="49" charset="-122"/>
              </a:rPr>
              <a:t>月方某取得好友赠送的房产，赠送合同注明房产价值</a:t>
            </a:r>
            <a:r>
              <a:rPr lang="en-US" altLang="zh-CN" b="1">
                <a:latin typeface="楷体" panose="02010609060101010101" pitchFamily="49" charset="-122"/>
                <a:ea typeface="楷体" panose="02010609060101010101" pitchFamily="49" charset="-122"/>
              </a:rPr>
              <a:t>100</a:t>
            </a:r>
            <a:r>
              <a:rPr lang="zh-CN" altLang="en-US" b="1">
                <a:latin typeface="楷体" panose="02010609060101010101" pitchFamily="49" charset="-122"/>
                <a:ea typeface="楷体" panose="02010609060101010101" pitchFamily="49" charset="-122"/>
              </a:rPr>
              <a:t>万元，方某缴纳了相关税费</a:t>
            </a:r>
            <a:r>
              <a:rPr lang="en-US" altLang="zh-CN" b="1">
                <a:latin typeface="楷体" panose="02010609060101010101" pitchFamily="49" charset="-122"/>
                <a:ea typeface="楷体" panose="02010609060101010101" pitchFamily="49" charset="-122"/>
              </a:rPr>
              <a:t>5</a:t>
            </a:r>
            <a:r>
              <a:rPr lang="zh-CN" altLang="en-US" b="1">
                <a:latin typeface="楷体" panose="02010609060101010101" pitchFamily="49" charset="-122"/>
                <a:ea typeface="楷体" panose="02010609060101010101" pitchFamily="49" charset="-122"/>
              </a:rPr>
              <a:t>万元并办理了产权证。方某取得该房产应缴纳个人所得税（　）万元。</a:t>
            </a:r>
          </a:p>
          <a:p>
            <a:r>
              <a:rPr lang="en-US" altLang="zh-CN" b="1">
                <a:latin typeface="楷体" panose="02010609060101010101" pitchFamily="49" charset="-122"/>
                <a:ea typeface="楷体" panose="02010609060101010101" pitchFamily="49" charset="-122"/>
              </a:rPr>
              <a:t>A.9.5  B.10   C.19   D.20</a:t>
            </a:r>
          </a:p>
          <a:p>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正确答案</a:t>
            </a:r>
            <a:r>
              <a:rPr lang="en-US" altLang="zh-CN" sz="2800" b="1">
                <a:latin typeface="楷体" panose="02010609060101010101" pitchFamily="49" charset="-122"/>
                <a:ea typeface="楷体" panose="02010609060101010101" pitchFamily="49" charset="-122"/>
              </a:rPr>
              <a:t>』C</a:t>
            </a:r>
          </a:p>
          <a:p>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答案解析</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应缴纳个人所得税＝（</a:t>
            </a:r>
            <a:r>
              <a:rPr lang="en-US" altLang="zh-CN" sz="2800" b="1">
                <a:latin typeface="楷体" panose="02010609060101010101" pitchFamily="49" charset="-122"/>
                <a:ea typeface="楷体" panose="02010609060101010101" pitchFamily="49" charset="-122"/>
              </a:rPr>
              <a:t>100</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5</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×20%</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19</a:t>
            </a:r>
            <a:r>
              <a:rPr lang="zh-CN" altLang="en-US" sz="2800" b="1">
                <a:latin typeface="楷体" panose="02010609060101010101" pitchFamily="49" charset="-122"/>
                <a:ea typeface="楷体" panose="02010609060101010101" pitchFamily="49" charset="-122"/>
              </a:rPr>
              <a:t>（万元）</a:t>
            </a:r>
          </a:p>
          <a:p>
            <a:endParaRPr lang="en-US" altLang="zh-CN" b="1">
              <a:latin typeface="楷体" panose="02010609060101010101" pitchFamily="49" charset="-122"/>
              <a:ea typeface="楷体" panose="02010609060101010101" pitchFamily="49" charset="-122"/>
            </a:endParaRPr>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10474A92-9F43-49DC-B4F8-D3AEF853E808}"/>
              </a:ext>
            </a:extLst>
          </p:cNvPr>
          <p:cNvSpPr>
            <a:spLocks noGrp="1"/>
          </p:cNvSpPr>
          <p:nvPr>
            <p:ph idx="1"/>
          </p:nvPr>
        </p:nvSpPr>
        <p:spPr>
          <a:xfrm>
            <a:off x="1066800" y="685800"/>
            <a:ext cx="8001000" cy="5410200"/>
          </a:xfrm>
        </p:spPr>
        <p:txBody>
          <a:bodyPr/>
          <a:lstStyle/>
          <a:p>
            <a:pPr marL="0" indent="0">
              <a:buFontTx/>
              <a:buNone/>
              <a:defRPr/>
            </a:pPr>
            <a:r>
              <a:rPr lang="zh-CN" altLang="en-US" dirty="0">
                <a:latin typeface="黑体" pitchFamily="49" charset="-122"/>
                <a:ea typeface="黑体" pitchFamily="49" charset="-122"/>
              </a:rPr>
              <a:t>十二、个人转让离婚析产房屋的征税问题 </a:t>
            </a:r>
          </a:p>
          <a:p>
            <a:pPr>
              <a:defRPr/>
            </a:pPr>
            <a:r>
              <a:rPr lang="zh-CN" altLang="en-US" dirty="0"/>
              <a:t>　  </a:t>
            </a:r>
            <a:r>
              <a:rPr lang="en-US" altLang="zh-CN" sz="2400" dirty="0">
                <a:latin typeface="楷体" pitchFamily="49" charset="-122"/>
                <a:ea typeface="楷体" pitchFamily="49" charset="-122"/>
              </a:rPr>
              <a:t>1.</a:t>
            </a:r>
            <a:r>
              <a:rPr lang="zh-CN" altLang="en-US" sz="2400" dirty="0">
                <a:latin typeface="楷体" pitchFamily="49" charset="-122"/>
                <a:ea typeface="楷体" pitchFamily="49" charset="-122"/>
              </a:rPr>
              <a:t>通过离婚析产的方式分割房屋产权是夫妻双方对共同共有财产的处置，个人</a:t>
            </a:r>
            <a:r>
              <a:rPr lang="zh-CN" altLang="en-US" sz="2400" b="1" dirty="0">
                <a:solidFill>
                  <a:srgbClr val="FF0000"/>
                </a:solidFill>
                <a:latin typeface="楷体" pitchFamily="49" charset="-122"/>
                <a:ea typeface="楷体" pitchFamily="49" charset="-122"/>
              </a:rPr>
              <a:t>因离婚办理房屋产权过户手续，不征收个人所得税。</a:t>
            </a:r>
          </a:p>
          <a:p>
            <a:pPr>
              <a:defRPr/>
            </a:pPr>
            <a:r>
              <a:rPr lang="zh-CN" altLang="en-US" sz="2400" dirty="0">
                <a:latin typeface="楷体" pitchFamily="49" charset="-122"/>
                <a:ea typeface="楷体" pitchFamily="49" charset="-122"/>
              </a:rPr>
              <a:t>　　</a:t>
            </a:r>
            <a:r>
              <a:rPr lang="en-US" altLang="zh-CN" sz="2400" dirty="0">
                <a:latin typeface="楷体" pitchFamily="49" charset="-122"/>
                <a:ea typeface="楷体" pitchFamily="49" charset="-122"/>
              </a:rPr>
              <a:t>2.</a:t>
            </a:r>
            <a:r>
              <a:rPr lang="zh-CN" altLang="en-US" sz="2400" dirty="0">
                <a:latin typeface="楷体" pitchFamily="49" charset="-122"/>
                <a:ea typeface="楷体" pitchFamily="49" charset="-122"/>
              </a:rPr>
              <a:t>个人转让离婚析产房屋所取得的收入，允许扣除其相应的财产原值和合理费用后，余额按照规定的税率缴纳个人所得税；其相应的财产原值，为房屋初次购置全部原值和相关税费之和乘以转让者占房屋所有权的比例。</a:t>
            </a:r>
          </a:p>
          <a:p>
            <a:pPr>
              <a:defRPr/>
            </a:pPr>
            <a:r>
              <a:rPr lang="zh-CN" altLang="en-US" sz="2400" dirty="0">
                <a:latin typeface="楷体" pitchFamily="49" charset="-122"/>
                <a:ea typeface="楷体" pitchFamily="49" charset="-122"/>
              </a:rPr>
              <a:t>　　</a:t>
            </a:r>
            <a:r>
              <a:rPr lang="en-US" altLang="zh-CN" sz="2400" dirty="0">
                <a:latin typeface="楷体" pitchFamily="49" charset="-122"/>
                <a:ea typeface="楷体" pitchFamily="49" charset="-122"/>
              </a:rPr>
              <a:t>3.</a:t>
            </a:r>
            <a:r>
              <a:rPr lang="zh-CN" altLang="en-US" sz="2400" dirty="0">
                <a:latin typeface="楷体" pitchFamily="49" charset="-122"/>
                <a:ea typeface="楷体" pitchFamily="49" charset="-122"/>
              </a:rPr>
              <a:t>个人转让离婚析产房屋所取得的收入，符合</a:t>
            </a:r>
            <a:r>
              <a:rPr lang="zh-CN" altLang="en-US" sz="2400" b="1" dirty="0">
                <a:solidFill>
                  <a:srgbClr val="FF0000"/>
                </a:solidFill>
                <a:latin typeface="楷体" pitchFamily="49" charset="-122"/>
                <a:ea typeface="楷体" pitchFamily="49" charset="-122"/>
              </a:rPr>
              <a:t>家庭生活自用</a:t>
            </a:r>
            <a:r>
              <a:rPr lang="en-US" altLang="zh-CN" sz="2400" b="1" dirty="0">
                <a:solidFill>
                  <a:srgbClr val="FF0000"/>
                </a:solidFill>
                <a:latin typeface="楷体" pitchFamily="49" charset="-122"/>
                <a:ea typeface="楷体" pitchFamily="49" charset="-122"/>
              </a:rPr>
              <a:t>5</a:t>
            </a:r>
            <a:r>
              <a:rPr lang="zh-CN" altLang="en-US" sz="2400" b="1" dirty="0">
                <a:solidFill>
                  <a:srgbClr val="FF0000"/>
                </a:solidFill>
                <a:latin typeface="楷体" pitchFamily="49" charset="-122"/>
                <a:ea typeface="楷体" pitchFamily="49" charset="-122"/>
              </a:rPr>
              <a:t>年以上唯一住房</a:t>
            </a:r>
            <a:r>
              <a:rPr lang="zh-CN" altLang="en-US" sz="2400" dirty="0">
                <a:latin typeface="楷体" pitchFamily="49" charset="-122"/>
                <a:ea typeface="楷体" pitchFamily="49" charset="-122"/>
              </a:rPr>
              <a:t>的，可以申请免征个人所得税。</a:t>
            </a:r>
          </a:p>
          <a:p>
            <a:pPr>
              <a:defRPr/>
            </a:pPr>
            <a:endParaRPr lang="zh-CN"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标题 1">
            <a:extLst>
              <a:ext uri="{FF2B5EF4-FFF2-40B4-BE49-F238E27FC236}">
                <a16:creationId xmlns:a16="http://schemas.microsoft.com/office/drawing/2014/main" id="{CED4A5FF-B241-454D-BE3F-4357BDFFD8A4}"/>
              </a:ext>
            </a:extLst>
          </p:cNvPr>
          <p:cNvSpPr>
            <a:spLocks noGrp="1"/>
          </p:cNvSpPr>
          <p:nvPr>
            <p:ph type="title"/>
          </p:nvPr>
        </p:nvSpPr>
        <p:spPr/>
        <p:txBody>
          <a:bodyPr/>
          <a:lstStyle/>
          <a:p>
            <a:r>
              <a:rPr lang="zh-CN" altLang="en-US" sz="3200">
                <a:latin typeface="黑体" panose="02010609060101010101" pitchFamily="49" charset="-122"/>
                <a:ea typeface="黑体" panose="02010609060101010101" pitchFamily="49" charset="-122"/>
              </a:rPr>
              <a:t>十三、律师事务所从业人员个税的计算方法</a:t>
            </a:r>
          </a:p>
        </p:txBody>
      </p:sp>
      <p:pic>
        <p:nvPicPr>
          <p:cNvPr id="50179" name="Picture 2">
            <a:extLst>
              <a:ext uri="{FF2B5EF4-FFF2-40B4-BE49-F238E27FC236}">
                <a16:creationId xmlns:a16="http://schemas.microsoft.com/office/drawing/2014/main" id="{FCCC6962-00B7-48B3-B662-A9EB71CF5C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374775"/>
            <a:ext cx="7053263" cy="464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0" name="TextBox 3">
            <a:extLst>
              <a:ext uri="{FF2B5EF4-FFF2-40B4-BE49-F238E27FC236}">
                <a16:creationId xmlns:a16="http://schemas.microsoft.com/office/drawing/2014/main" id="{B1A60205-0F55-434C-B797-475602C6CA4F}"/>
              </a:ext>
            </a:extLst>
          </p:cNvPr>
          <p:cNvSpPr txBox="1">
            <a:spLocks noChangeArrowheads="1"/>
          </p:cNvSpPr>
          <p:nvPr/>
        </p:nvSpPr>
        <p:spPr bwMode="auto">
          <a:xfrm>
            <a:off x="1828800" y="6172200"/>
            <a:ext cx="6934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r>
              <a:rPr lang="zh-CN" altLang="en-US" b="1">
                <a:latin typeface="楷体" panose="02010609060101010101" pitchFamily="49" charset="-122"/>
                <a:ea typeface="楷体" panose="02010609060101010101" pitchFamily="49" charset="-122"/>
              </a:rPr>
              <a:t>律师从接受法律事务服务的当事人处取得法律顾问费或其他酬金等收入，应</a:t>
            </a:r>
            <a:r>
              <a:rPr lang="zh-CN" altLang="en-US" b="1">
                <a:solidFill>
                  <a:srgbClr val="FF0000"/>
                </a:solidFill>
                <a:latin typeface="楷体" panose="02010609060101010101" pitchFamily="49" charset="-122"/>
                <a:ea typeface="楷体" panose="02010609060101010101" pitchFamily="49" charset="-122"/>
              </a:rPr>
              <a:t>并入</a:t>
            </a:r>
            <a:r>
              <a:rPr lang="zh-CN" altLang="en-US" b="1">
                <a:latin typeface="楷体" panose="02010609060101010101" pitchFamily="49" charset="-122"/>
                <a:ea typeface="楷体" panose="02010609060101010101" pitchFamily="49" charset="-122"/>
              </a:rPr>
              <a:t>其从律师所取得的其他收入计算缴纳所得税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7AD23DCD-4CAE-4F12-AC7A-38A0362A8086}"/>
              </a:ext>
            </a:extLst>
          </p:cNvPr>
          <p:cNvSpPr>
            <a:spLocks noGrp="1"/>
          </p:cNvSpPr>
          <p:nvPr>
            <p:ph idx="1"/>
          </p:nvPr>
        </p:nvSpPr>
        <p:spPr>
          <a:xfrm>
            <a:off x="1143000" y="381000"/>
            <a:ext cx="7924800" cy="5715000"/>
          </a:xfrm>
        </p:spPr>
        <p:txBody>
          <a:bodyPr/>
          <a:lstStyle/>
          <a:p>
            <a:pPr marL="0" indent="0">
              <a:buFontTx/>
              <a:buNone/>
              <a:defRPr/>
            </a:pPr>
            <a:r>
              <a:rPr lang="zh-CN" altLang="en-US" dirty="0">
                <a:latin typeface="黑体" pitchFamily="49" charset="-122"/>
                <a:ea typeface="黑体" pitchFamily="49" charset="-122"/>
              </a:rPr>
              <a:t>十四、个人投资者收购企业股权后将原有盈余积累转增股本有关个人所得税问题</a:t>
            </a:r>
            <a:endParaRPr lang="en-US" altLang="zh-CN" dirty="0">
              <a:latin typeface="黑体" pitchFamily="49" charset="-122"/>
              <a:ea typeface="黑体" pitchFamily="49" charset="-122"/>
            </a:endParaRPr>
          </a:p>
          <a:p>
            <a:pPr marL="0" indent="0">
              <a:buFontTx/>
              <a:buNone/>
              <a:defRPr/>
            </a:pPr>
            <a:r>
              <a:rPr lang="zh-CN" altLang="en-US" dirty="0">
                <a:latin typeface="黑体" pitchFamily="49" charset="-122"/>
                <a:ea typeface="黑体" pitchFamily="49" charset="-122"/>
              </a:rPr>
              <a:t> </a:t>
            </a:r>
            <a:r>
              <a:rPr lang="en-US" altLang="zh-CN" sz="2800" dirty="0">
                <a:solidFill>
                  <a:srgbClr val="000000"/>
                </a:solidFill>
                <a:latin typeface="楷体" pitchFamily="49" charset="-122"/>
                <a:ea typeface="楷体" pitchFamily="49" charset="-122"/>
                <a:cs typeface="宋体"/>
              </a:rPr>
              <a:t>1.</a:t>
            </a:r>
            <a:r>
              <a:rPr lang="zh-CN" altLang="zh-CN" sz="2800" dirty="0">
                <a:solidFill>
                  <a:srgbClr val="000000"/>
                </a:solidFill>
                <a:latin typeface="楷体" pitchFamily="49" charset="-122"/>
                <a:ea typeface="楷体" pitchFamily="49" charset="-122"/>
                <a:cs typeface="宋体"/>
              </a:rPr>
              <a:t>一名或多名个人投资者以股权收购方式取得被收购企业</a:t>
            </a:r>
            <a:r>
              <a:rPr lang="en-US" altLang="zh-CN" sz="2800" dirty="0">
                <a:solidFill>
                  <a:srgbClr val="000000"/>
                </a:solidFill>
                <a:latin typeface="楷体" pitchFamily="49" charset="-122"/>
                <a:ea typeface="楷体" pitchFamily="49" charset="-122"/>
                <a:cs typeface="宋体"/>
              </a:rPr>
              <a:t>100%</a:t>
            </a:r>
            <a:r>
              <a:rPr lang="zh-CN" altLang="zh-CN" sz="2800" dirty="0">
                <a:solidFill>
                  <a:srgbClr val="000000"/>
                </a:solidFill>
                <a:latin typeface="楷体" pitchFamily="49" charset="-122"/>
                <a:ea typeface="楷体" pitchFamily="49" charset="-122"/>
                <a:cs typeface="宋体"/>
              </a:rPr>
              <a:t>股权，股权收购前，被收购企业原账面金额中的“</a:t>
            </a:r>
            <a:r>
              <a:rPr lang="zh-CN" altLang="zh-CN" sz="2800" b="1" u="dbl" dirty="0">
                <a:solidFill>
                  <a:srgbClr val="A50021"/>
                </a:solidFill>
                <a:latin typeface="楷体" pitchFamily="49" charset="-122"/>
                <a:ea typeface="楷体" pitchFamily="49" charset="-122"/>
                <a:cs typeface="宋体"/>
              </a:rPr>
              <a:t>资本公积、盈余公积、未分配利润</a:t>
            </a:r>
            <a:r>
              <a:rPr lang="zh-CN" altLang="zh-CN" sz="2800" dirty="0">
                <a:solidFill>
                  <a:srgbClr val="000000"/>
                </a:solidFill>
                <a:latin typeface="楷体" pitchFamily="49" charset="-122"/>
                <a:ea typeface="楷体" pitchFamily="49" charset="-122"/>
                <a:cs typeface="宋体"/>
              </a:rPr>
              <a:t>”等盈余积累未转增股本，而在股权交易时将其一并计入股权转让价格并</a:t>
            </a:r>
            <a:r>
              <a:rPr lang="zh-CN" altLang="zh-CN" sz="2800" b="1" u="dbl" dirty="0">
                <a:solidFill>
                  <a:srgbClr val="A50021"/>
                </a:solidFill>
                <a:latin typeface="楷体" pitchFamily="49" charset="-122"/>
                <a:ea typeface="楷体" pitchFamily="49" charset="-122"/>
                <a:cs typeface="宋体"/>
              </a:rPr>
              <a:t>履行了所得税纳税义务</a:t>
            </a:r>
            <a:r>
              <a:rPr lang="zh-CN" altLang="zh-CN" sz="2800" dirty="0">
                <a:solidFill>
                  <a:srgbClr val="000000"/>
                </a:solidFill>
                <a:latin typeface="楷体" pitchFamily="49" charset="-122"/>
                <a:ea typeface="楷体" pitchFamily="49" charset="-122"/>
                <a:cs typeface="宋体"/>
              </a:rPr>
              <a:t>。股权收购后，企业将原账面金额中的盈余积累向个人投资者（新股东</a:t>
            </a:r>
            <a:r>
              <a:rPr lang="en-US" altLang="zh-CN" sz="2800" dirty="0">
                <a:solidFill>
                  <a:srgbClr val="000000"/>
                </a:solidFill>
                <a:latin typeface="楷体" pitchFamily="49" charset="-122"/>
                <a:ea typeface="楷体" pitchFamily="49" charset="-122"/>
                <a:cs typeface="宋体"/>
              </a:rPr>
              <a:t>,</a:t>
            </a:r>
            <a:r>
              <a:rPr lang="zh-CN" altLang="zh-CN" sz="2800" dirty="0">
                <a:solidFill>
                  <a:srgbClr val="000000"/>
                </a:solidFill>
                <a:latin typeface="楷体" pitchFamily="49" charset="-122"/>
                <a:ea typeface="楷体" pitchFamily="49" charset="-122"/>
                <a:cs typeface="宋体"/>
              </a:rPr>
              <a:t>下同）转增股本，有关个人所得税问题区分以下情形处理： </a:t>
            </a:r>
            <a:endParaRPr lang="zh-CN" altLang="en-US" sz="2800" dirty="0">
              <a:latin typeface="楷体" pitchFamily="49" charset="-122"/>
              <a:ea typeface="楷体" pitchFamily="49" charset="-122"/>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a:extLst>
              <a:ext uri="{FF2B5EF4-FFF2-40B4-BE49-F238E27FC236}">
                <a16:creationId xmlns:a16="http://schemas.microsoft.com/office/drawing/2014/main" id="{F1372A62-9CD9-4DEF-B182-CFDB9E6AE3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304800"/>
            <a:ext cx="7883525"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7" name="TextBox 1">
            <a:extLst>
              <a:ext uri="{FF2B5EF4-FFF2-40B4-BE49-F238E27FC236}">
                <a16:creationId xmlns:a16="http://schemas.microsoft.com/office/drawing/2014/main" id="{189A48F3-B2DC-456D-B85F-C49D83AB042D}"/>
              </a:ext>
            </a:extLst>
          </p:cNvPr>
          <p:cNvSpPr txBox="1">
            <a:spLocks noChangeArrowheads="1"/>
          </p:cNvSpPr>
          <p:nvPr/>
        </p:nvSpPr>
        <p:spPr bwMode="auto">
          <a:xfrm>
            <a:off x="1219200" y="4114800"/>
            <a:ext cx="7731125"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2400" b="1">
                <a:latin typeface="楷体" panose="02010609060101010101" pitchFamily="49" charset="-122"/>
                <a:ea typeface="楷体" panose="02010609060101010101" pitchFamily="49" charset="-122"/>
              </a:rPr>
              <a:t>2.</a:t>
            </a:r>
            <a:r>
              <a:rPr lang="zh-CN" altLang="en-US" sz="2400" b="1">
                <a:latin typeface="楷体" panose="02010609060101010101" pitchFamily="49" charset="-122"/>
                <a:ea typeface="楷体" panose="02010609060101010101" pitchFamily="49" charset="-122"/>
              </a:rPr>
              <a:t>新股东以低于净资产价格收购企业股权后转增股本，应按照下列顺序进行</a:t>
            </a:r>
            <a:r>
              <a:rPr lang="en-US" altLang="zh-CN" sz="2400" b="1">
                <a:latin typeface="楷体" panose="02010609060101010101" pitchFamily="49" charset="-122"/>
                <a:ea typeface="楷体" panose="02010609060101010101" pitchFamily="49" charset="-122"/>
              </a:rPr>
              <a:t>,</a:t>
            </a:r>
            <a:r>
              <a:rPr lang="zh-CN" altLang="en-US" sz="2400" b="1">
                <a:latin typeface="楷体" panose="02010609060101010101" pitchFamily="49" charset="-122"/>
                <a:ea typeface="楷体" panose="02010609060101010101" pitchFamily="49" charset="-122"/>
              </a:rPr>
              <a:t>即</a:t>
            </a:r>
            <a:r>
              <a:rPr lang="en-US" altLang="zh-CN" sz="2400" b="1">
                <a:latin typeface="楷体" panose="02010609060101010101" pitchFamily="49" charset="-122"/>
                <a:ea typeface="楷体" panose="02010609060101010101" pitchFamily="49" charset="-122"/>
              </a:rPr>
              <a:t>:</a:t>
            </a:r>
            <a:r>
              <a:rPr lang="zh-CN" altLang="en-US" sz="2400" b="1">
                <a:latin typeface="楷体" panose="02010609060101010101" pitchFamily="49" charset="-122"/>
                <a:ea typeface="楷体" panose="02010609060101010101" pitchFamily="49" charset="-122"/>
              </a:rPr>
              <a:t>先转增</a:t>
            </a:r>
            <a:r>
              <a:rPr lang="zh-CN" altLang="en-US" sz="2400" b="1">
                <a:solidFill>
                  <a:srgbClr val="FF0000"/>
                </a:solidFill>
                <a:latin typeface="楷体" panose="02010609060101010101" pitchFamily="49" charset="-122"/>
                <a:ea typeface="楷体" panose="02010609060101010101" pitchFamily="49" charset="-122"/>
              </a:rPr>
              <a:t>应税的盈余积累</a:t>
            </a:r>
            <a:r>
              <a:rPr lang="zh-CN" altLang="en-US" sz="2400" b="1">
                <a:latin typeface="楷体" panose="02010609060101010101" pitchFamily="49" charset="-122"/>
                <a:ea typeface="楷体" panose="02010609060101010101" pitchFamily="49" charset="-122"/>
              </a:rPr>
              <a:t>部分，然后再转增</a:t>
            </a:r>
            <a:r>
              <a:rPr lang="zh-CN" altLang="en-US" sz="2400" b="1">
                <a:solidFill>
                  <a:srgbClr val="FF0000"/>
                </a:solidFill>
                <a:latin typeface="楷体" panose="02010609060101010101" pitchFamily="49" charset="-122"/>
                <a:ea typeface="楷体" panose="02010609060101010101" pitchFamily="49" charset="-122"/>
              </a:rPr>
              <a:t>免税的盈余积累</a:t>
            </a:r>
            <a:r>
              <a:rPr lang="zh-CN" altLang="en-US" sz="2400" b="1">
                <a:latin typeface="楷体" panose="02010609060101010101" pitchFamily="49" charset="-122"/>
                <a:ea typeface="楷体" panose="02010609060101010101" pitchFamily="49" charset="-122"/>
              </a:rPr>
              <a:t>部分。</a:t>
            </a:r>
          </a:p>
          <a:p>
            <a:pPr eaLnBrk="1" hangingPunct="1"/>
            <a:r>
              <a:rPr lang="zh-CN" altLang="en-US" sz="2400" b="1">
                <a:latin typeface="楷体" panose="02010609060101010101" pitchFamily="49" charset="-122"/>
                <a:ea typeface="楷体" panose="02010609060101010101" pitchFamily="49" charset="-122"/>
              </a:rPr>
              <a:t>　　新股东将所持股权转让时，其财产原值为其收购企业股权实际支付的对价及相关税费。</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86A91D61-25C5-476E-B84D-DADC066A0E3C}"/>
              </a:ext>
            </a:extLst>
          </p:cNvPr>
          <p:cNvSpPr>
            <a:spLocks noGrp="1" noChangeArrowheads="1"/>
          </p:cNvSpPr>
          <p:nvPr>
            <p:ph idx="1"/>
          </p:nvPr>
        </p:nvSpPr>
        <p:spPr>
          <a:xfrm>
            <a:off x="762000" y="990600"/>
            <a:ext cx="7924800" cy="5140325"/>
          </a:xfrm>
        </p:spPr>
        <p:txBody>
          <a:bodyPr/>
          <a:lstStyle/>
          <a:p>
            <a:pPr eaLnBrk="1" hangingPunct="1"/>
            <a:r>
              <a:rPr lang="zh-CN" altLang="en-US" sz="2800" b="1"/>
              <a:t>（五）应纳税额的计算</a:t>
            </a:r>
          </a:p>
          <a:p>
            <a:pPr eaLnBrk="1" hangingPunct="1"/>
            <a:r>
              <a:rPr lang="en-US" altLang="zh-CN" sz="2800">
                <a:latin typeface="楷体" panose="02010609060101010101" pitchFamily="49" charset="-122"/>
                <a:ea typeface="楷体" panose="02010609060101010101" pitchFamily="49" charset="-122"/>
              </a:rPr>
              <a:t>1</a:t>
            </a:r>
            <a:r>
              <a:rPr lang="zh-CN" altLang="en-US" sz="2800">
                <a:latin typeface="楷体" panose="02010609060101010101" pitchFamily="49" charset="-122"/>
                <a:ea typeface="楷体" panose="02010609060101010101" pitchFamily="49" charset="-122"/>
              </a:rPr>
              <a:t>、当一国境外</a:t>
            </a:r>
            <a:r>
              <a:rPr lang="zh-CN" altLang="en-US" sz="2800">
                <a:solidFill>
                  <a:srgbClr val="FF0000"/>
                </a:solidFill>
                <a:latin typeface="楷体" panose="02010609060101010101" pitchFamily="49" charset="-122"/>
                <a:ea typeface="楷体" panose="02010609060101010101" pitchFamily="49" charset="-122"/>
              </a:rPr>
              <a:t>实纳税额</a:t>
            </a:r>
            <a:r>
              <a:rPr lang="zh-CN" altLang="en-US" sz="2800">
                <a:latin typeface="楷体" panose="02010609060101010101" pitchFamily="49" charset="-122"/>
                <a:ea typeface="楷体" panose="02010609060101010101" pitchFamily="49" charset="-122"/>
              </a:rPr>
              <a:t>≥ 一国</a:t>
            </a:r>
            <a:r>
              <a:rPr lang="zh-CN" altLang="en-US" sz="2800" b="1">
                <a:solidFill>
                  <a:srgbClr val="FF0000"/>
                </a:solidFill>
                <a:latin typeface="楷体" panose="02010609060101010101" pitchFamily="49" charset="-122"/>
                <a:ea typeface="楷体" panose="02010609060101010101" pitchFamily="49" charset="-122"/>
              </a:rPr>
              <a:t>抵免限额</a:t>
            </a:r>
            <a:r>
              <a:rPr lang="zh-CN" altLang="en-US" sz="2800" b="1">
                <a:latin typeface="楷体" panose="02010609060101010101" pitchFamily="49" charset="-122"/>
                <a:ea typeface="楷体" panose="02010609060101010101" pitchFamily="49" charset="-122"/>
              </a:rPr>
              <a:t>时</a:t>
            </a:r>
          </a:p>
          <a:p>
            <a:pPr eaLnBrk="1" hangingPunct="1"/>
            <a:r>
              <a:rPr lang="zh-CN" altLang="en-US" sz="2800" b="1">
                <a:latin typeface="楷体" panose="02010609060101010101" pitchFamily="49" charset="-122"/>
                <a:ea typeface="楷体" panose="02010609060101010101" pitchFamily="49" charset="-122"/>
              </a:rPr>
              <a:t>应补缴税额</a:t>
            </a:r>
            <a:r>
              <a:rPr lang="en-US" altLang="zh-CN" sz="2800" b="1">
                <a:latin typeface="楷体" panose="02010609060101010101" pitchFamily="49" charset="-122"/>
                <a:ea typeface="楷体" panose="02010609060101010101" pitchFamily="49" charset="-122"/>
              </a:rPr>
              <a:t>=0</a:t>
            </a:r>
            <a:endParaRPr lang="en-US" altLang="zh-CN" sz="2800" b="1">
              <a:solidFill>
                <a:srgbClr val="FF0000"/>
              </a:solidFill>
              <a:latin typeface="楷体" panose="02010609060101010101" pitchFamily="49" charset="-122"/>
              <a:ea typeface="楷体" panose="02010609060101010101" pitchFamily="49" charset="-122"/>
            </a:endParaRPr>
          </a:p>
          <a:p>
            <a:pPr eaLnBrk="1" hangingPunct="1"/>
            <a:r>
              <a:rPr lang="en-US" altLang="zh-CN" sz="2800">
                <a:latin typeface="楷体" panose="02010609060101010101" pitchFamily="49" charset="-122"/>
                <a:ea typeface="楷体" panose="02010609060101010101" pitchFamily="49" charset="-122"/>
              </a:rPr>
              <a:t>2</a:t>
            </a:r>
            <a:r>
              <a:rPr lang="zh-CN" altLang="en-US" sz="2800">
                <a:latin typeface="楷体" panose="02010609060101010101" pitchFamily="49" charset="-122"/>
                <a:ea typeface="楷体" panose="02010609060101010101" pitchFamily="49" charset="-122"/>
              </a:rPr>
              <a:t>、当一国境外</a:t>
            </a:r>
            <a:r>
              <a:rPr lang="zh-CN" altLang="en-US" sz="2800">
                <a:solidFill>
                  <a:srgbClr val="FF0000"/>
                </a:solidFill>
                <a:latin typeface="楷体" panose="02010609060101010101" pitchFamily="49" charset="-122"/>
                <a:ea typeface="楷体" panose="02010609060101010101" pitchFamily="49" charset="-122"/>
              </a:rPr>
              <a:t>实纳税额</a:t>
            </a:r>
            <a:r>
              <a:rPr lang="zh-CN" altLang="en-US" sz="2800">
                <a:latin typeface="楷体" panose="02010609060101010101" pitchFamily="49" charset="-122"/>
                <a:ea typeface="楷体" panose="02010609060101010101" pitchFamily="49" charset="-122"/>
              </a:rPr>
              <a:t>﹤一国</a:t>
            </a:r>
            <a:r>
              <a:rPr lang="zh-CN" altLang="en-US" sz="2800" b="1">
                <a:solidFill>
                  <a:srgbClr val="FF0000"/>
                </a:solidFill>
                <a:latin typeface="楷体" panose="02010609060101010101" pitchFamily="49" charset="-122"/>
                <a:ea typeface="楷体" panose="02010609060101010101" pitchFamily="49" charset="-122"/>
              </a:rPr>
              <a:t>抵免限额</a:t>
            </a:r>
            <a:r>
              <a:rPr lang="zh-CN" altLang="en-US" sz="2800" b="1">
                <a:latin typeface="楷体" panose="02010609060101010101" pitchFamily="49" charset="-122"/>
                <a:ea typeface="楷体" panose="02010609060101010101" pitchFamily="49" charset="-122"/>
              </a:rPr>
              <a:t>时</a:t>
            </a:r>
          </a:p>
          <a:p>
            <a:pPr eaLnBrk="1" hangingPunct="1"/>
            <a:r>
              <a:rPr lang="zh-CN" altLang="en-US" sz="2800" b="1">
                <a:latin typeface="楷体" panose="02010609060101010101" pitchFamily="49" charset="-122"/>
                <a:ea typeface="楷体" panose="02010609060101010101" pitchFamily="49" charset="-122"/>
              </a:rPr>
              <a:t>应补缴税额</a:t>
            </a:r>
            <a:r>
              <a:rPr lang="en-US" altLang="zh-CN" sz="2800" b="1">
                <a:latin typeface="楷体" panose="02010609060101010101" pitchFamily="49" charset="-122"/>
                <a:ea typeface="楷体" panose="02010609060101010101" pitchFamily="49" charset="-122"/>
              </a:rPr>
              <a:t>=</a:t>
            </a:r>
            <a:r>
              <a:rPr lang="zh-CN" altLang="en-US" sz="2800" b="1">
                <a:solidFill>
                  <a:srgbClr val="FF0000"/>
                </a:solidFill>
                <a:latin typeface="楷体" panose="02010609060101010101" pitchFamily="49" charset="-122"/>
                <a:ea typeface="楷体" panose="02010609060101010101" pitchFamily="49" charset="-122"/>
              </a:rPr>
              <a:t>抵免限额</a:t>
            </a:r>
            <a:r>
              <a:rPr lang="en-US" altLang="zh-CN" sz="2800" b="1">
                <a:solidFill>
                  <a:srgbClr val="FF0000"/>
                </a:solidFill>
                <a:latin typeface="楷体" panose="02010609060101010101" pitchFamily="49" charset="-122"/>
                <a:ea typeface="楷体" panose="02010609060101010101" pitchFamily="49" charset="-122"/>
              </a:rPr>
              <a:t>—</a:t>
            </a:r>
            <a:r>
              <a:rPr lang="zh-CN" altLang="en-US" sz="2800" b="1">
                <a:solidFill>
                  <a:srgbClr val="FF0000"/>
                </a:solidFill>
                <a:latin typeface="楷体" panose="02010609060101010101" pitchFamily="49" charset="-122"/>
                <a:ea typeface="楷体" panose="02010609060101010101" pitchFamily="49" charset="-122"/>
              </a:rPr>
              <a:t>实纳税额</a:t>
            </a:r>
            <a:endParaRPr lang="zh-CN" altLang="en-US" sz="2800" b="1">
              <a:latin typeface="楷体" panose="02010609060101010101" pitchFamily="49" charset="-122"/>
              <a:ea typeface="楷体" panose="02010609060101010101" pitchFamily="49" charset="-122"/>
            </a:endParaRPr>
          </a:p>
          <a:p>
            <a:pPr eaLnBrk="1" hangingPunct="1"/>
            <a:r>
              <a:rPr lang="zh-CN" altLang="en-US" sz="2400" b="1">
                <a:latin typeface="楷体_GB2312" pitchFamily="1" charset="-122"/>
                <a:ea typeface="楷体_GB2312" pitchFamily="1" charset="-122"/>
              </a:rPr>
              <a:t>注意：</a:t>
            </a:r>
          </a:p>
          <a:p>
            <a:pPr eaLnBrk="1" hangingPunct="1"/>
            <a:r>
              <a:rPr lang="en-US" altLang="zh-CN" sz="2400" b="1">
                <a:latin typeface="楷体_GB2312" pitchFamily="1" charset="-122"/>
                <a:ea typeface="楷体_GB2312" pitchFamily="1" charset="-122"/>
              </a:rPr>
              <a:t>1</a:t>
            </a:r>
            <a:r>
              <a:rPr lang="zh-CN" altLang="en-US" sz="2400" b="1">
                <a:latin typeface="楷体_GB2312" pitchFamily="1" charset="-122"/>
                <a:ea typeface="楷体_GB2312" pitchFamily="1" charset="-122"/>
              </a:rPr>
              <a:t>、境外已纳税款抵扣凭证是境外税务机关填发的完税凭证原件</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763C51DD-8C15-413E-BD61-32D0828B3BDD}"/>
              </a:ext>
            </a:extLst>
          </p:cNvPr>
          <p:cNvSpPr>
            <a:spLocks noGrp="1"/>
          </p:cNvSpPr>
          <p:nvPr>
            <p:ph idx="1"/>
          </p:nvPr>
        </p:nvSpPr>
        <p:spPr>
          <a:xfrm>
            <a:off x="914400" y="609600"/>
            <a:ext cx="8153400" cy="5486400"/>
          </a:xfrm>
        </p:spPr>
        <p:txBody>
          <a:bodyPr/>
          <a:lstStyle/>
          <a:p>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典型例题</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甲企业原账面资产总额</a:t>
            </a:r>
            <a:r>
              <a:rPr lang="en-US" altLang="zh-CN" sz="2800" b="1">
                <a:latin typeface="楷体" panose="02010609060101010101" pitchFamily="49" charset="-122"/>
                <a:ea typeface="楷体" panose="02010609060101010101" pitchFamily="49" charset="-122"/>
              </a:rPr>
              <a:t>8000</a:t>
            </a:r>
            <a:r>
              <a:rPr lang="zh-CN" altLang="en-US" sz="2800" b="1">
                <a:latin typeface="楷体" panose="02010609060101010101" pitchFamily="49" charset="-122"/>
                <a:ea typeface="楷体" panose="02010609060101010101" pitchFamily="49" charset="-122"/>
              </a:rPr>
              <a:t>万元，负债</a:t>
            </a:r>
            <a:r>
              <a:rPr lang="en-US" altLang="zh-CN" sz="2800" b="1">
                <a:latin typeface="楷体" panose="02010609060101010101" pitchFamily="49" charset="-122"/>
                <a:ea typeface="楷体" panose="02010609060101010101" pitchFamily="49" charset="-122"/>
              </a:rPr>
              <a:t>3000</a:t>
            </a:r>
            <a:r>
              <a:rPr lang="zh-CN" altLang="en-US" sz="2800" b="1">
                <a:latin typeface="楷体" panose="02010609060101010101" pitchFamily="49" charset="-122"/>
                <a:ea typeface="楷体" panose="02010609060101010101" pitchFamily="49" charset="-122"/>
              </a:rPr>
              <a:t>万元，所有者权益</a:t>
            </a:r>
            <a:r>
              <a:rPr lang="en-US" altLang="zh-CN" sz="2800" b="1">
                <a:latin typeface="楷体" panose="02010609060101010101" pitchFamily="49" charset="-122"/>
                <a:ea typeface="楷体" panose="02010609060101010101" pitchFamily="49" charset="-122"/>
              </a:rPr>
              <a:t>5000</a:t>
            </a:r>
            <a:r>
              <a:rPr lang="zh-CN" altLang="en-US" sz="2800" b="1">
                <a:latin typeface="楷体" panose="02010609060101010101" pitchFamily="49" charset="-122"/>
                <a:ea typeface="楷体" panose="02010609060101010101" pitchFamily="49" charset="-122"/>
              </a:rPr>
              <a:t>万元，其中：实收资本（股本）</a:t>
            </a:r>
            <a:r>
              <a:rPr lang="en-US" altLang="zh-CN" sz="2800" b="1">
                <a:latin typeface="楷体" panose="02010609060101010101" pitchFamily="49" charset="-122"/>
                <a:ea typeface="楷体" panose="02010609060101010101" pitchFamily="49" charset="-122"/>
              </a:rPr>
              <a:t>1000</a:t>
            </a:r>
            <a:r>
              <a:rPr lang="zh-CN" altLang="en-US" sz="2800" b="1">
                <a:latin typeface="楷体" panose="02010609060101010101" pitchFamily="49" charset="-122"/>
                <a:ea typeface="楷体" panose="02010609060101010101" pitchFamily="49" charset="-122"/>
              </a:rPr>
              <a:t>万元，资本公积、盈余公积、未分配利润等盈余积累合计</a:t>
            </a:r>
            <a:r>
              <a:rPr lang="en-US" altLang="zh-CN" sz="2800" b="1">
                <a:latin typeface="楷体" panose="02010609060101010101" pitchFamily="49" charset="-122"/>
                <a:ea typeface="楷体" panose="02010609060101010101" pitchFamily="49" charset="-122"/>
              </a:rPr>
              <a:t>4000</a:t>
            </a:r>
            <a:r>
              <a:rPr lang="zh-CN" altLang="en-US" sz="2800" b="1">
                <a:latin typeface="楷体" panose="02010609060101010101" pitchFamily="49" charset="-122"/>
                <a:ea typeface="楷体" panose="02010609060101010101" pitchFamily="49" charset="-122"/>
              </a:rPr>
              <a:t>万元。假定多名自然人投资者（新股东）向甲企业原股东购买该企业</a:t>
            </a:r>
            <a:r>
              <a:rPr lang="en-US" altLang="zh-CN" sz="2800" b="1">
                <a:latin typeface="楷体" panose="02010609060101010101" pitchFamily="49" charset="-122"/>
                <a:ea typeface="楷体" panose="02010609060101010101" pitchFamily="49" charset="-122"/>
              </a:rPr>
              <a:t>100%</a:t>
            </a:r>
            <a:r>
              <a:rPr lang="zh-CN" altLang="en-US" sz="2800" b="1">
                <a:latin typeface="楷体" panose="02010609060101010101" pitchFamily="49" charset="-122"/>
                <a:ea typeface="楷体" panose="02010609060101010101" pitchFamily="49" charset="-122"/>
              </a:rPr>
              <a:t>股权，股权收购价</a:t>
            </a:r>
            <a:r>
              <a:rPr lang="en-US" altLang="zh-CN" sz="2800" b="1">
                <a:latin typeface="楷体" panose="02010609060101010101" pitchFamily="49" charset="-122"/>
                <a:ea typeface="楷体" panose="02010609060101010101" pitchFamily="49" charset="-122"/>
              </a:rPr>
              <a:t>4500</a:t>
            </a:r>
            <a:r>
              <a:rPr lang="zh-CN" altLang="en-US" sz="2800" b="1">
                <a:latin typeface="楷体" panose="02010609060101010101" pitchFamily="49" charset="-122"/>
                <a:ea typeface="楷体" panose="02010609060101010101" pitchFamily="49" charset="-122"/>
              </a:rPr>
              <a:t>万元，新股东收购企业后，甲企业将资本公积、盈余公积、未分配利润等盈余积累</a:t>
            </a:r>
            <a:r>
              <a:rPr lang="en-US" altLang="zh-CN" sz="2800" b="1">
                <a:latin typeface="楷体" panose="02010609060101010101" pitchFamily="49" charset="-122"/>
                <a:ea typeface="楷体" panose="02010609060101010101" pitchFamily="49" charset="-122"/>
              </a:rPr>
              <a:t>4000</a:t>
            </a:r>
            <a:r>
              <a:rPr lang="zh-CN" altLang="en-US" sz="2800" b="1">
                <a:latin typeface="楷体" panose="02010609060101010101" pitchFamily="49" charset="-122"/>
                <a:ea typeface="楷体" panose="02010609060101010101" pitchFamily="49" charset="-122"/>
              </a:rPr>
              <a:t>万元向新股东转增实收资本。</a:t>
            </a:r>
            <a:endParaRPr lang="en-US" altLang="zh-CN" sz="2800" b="1">
              <a:latin typeface="楷体" panose="02010609060101010101" pitchFamily="49" charset="-122"/>
              <a:ea typeface="楷体" panose="02010609060101010101" pitchFamily="49" charset="-122"/>
            </a:endParaRPr>
          </a:p>
          <a:p>
            <a:r>
              <a:rPr lang="en-US" altLang="zh-CN" sz="2400" b="1">
                <a:latin typeface="楷体" panose="02010609060101010101" pitchFamily="49" charset="-122"/>
                <a:ea typeface="楷体" panose="02010609060101010101" pitchFamily="49" charset="-122"/>
              </a:rPr>
              <a:t>【</a:t>
            </a:r>
            <a:r>
              <a:rPr lang="zh-CN" altLang="en-US" sz="2400" b="1">
                <a:latin typeface="楷体" panose="02010609060101010101" pitchFamily="49" charset="-122"/>
                <a:ea typeface="楷体" panose="02010609060101010101" pitchFamily="49" charset="-122"/>
              </a:rPr>
              <a:t>分析</a:t>
            </a:r>
            <a:r>
              <a:rPr lang="en-US" altLang="zh-CN" sz="2400" b="1">
                <a:latin typeface="楷体" panose="02010609060101010101" pitchFamily="49" charset="-122"/>
                <a:ea typeface="楷体" panose="02010609060101010101" pitchFamily="49" charset="-122"/>
              </a:rPr>
              <a:t>】</a:t>
            </a:r>
            <a:r>
              <a:rPr lang="zh-CN" altLang="en-US" sz="2400" b="1">
                <a:latin typeface="楷体" panose="02010609060101010101" pitchFamily="49" charset="-122"/>
                <a:ea typeface="楷体" panose="02010609060101010101" pitchFamily="49" charset="-122"/>
              </a:rPr>
              <a:t>新股东以低于净资产</a:t>
            </a:r>
            <a:r>
              <a:rPr lang="en-US" altLang="zh-CN" sz="2400" b="1">
                <a:latin typeface="楷体" panose="02010609060101010101" pitchFamily="49" charset="-122"/>
                <a:ea typeface="楷体" panose="02010609060101010101" pitchFamily="49" charset="-122"/>
              </a:rPr>
              <a:t>5000</a:t>
            </a:r>
            <a:r>
              <a:rPr lang="zh-CN" altLang="en-US" sz="2400" b="1">
                <a:latin typeface="楷体" panose="02010609060101010101" pitchFamily="49" charset="-122"/>
                <a:ea typeface="楷体" panose="02010609060101010101" pitchFamily="49" charset="-122"/>
              </a:rPr>
              <a:t>万的价格</a:t>
            </a:r>
            <a:r>
              <a:rPr lang="en-US" altLang="zh-CN" sz="2400" b="1">
                <a:latin typeface="楷体" panose="02010609060101010101" pitchFamily="49" charset="-122"/>
                <a:ea typeface="楷体" panose="02010609060101010101" pitchFamily="49" charset="-122"/>
              </a:rPr>
              <a:t>4500</a:t>
            </a:r>
            <a:r>
              <a:rPr lang="zh-CN" altLang="en-US" sz="2400" b="1">
                <a:latin typeface="楷体" panose="02010609060101010101" pitchFamily="49" charset="-122"/>
                <a:ea typeface="楷体" panose="02010609060101010101" pitchFamily="49" charset="-122"/>
              </a:rPr>
              <a:t>万收购该企业股权，因此收购价格</a:t>
            </a:r>
            <a:r>
              <a:rPr lang="en-US" altLang="zh-CN" sz="2400" b="1">
                <a:latin typeface="楷体" panose="02010609060101010101" pitchFamily="49" charset="-122"/>
                <a:ea typeface="楷体" panose="02010609060101010101" pitchFamily="49" charset="-122"/>
              </a:rPr>
              <a:t>4500</a:t>
            </a:r>
            <a:r>
              <a:rPr lang="zh-CN" altLang="en-US" sz="2400" b="1">
                <a:latin typeface="楷体" panose="02010609060101010101" pitchFamily="49" charset="-122"/>
                <a:ea typeface="楷体" panose="02010609060101010101" pitchFamily="49" charset="-122"/>
              </a:rPr>
              <a:t>万减原股本</a:t>
            </a:r>
            <a:r>
              <a:rPr lang="en-US" altLang="zh-CN" sz="2400" b="1">
                <a:latin typeface="楷体" panose="02010609060101010101" pitchFamily="49" charset="-122"/>
                <a:ea typeface="楷体" panose="02010609060101010101" pitchFamily="49" charset="-122"/>
              </a:rPr>
              <a:t>1000</a:t>
            </a:r>
            <a:r>
              <a:rPr lang="zh-CN" altLang="en-US" sz="2400" b="1">
                <a:latin typeface="楷体" panose="02010609060101010101" pitchFamily="49" charset="-122"/>
                <a:ea typeface="楷体" panose="02010609060101010101" pitchFamily="49" charset="-122"/>
              </a:rPr>
              <a:t>万的差额</a:t>
            </a:r>
            <a:r>
              <a:rPr lang="en-US" altLang="zh-CN" sz="2400" b="1">
                <a:latin typeface="楷体" panose="02010609060101010101" pitchFamily="49" charset="-122"/>
                <a:ea typeface="楷体" panose="02010609060101010101" pitchFamily="49" charset="-122"/>
              </a:rPr>
              <a:t>3500</a:t>
            </a:r>
            <a:r>
              <a:rPr lang="zh-CN" altLang="en-US" sz="2400" b="1">
                <a:latin typeface="楷体" panose="02010609060101010101" pitchFamily="49" charset="-122"/>
                <a:ea typeface="楷体" panose="02010609060101010101" pitchFamily="49" charset="-122"/>
              </a:rPr>
              <a:t>万不征税，股权收购价格</a:t>
            </a:r>
            <a:r>
              <a:rPr lang="en-US" altLang="zh-CN" sz="2400" b="1">
                <a:latin typeface="楷体" panose="02010609060101010101" pitchFamily="49" charset="-122"/>
                <a:ea typeface="楷体" panose="02010609060101010101" pitchFamily="49" charset="-122"/>
              </a:rPr>
              <a:t>4500</a:t>
            </a:r>
            <a:r>
              <a:rPr lang="zh-CN" altLang="en-US" sz="2400" b="1">
                <a:latin typeface="楷体" panose="02010609060101010101" pitchFamily="49" charset="-122"/>
                <a:ea typeface="楷体" panose="02010609060101010101" pitchFamily="49" charset="-122"/>
              </a:rPr>
              <a:t>万低于原所有者权益</a:t>
            </a:r>
            <a:r>
              <a:rPr lang="en-US" altLang="zh-CN" sz="2400" b="1">
                <a:latin typeface="楷体" panose="02010609060101010101" pitchFamily="49" charset="-122"/>
                <a:ea typeface="楷体" panose="02010609060101010101" pitchFamily="49" charset="-122"/>
              </a:rPr>
              <a:t>500</a:t>
            </a:r>
            <a:r>
              <a:rPr lang="zh-CN" altLang="en-US" sz="2400" b="1">
                <a:latin typeface="楷体" panose="02010609060101010101" pitchFamily="49" charset="-122"/>
                <a:ea typeface="楷体" panose="02010609060101010101" pitchFamily="49" charset="-122"/>
              </a:rPr>
              <a:t>万的部分按“</a:t>
            </a:r>
            <a:r>
              <a:rPr lang="zh-CN" altLang="en-US" sz="2400" b="1">
                <a:solidFill>
                  <a:srgbClr val="FF0000"/>
                </a:solidFill>
                <a:latin typeface="楷体" panose="02010609060101010101" pitchFamily="49" charset="-122"/>
                <a:ea typeface="楷体" panose="02010609060101010101" pitchFamily="49" charset="-122"/>
              </a:rPr>
              <a:t>利息、股息、红利所得</a:t>
            </a:r>
            <a:r>
              <a:rPr lang="zh-CN" altLang="en-US" sz="2400" b="1">
                <a:latin typeface="楷体" panose="02010609060101010101" pitchFamily="49" charset="-122"/>
                <a:ea typeface="楷体" panose="02010609060101010101" pitchFamily="49" charset="-122"/>
              </a:rPr>
              <a:t>”项目纳税。</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3DD8427B-85AA-4E7F-B67A-B5661FE40295}"/>
              </a:ext>
            </a:extLst>
          </p:cNvPr>
          <p:cNvSpPr>
            <a:spLocks noGrp="1"/>
          </p:cNvSpPr>
          <p:nvPr>
            <p:ph idx="1"/>
          </p:nvPr>
        </p:nvSpPr>
        <p:spPr>
          <a:xfrm>
            <a:off x="914400" y="228600"/>
            <a:ext cx="8153400" cy="6477000"/>
          </a:xfrm>
        </p:spPr>
        <p:txBody>
          <a:bodyPr/>
          <a:lstStyle/>
          <a:p>
            <a:pPr marL="0" indent="0">
              <a:buFontTx/>
              <a:buNone/>
              <a:defRPr/>
            </a:pPr>
            <a:r>
              <a:rPr lang="zh-CN" altLang="en-US" sz="2800" dirty="0">
                <a:latin typeface="黑体" pitchFamily="49" charset="-122"/>
                <a:ea typeface="黑体" pitchFamily="49" charset="-122"/>
              </a:rPr>
              <a:t>十五、股权奖励和转增股本个人所得税的征收方法 </a:t>
            </a:r>
          </a:p>
          <a:p>
            <a:pPr>
              <a:defRPr/>
            </a:pPr>
            <a:r>
              <a:rPr lang="zh-CN" altLang="en-US" sz="2400" dirty="0">
                <a:latin typeface="黑体" pitchFamily="49" charset="-122"/>
                <a:ea typeface="黑体" pitchFamily="49" charset="-122"/>
              </a:rPr>
              <a:t>（一）关于股权奖励 </a:t>
            </a:r>
          </a:p>
          <a:p>
            <a:pPr>
              <a:defRPr/>
            </a:pPr>
            <a:r>
              <a:rPr lang="en-US" altLang="zh-CN" sz="2400" b="1" dirty="0">
                <a:latin typeface="+mn-ea"/>
              </a:rPr>
              <a:t>1.</a:t>
            </a:r>
            <a:r>
              <a:rPr lang="zh-CN" altLang="en-US" sz="2400" b="1" dirty="0">
                <a:latin typeface="+mn-ea"/>
              </a:rPr>
              <a:t>股权奖励的</a:t>
            </a:r>
            <a:r>
              <a:rPr lang="zh-CN" altLang="en-US" sz="2400" b="1" dirty="0">
                <a:solidFill>
                  <a:srgbClr val="FF0000"/>
                </a:solidFill>
                <a:latin typeface="+mn-ea"/>
              </a:rPr>
              <a:t>计税价格</a:t>
            </a:r>
            <a:r>
              <a:rPr lang="zh-CN" altLang="en-US" sz="2400" b="1" dirty="0">
                <a:latin typeface="+mn-ea"/>
              </a:rPr>
              <a:t>参照获得股权时的公平市场价格确定，具体按以下方法确定：</a:t>
            </a:r>
          </a:p>
          <a:p>
            <a:pPr>
              <a:defRPr/>
            </a:pPr>
            <a:r>
              <a:rPr lang="zh-CN" altLang="en-US" sz="2400" dirty="0"/>
              <a:t>　</a:t>
            </a:r>
            <a:r>
              <a:rPr lang="zh-CN" altLang="en-US" sz="2400" dirty="0">
                <a:latin typeface="楷体" pitchFamily="49" charset="-122"/>
                <a:ea typeface="楷体" pitchFamily="49" charset="-122"/>
              </a:rPr>
              <a:t>（</a:t>
            </a:r>
            <a:r>
              <a:rPr lang="en-US" altLang="zh-CN" sz="2400" dirty="0">
                <a:latin typeface="楷体" pitchFamily="49" charset="-122"/>
                <a:ea typeface="楷体" pitchFamily="49" charset="-122"/>
              </a:rPr>
              <a:t>1</a:t>
            </a:r>
            <a:r>
              <a:rPr lang="zh-CN" altLang="en-US" sz="2400" dirty="0">
                <a:latin typeface="楷体" pitchFamily="49" charset="-122"/>
                <a:ea typeface="楷体" pitchFamily="49" charset="-122"/>
              </a:rPr>
              <a:t>）上市公司股票的</a:t>
            </a:r>
            <a:r>
              <a:rPr lang="zh-CN" altLang="en-US" sz="2400" b="1" dirty="0">
                <a:solidFill>
                  <a:srgbClr val="FF0000"/>
                </a:solidFill>
                <a:latin typeface="楷体" pitchFamily="49" charset="-122"/>
                <a:ea typeface="楷体" pitchFamily="49" charset="-122"/>
              </a:rPr>
              <a:t>公平市场价格</a:t>
            </a:r>
            <a:r>
              <a:rPr lang="zh-CN" altLang="en-US" sz="2400" dirty="0">
                <a:latin typeface="楷体" pitchFamily="49" charset="-122"/>
                <a:ea typeface="楷体" pitchFamily="49" charset="-122"/>
              </a:rPr>
              <a:t>，按照取得股票当日的</a:t>
            </a:r>
            <a:r>
              <a:rPr lang="zh-CN" altLang="en-US" sz="2400" b="1" dirty="0">
                <a:solidFill>
                  <a:srgbClr val="FF0000"/>
                </a:solidFill>
                <a:latin typeface="楷体" pitchFamily="49" charset="-122"/>
                <a:ea typeface="楷体" pitchFamily="49" charset="-122"/>
              </a:rPr>
              <a:t>收盘价</a:t>
            </a:r>
            <a:r>
              <a:rPr lang="zh-CN" altLang="en-US" sz="2400" dirty="0">
                <a:latin typeface="楷体" pitchFamily="49" charset="-122"/>
                <a:ea typeface="楷体" pitchFamily="49" charset="-122"/>
              </a:rPr>
              <a:t>确定。取得股票当日为非交易时间的，按照</a:t>
            </a:r>
            <a:r>
              <a:rPr lang="zh-CN" altLang="en-US" sz="2400" b="1" dirty="0">
                <a:solidFill>
                  <a:srgbClr val="FF0000"/>
                </a:solidFill>
                <a:latin typeface="楷体" pitchFamily="49" charset="-122"/>
                <a:ea typeface="楷体" pitchFamily="49" charset="-122"/>
              </a:rPr>
              <a:t>上一个交易日收盘价</a:t>
            </a:r>
            <a:r>
              <a:rPr lang="zh-CN" altLang="en-US" sz="2400" dirty="0">
                <a:latin typeface="楷体" pitchFamily="49" charset="-122"/>
                <a:ea typeface="楷体" pitchFamily="49" charset="-122"/>
              </a:rPr>
              <a:t>确定。 </a:t>
            </a:r>
          </a:p>
          <a:p>
            <a:pPr>
              <a:defRPr/>
            </a:pPr>
            <a:r>
              <a:rPr lang="zh-CN" altLang="en-US" sz="2400" dirty="0">
                <a:latin typeface="楷体" pitchFamily="49" charset="-122"/>
                <a:ea typeface="楷体" pitchFamily="49" charset="-122"/>
              </a:rPr>
              <a:t>　（</a:t>
            </a:r>
            <a:r>
              <a:rPr lang="en-US" altLang="zh-CN" sz="2400" dirty="0">
                <a:latin typeface="楷体" pitchFamily="49" charset="-122"/>
                <a:ea typeface="楷体" pitchFamily="49" charset="-122"/>
              </a:rPr>
              <a:t>2</a:t>
            </a:r>
            <a:r>
              <a:rPr lang="zh-CN" altLang="en-US" sz="2400" dirty="0">
                <a:latin typeface="楷体" pitchFamily="49" charset="-122"/>
                <a:ea typeface="楷体" pitchFamily="49" charset="-122"/>
              </a:rPr>
              <a:t>）非上市公司股权的公平市场价格，依次按照净资产法、类比法和其他合理方法确定。 </a:t>
            </a:r>
          </a:p>
          <a:p>
            <a:pPr>
              <a:defRPr/>
            </a:pPr>
            <a:r>
              <a:rPr lang="en-US" altLang="zh-CN" sz="2400" b="1" dirty="0">
                <a:latin typeface="+mn-ea"/>
              </a:rPr>
              <a:t>2.</a:t>
            </a:r>
            <a:r>
              <a:rPr lang="zh-CN" altLang="en-US" sz="2400" b="1" dirty="0">
                <a:latin typeface="+mn-ea"/>
              </a:rPr>
              <a:t>计算股权奖励应纳税额时，规定月份数按员工在企业的实际工作月份数确定。员工在企业工作月份数超过</a:t>
            </a:r>
            <a:r>
              <a:rPr lang="en-US" altLang="zh-CN" sz="2400" b="1" dirty="0">
                <a:latin typeface="+mn-ea"/>
              </a:rPr>
              <a:t>12</a:t>
            </a:r>
            <a:r>
              <a:rPr lang="zh-CN" altLang="en-US" sz="2400" b="1" dirty="0">
                <a:latin typeface="+mn-ea"/>
              </a:rPr>
              <a:t>个月的，按</a:t>
            </a:r>
            <a:r>
              <a:rPr lang="en-US" altLang="zh-CN" sz="2400" b="1" dirty="0">
                <a:latin typeface="+mn-ea"/>
              </a:rPr>
              <a:t>12</a:t>
            </a:r>
            <a:r>
              <a:rPr lang="zh-CN" altLang="en-US" sz="2400" b="1" dirty="0">
                <a:latin typeface="+mn-ea"/>
              </a:rPr>
              <a:t>个月计算。（分摊法）</a:t>
            </a:r>
          </a:p>
          <a:p>
            <a:pPr>
              <a:defRPr/>
            </a:pPr>
            <a:r>
              <a:rPr lang="zh-CN" altLang="en-US" sz="2400" dirty="0"/>
              <a:t>　　</a:t>
            </a:r>
            <a:r>
              <a:rPr lang="zh-CN" altLang="en-US" sz="2400" dirty="0">
                <a:latin typeface="楷体" pitchFamily="49" charset="-122"/>
                <a:ea typeface="楷体" pitchFamily="49" charset="-122"/>
              </a:rPr>
              <a:t>应缴个人所得税＝（计税价格</a:t>
            </a:r>
            <a:r>
              <a:rPr lang="en-US" altLang="zh-CN" sz="2400" dirty="0">
                <a:latin typeface="楷体" pitchFamily="49" charset="-122"/>
                <a:ea typeface="楷体" pitchFamily="49" charset="-122"/>
              </a:rPr>
              <a:t>÷</a:t>
            </a:r>
            <a:r>
              <a:rPr lang="zh-CN" altLang="en-US" sz="2400" dirty="0">
                <a:latin typeface="楷体" pitchFamily="49" charset="-122"/>
                <a:ea typeface="楷体" pitchFamily="49" charset="-122"/>
              </a:rPr>
              <a:t>规定月份数</a:t>
            </a:r>
            <a:r>
              <a:rPr lang="en-US" altLang="zh-CN" sz="2400" dirty="0">
                <a:latin typeface="楷体" pitchFamily="49" charset="-122"/>
                <a:ea typeface="楷体" pitchFamily="49" charset="-122"/>
              </a:rPr>
              <a:t>×</a:t>
            </a:r>
            <a:r>
              <a:rPr lang="zh-CN" altLang="en-US" sz="2400" dirty="0">
                <a:latin typeface="楷体" pitchFamily="49" charset="-122"/>
                <a:ea typeface="楷体" pitchFamily="49" charset="-122"/>
              </a:rPr>
              <a:t>税率－速算扣除数）</a:t>
            </a:r>
            <a:r>
              <a:rPr lang="en-US" altLang="zh-CN" sz="2400" dirty="0">
                <a:latin typeface="楷体" pitchFamily="49" charset="-122"/>
                <a:ea typeface="楷体" pitchFamily="49" charset="-122"/>
              </a:rPr>
              <a:t>×</a:t>
            </a:r>
            <a:r>
              <a:rPr lang="zh-CN" altLang="en-US" sz="2400" dirty="0">
                <a:latin typeface="楷体" pitchFamily="49" charset="-122"/>
                <a:ea typeface="楷体" pitchFamily="49" charset="-122"/>
              </a:rPr>
              <a:t>规定月份数</a:t>
            </a:r>
          </a:p>
          <a:p>
            <a:pPr>
              <a:defRPr/>
            </a:pPr>
            <a:r>
              <a:rPr lang="zh-CN" altLang="en-US" sz="2400" dirty="0">
                <a:latin typeface="楷体" pitchFamily="49" charset="-122"/>
                <a:ea typeface="楷体" pitchFamily="49" charset="-122"/>
              </a:rPr>
              <a:t>　　计税价格＝每股价格</a:t>
            </a:r>
            <a:r>
              <a:rPr lang="en-US" altLang="zh-CN" sz="2400" dirty="0">
                <a:latin typeface="楷体" pitchFamily="49" charset="-122"/>
                <a:ea typeface="楷体" pitchFamily="49" charset="-122"/>
              </a:rPr>
              <a:t>×</a:t>
            </a:r>
            <a:r>
              <a:rPr lang="zh-CN" altLang="en-US" sz="2400" dirty="0">
                <a:latin typeface="楷体" pitchFamily="49" charset="-122"/>
                <a:ea typeface="楷体" pitchFamily="49" charset="-122"/>
              </a:rPr>
              <a:t>获得股份数，或根据持股比例换算。</a:t>
            </a:r>
          </a:p>
          <a:p>
            <a:pPr>
              <a:defRPr/>
            </a:pPr>
            <a:endParaRPr lang="zh-CN" alt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内容占位符 2">
            <a:extLst>
              <a:ext uri="{FF2B5EF4-FFF2-40B4-BE49-F238E27FC236}">
                <a16:creationId xmlns:a16="http://schemas.microsoft.com/office/drawing/2014/main" id="{B0314608-135C-46D2-922B-116D87BA3436}"/>
              </a:ext>
            </a:extLst>
          </p:cNvPr>
          <p:cNvSpPr>
            <a:spLocks noGrp="1"/>
          </p:cNvSpPr>
          <p:nvPr>
            <p:ph idx="1"/>
          </p:nvPr>
        </p:nvSpPr>
        <p:spPr>
          <a:xfrm>
            <a:off x="990600" y="304800"/>
            <a:ext cx="8077200" cy="5791200"/>
          </a:xfrm>
        </p:spPr>
        <p:txBody>
          <a:bodyPr/>
          <a:lstStyle/>
          <a:p>
            <a:r>
              <a:rPr lang="zh-CN" altLang="en-US" sz="2800">
                <a:latin typeface="黑体" panose="02010609060101010101" pitchFamily="49" charset="-122"/>
                <a:ea typeface="黑体" panose="02010609060101010101" pitchFamily="49" charset="-122"/>
              </a:rPr>
              <a:t>（二）关于转增股本 </a:t>
            </a:r>
          </a:p>
          <a:p>
            <a:r>
              <a:rPr lang="zh-CN" altLang="en-US" sz="2400">
                <a:latin typeface="楷体" panose="02010609060101010101" pitchFamily="49" charset="-122"/>
                <a:ea typeface="楷体" panose="02010609060101010101" pitchFamily="49" charset="-122"/>
              </a:rPr>
              <a:t>　　</a:t>
            </a:r>
            <a:r>
              <a:rPr lang="en-US" altLang="zh-CN" sz="2400">
                <a:latin typeface="楷体" panose="02010609060101010101" pitchFamily="49" charset="-122"/>
                <a:ea typeface="楷体" panose="02010609060101010101" pitchFamily="49" charset="-122"/>
              </a:rPr>
              <a:t>1.</a:t>
            </a:r>
            <a:r>
              <a:rPr lang="zh-CN" altLang="en-US" sz="2400">
                <a:latin typeface="楷体" panose="02010609060101010101" pitchFamily="49" charset="-122"/>
                <a:ea typeface="楷体" panose="02010609060101010101" pitchFamily="49" charset="-122"/>
              </a:rPr>
              <a:t>非上市及未在全国中小企业股份转让系统挂牌的</a:t>
            </a:r>
            <a:r>
              <a:rPr lang="zh-CN" altLang="en-US" sz="2400" b="1">
                <a:solidFill>
                  <a:srgbClr val="FF0000"/>
                </a:solidFill>
                <a:latin typeface="楷体" panose="02010609060101010101" pitchFamily="49" charset="-122"/>
                <a:ea typeface="楷体" panose="02010609060101010101" pitchFamily="49" charset="-122"/>
              </a:rPr>
              <a:t>中小高新技术企业</a:t>
            </a:r>
            <a:r>
              <a:rPr lang="zh-CN" altLang="en-US" sz="2400">
                <a:latin typeface="楷体" panose="02010609060101010101" pitchFamily="49" charset="-122"/>
                <a:ea typeface="楷体" panose="02010609060101010101" pitchFamily="49" charset="-122"/>
              </a:rPr>
              <a:t>以未分配利润、盈余公积、资本公积向个人股东转增股本，并符合有关规定的，纳税人可</a:t>
            </a:r>
            <a:r>
              <a:rPr lang="zh-CN" altLang="en-US" sz="2400" b="1">
                <a:solidFill>
                  <a:srgbClr val="FF0000"/>
                </a:solidFill>
                <a:latin typeface="楷体" panose="02010609060101010101" pitchFamily="49" charset="-122"/>
                <a:ea typeface="楷体" panose="02010609060101010101" pitchFamily="49" charset="-122"/>
              </a:rPr>
              <a:t>分期缴纳</a:t>
            </a:r>
            <a:r>
              <a:rPr lang="zh-CN" altLang="en-US" sz="2400">
                <a:latin typeface="楷体" panose="02010609060101010101" pitchFamily="49" charset="-122"/>
                <a:ea typeface="楷体" panose="02010609060101010101" pitchFamily="49" charset="-122"/>
              </a:rPr>
              <a:t>个人所得税；非上市及未在全国中小企业股份转让系统挂牌的其他企业转增股本，应及时代扣代缴个人所得税。</a:t>
            </a:r>
          </a:p>
          <a:p>
            <a:r>
              <a:rPr lang="zh-CN" altLang="en-US" sz="2400">
                <a:latin typeface="楷体" panose="02010609060101010101" pitchFamily="49" charset="-122"/>
                <a:ea typeface="楷体" panose="02010609060101010101" pitchFamily="49" charset="-122"/>
              </a:rPr>
              <a:t>　　</a:t>
            </a:r>
            <a:r>
              <a:rPr lang="en-US" altLang="zh-CN" sz="2400">
                <a:latin typeface="黑体" panose="02010609060101010101" pitchFamily="49" charset="-122"/>
                <a:ea typeface="黑体" panose="02010609060101010101" pitchFamily="49" charset="-122"/>
              </a:rPr>
              <a:t>2.</a:t>
            </a:r>
            <a:r>
              <a:rPr lang="zh-CN" altLang="en-US" sz="2400" b="1">
                <a:solidFill>
                  <a:srgbClr val="FF0000"/>
                </a:solidFill>
                <a:latin typeface="黑体" panose="02010609060101010101" pitchFamily="49" charset="-122"/>
                <a:ea typeface="黑体" panose="02010609060101010101" pitchFamily="49" charset="-122"/>
              </a:rPr>
              <a:t>上市公司</a:t>
            </a:r>
            <a:r>
              <a:rPr lang="zh-CN" altLang="en-US" sz="2400">
                <a:latin typeface="黑体" panose="02010609060101010101" pitchFamily="49" charset="-122"/>
                <a:ea typeface="黑体" panose="02010609060101010101" pitchFamily="49" charset="-122"/>
              </a:rPr>
              <a:t>或在全国中小企业股份转让系统挂牌的企业转增股本（不含以股票发行溢价形成的资本公积转增股本），按现行有关股息红利差别化政策执行。</a:t>
            </a:r>
          </a:p>
          <a:p>
            <a:r>
              <a:rPr lang="zh-CN" altLang="en-US" sz="2400">
                <a:latin typeface="楷体" panose="02010609060101010101" pitchFamily="49" charset="-122"/>
                <a:ea typeface="楷体" panose="02010609060101010101" pitchFamily="49" charset="-122"/>
              </a:rPr>
              <a:t>　　计税金额＝（未分配利润转增金额＋盈余公积转增金额＋资本公积转增金额）</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持股比例</a:t>
            </a:r>
          </a:p>
          <a:p>
            <a:r>
              <a:rPr lang="zh-CN" altLang="en-US" sz="2400">
                <a:latin typeface="楷体" panose="02010609060101010101" pitchFamily="49" charset="-122"/>
                <a:ea typeface="楷体" panose="02010609060101010101" pitchFamily="49" charset="-122"/>
              </a:rPr>
              <a:t>　　应缴个人所得税＝计税金额</a:t>
            </a:r>
            <a:r>
              <a:rPr lang="en-US" altLang="zh-CN" sz="2400">
                <a:latin typeface="楷体" panose="02010609060101010101" pitchFamily="49" charset="-122"/>
                <a:ea typeface="楷体" panose="02010609060101010101" pitchFamily="49" charset="-122"/>
              </a:rPr>
              <a:t>×20% </a:t>
            </a:r>
          </a:p>
          <a:p>
            <a:endParaRPr lang="zh-CN"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24A860F4-BA91-48B8-BCCC-3A6C09A9D4BD}"/>
              </a:ext>
            </a:extLst>
          </p:cNvPr>
          <p:cNvSpPr>
            <a:spLocks noGrp="1"/>
          </p:cNvSpPr>
          <p:nvPr>
            <p:ph idx="1"/>
          </p:nvPr>
        </p:nvSpPr>
        <p:spPr>
          <a:xfrm>
            <a:off x="1143000" y="381000"/>
            <a:ext cx="7924800" cy="5715000"/>
          </a:xfrm>
        </p:spPr>
        <p:txBody>
          <a:bodyPr/>
          <a:lstStyle/>
          <a:p>
            <a:pPr marL="0" indent="0">
              <a:buFontTx/>
              <a:buNone/>
              <a:defRPr/>
            </a:pPr>
            <a:r>
              <a:rPr lang="zh-CN" altLang="en-US" dirty="0">
                <a:latin typeface="黑体" pitchFamily="49" charset="-122"/>
                <a:ea typeface="黑体" pitchFamily="49" charset="-122"/>
              </a:rPr>
              <a:t>十六、个人以非货币性资产投资的个人所得税规定</a:t>
            </a:r>
          </a:p>
          <a:p>
            <a:pPr marL="0" indent="0">
              <a:buFontTx/>
              <a:buNone/>
              <a:defRPr/>
            </a:pPr>
            <a:r>
              <a:rPr lang="en-US" altLang="zh-CN" sz="2800" dirty="0">
                <a:latin typeface="楷体" pitchFamily="49" charset="-122"/>
                <a:ea typeface="楷体" pitchFamily="49" charset="-122"/>
              </a:rPr>
              <a:t>1.</a:t>
            </a:r>
            <a:r>
              <a:rPr lang="zh-CN" altLang="en-US" sz="2800" dirty="0">
                <a:latin typeface="楷体" pitchFamily="49" charset="-122"/>
                <a:ea typeface="楷体" pitchFamily="49" charset="-122"/>
              </a:rPr>
              <a:t>个人以非货币性资产投资，属于个人转让非货币性资产和投资同时发生。对个人转让非货币性资产的所得，应按照</a:t>
            </a:r>
            <a:r>
              <a:rPr lang="en-US" altLang="zh-CN" sz="2800" dirty="0">
                <a:latin typeface="楷体" pitchFamily="49" charset="-122"/>
                <a:ea typeface="楷体" pitchFamily="49" charset="-122"/>
              </a:rPr>
              <a:t>"</a:t>
            </a:r>
            <a:r>
              <a:rPr lang="zh-CN" altLang="en-US" sz="2800" b="1" dirty="0">
                <a:solidFill>
                  <a:srgbClr val="FF0000"/>
                </a:solidFill>
                <a:latin typeface="楷体" pitchFamily="49" charset="-122"/>
                <a:ea typeface="楷体" pitchFamily="49" charset="-122"/>
              </a:rPr>
              <a:t>财产转让所得</a:t>
            </a:r>
            <a:r>
              <a:rPr lang="en-US" altLang="zh-CN" sz="2800" dirty="0">
                <a:latin typeface="楷体" pitchFamily="49" charset="-122"/>
                <a:ea typeface="楷体" pitchFamily="49" charset="-122"/>
              </a:rPr>
              <a:t>"</a:t>
            </a:r>
            <a:r>
              <a:rPr lang="zh-CN" altLang="en-US" sz="2800" dirty="0">
                <a:latin typeface="楷体" pitchFamily="49" charset="-122"/>
                <a:ea typeface="楷体" pitchFamily="49" charset="-122"/>
              </a:rPr>
              <a:t>项目，依法计算缴纳个人所得税。</a:t>
            </a:r>
          </a:p>
          <a:p>
            <a:pPr>
              <a:defRPr/>
            </a:pPr>
            <a:r>
              <a:rPr lang="zh-CN" altLang="en-US" sz="2400" dirty="0">
                <a:latin typeface="楷体" pitchFamily="49" charset="-122"/>
                <a:ea typeface="楷体" pitchFamily="49" charset="-122"/>
              </a:rPr>
              <a:t>非货币性资产：现金、银行存款等货币性资产以外的资产，包括股权、不动产、技术发明成果以及其他形式的非货币性资产。</a:t>
            </a:r>
          </a:p>
          <a:p>
            <a:pPr>
              <a:defRPr/>
            </a:pPr>
            <a:r>
              <a:rPr lang="zh-CN" altLang="en-US" sz="2400" dirty="0">
                <a:latin typeface="楷体" pitchFamily="49" charset="-122"/>
                <a:ea typeface="楷体" pitchFamily="49" charset="-122"/>
              </a:rPr>
              <a:t>非货币性资产投资：以非货币性资产出资设立新的企业，以及以非货币性资产出资参与企业增资扩股、定向增发股票、股权置换、重组改制等投资行为。</a:t>
            </a:r>
          </a:p>
          <a:p>
            <a:pPr>
              <a:defRPr/>
            </a:pPr>
            <a:endParaRPr lang="zh-CN" alt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2">
            <a:extLst>
              <a:ext uri="{FF2B5EF4-FFF2-40B4-BE49-F238E27FC236}">
                <a16:creationId xmlns:a16="http://schemas.microsoft.com/office/drawing/2014/main" id="{E84373AF-99E4-404D-B553-704E0E8EC8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 y="990600"/>
            <a:ext cx="9007475"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内容占位符 2">
            <a:extLst>
              <a:ext uri="{FF2B5EF4-FFF2-40B4-BE49-F238E27FC236}">
                <a16:creationId xmlns:a16="http://schemas.microsoft.com/office/drawing/2014/main" id="{6DFD7AC6-F249-4ADF-939F-03413C90A9FF}"/>
              </a:ext>
            </a:extLst>
          </p:cNvPr>
          <p:cNvSpPr>
            <a:spLocks noGrp="1"/>
          </p:cNvSpPr>
          <p:nvPr>
            <p:ph idx="1"/>
          </p:nvPr>
        </p:nvSpPr>
        <p:spPr>
          <a:xfrm>
            <a:off x="838200" y="381000"/>
            <a:ext cx="8229600" cy="5715000"/>
          </a:xfrm>
        </p:spPr>
        <p:txBody>
          <a:bodyPr/>
          <a:lstStyle/>
          <a:p>
            <a:r>
              <a:rPr lang="en-US" altLang="zh-CN" sz="2800">
                <a:latin typeface="楷体" panose="02010609060101010101" pitchFamily="49" charset="-122"/>
                <a:ea typeface="楷体" panose="02010609060101010101" pitchFamily="49" charset="-122"/>
              </a:rPr>
              <a:t>3.</a:t>
            </a:r>
            <a:r>
              <a:rPr lang="zh-CN" altLang="en-US" sz="2800">
                <a:latin typeface="楷体" panose="02010609060101010101" pitchFamily="49" charset="-122"/>
                <a:ea typeface="楷体" panose="02010609060101010101" pitchFamily="49" charset="-122"/>
              </a:rPr>
              <a:t>个人以非货币性资产投资，应于非货币性资产转让、取得被投资企业股权时，确认非货币性资产转让收入的实现。个人应在发生上述应税行为的</a:t>
            </a:r>
            <a:r>
              <a:rPr lang="zh-CN" altLang="en-US" sz="2800" b="1">
                <a:solidFill>
                  <a:srgbClr val="FF0000"/>
                </a:solidFill>
                <a:latin typeface="楷体" panose="02010609060101010101" pitchFamily="49" charset="-122"/>
                <a:ea typeface="楷体" panose="02010609060101010101" pitchFamily="49" charset="-122"/>
              </a:rPr>
              <a:t>次月</a:t>
            </a:r>
            <a:r>
              <a:rPr lang="en-US" altLang="zh-CN" sz="2800" b="1">
                <a:solidFill>
                  <a:srgbClr val="FF0000"/>
                </a:solidFill>
                <a:latin typeface="楷体" panose="02010609060101010101" pitchFamily="49" charset="-122"/>
                <a:ea typeface="楷体" panose="02010609060101010101" pitchFamily="49" charset="-122"/>
              </a:rPr>
              <a:t>15</a:t>
            </a:r>
            <a:r>
              <a:rPr lang="zh-CN" altLang="en-US" sz="2800" b="1">
                <a:solidFill>
                  <a:srgbClr val="FF0000"/>
                </a:solidFill>
                <a:latin typeface="楷体" panose="02010609060101010101" pitchFamily="49" charset="-122"/>
                <a:ea typeface="楷体" panose="02010609060101010101" pitchFamily="49" charset="-122"/>
              </a:rPr>
              <a:t>日</a:t>
            </a:r>
            <a:r>
              <a:rPr lang="zh-CN" altLang="en-US" sz="2800">
                <a:latin typeface="楷体" panose="02010609060101010101" pitchFamily="49" charset="-122"/>
                <a:ea typeface="楷体" panose="02010609060101010101" pitchFamily="49" charset="-122"/>
              </a:rPr>
              <a:t>内向主管税务机关申报纳税。纳税人一次性缴税有困难的，可合理确定分期缴纳计划并报主管税务机关备案后，自发生上述应税行为之日起不超过</a:t>
            </a:r>
            <a:r>
              <a:rPr lang="en-US" altLang="zh-CN" sz="2800">
                <a:latin typeface="楷体" panose="02010609060101010101" pitchFamily="49" charset="-122"/>
                <a:ea typeface="楷体" panose="02010609060101010101" pitchFamily="49" charset="-122"/>
              </a:rPr>
              <a:t>5</a:t>
            </a:r>
            <a:r>
              <a:rPr lang="zh-CN" altLang="en-US" sz="2800">
                <a:latin typeface="楷体" panose="02010609060101010101" pitchFamily="49" charset="-122"/>
                <a:ea typeface="楷体" panose="02010609060101010101" pitchFamily="49" charset="-122"/>
              </a:rPr>
              <a:t>个公历年度内（含）分期缴纳个人所得税</a:t>
            </a:r>
            <a:r>
              <a:rPr lang="zh-CN" altLang="en-US" sz="2800"/>
              <a:t>。</a:t>
            </a:r>
          </a:p>
          <a:p>
            <a:r>
              <a:rPr lang="en-US" altLang="zh-CN" sz="2800">
                <a:latin typeface="楷体" panose="02010609060101010101" pitchFamily="49" charset="-122"/>
                <a:ea typeface="楷体" panose="02010609060101010101" pitchFamily="49" charset="-122"/>
              </a:rPr>
              <a:t>4.</a:t>
            </a:r>
            <a:r>
              <a:rPr lang="zh-CN" altLang="en-US" sz="2800">
                <a:latin typeface="楷体" panose="02010609060101010101" pitchFamily="49" charset="-122"/>
                <a:ea typeface="楷体" panose="02010609060101010101" pitchFamily="49" charset="-122"/>
              </a:rPr>
              <a:t>个人以非货币性资产投资交易过程中取得</a:t>
            </a:r>
            <a:r>
              <a:rPr lang="zh-CN" altLang="en-US" sz="2800" b="1">
                <a:solidFill>
                  <a:srgbClr val="FF0000"/>
                </a:solidFill>
                <a:latin typeface="楷体" panose="02010609060101010101" pitchFamily="49" charset="-122"/>
                <a:ea typeface="楷体" panose="02010609060101010101" pitchFamily="49" charset="-122"/>
              </a:rPr>
              <a:t>现金补价</a:t>
            </a:r>
            <a:r>
              <a:rPr lang="zh-CN" altLang="en-US" sz="2800">
                <a:latin typeface="楷体" panose="02010609060101010101" pitchFamily="49" charset="-122"/>
                <a:ea typeface="楷体" panose="02010609060101010101" pitchFamily="49" charset="-122"/>
              </a:rPr>
              <a:t>的，现金部分应</a:t>
            </a:r>
            <a:r>
              <a:rPr lang="zh-CN" altLang="en-US" sz="2800" b="1">
                <a:solidFill>
                  <a:srgbClr val="FF0000"/>
                </a:solidFill>
                <a:latin typeface="楷体" panose="02010609060101010101" pitchFamily="49" charset="-122"/>
                <a:ea typeface="楷体" panose="02010609060101010101" pitchFamily="49" charset="-122"/>
              </a:rPr>
              <a:t>优先用于缴税</a:t>
            </a:r>
            <a:r>
              <a:rPr lang="zh-CN" altLang="en-US" sz="2800">
                <a:latin typeface="楷体" panose="02010609060101010101" pitchFamily="49" charset="-122"/>
                <a:ea typeface="楷体" panose="02010609060101010101" pitchFamily="49" charset="-122"/>
              </a:rPr>
              <a:t>；现金不足以缴纳的部分，可分期缴纳。个人在分期缴税期间转让其持有的上述全部或部分股权，并取得现金收入的，该现金收入应优先用于缴纳尚未缴清的税款。</a:t>
            </a:r>
          </a:p>
          <a:p>
            <a:endParaRPr lang="zh-CN" alt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9394" name="Picture 2" descr="20081223_634a6a7aa90dac78ce92zvBfGqf9AOz9">
            <a:extLst>
              <a:ext uri="{FF2B5EF4-FFF2-40B4-BE49-F238E27FC236}">
                <a16:creationId xmlns:a16="http://schemas.microsoft.com/office/drawing/2014/main" id="{2395DF36-4D11-4D74-B0AE-FCA84281A4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4663" y="1628775"/>
            <a:ext cx="2767012"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395" name="WordArt 3">
            <a:extLst>
              <a:ext uri="{FF2B5EF4-FFF2-40B4-BE49-F238E27FC236}">
                <a16:creationId xmlns:a16="http://schemas.microsoft.com/office/drawing/2014/main" id="{41C233D3-E4E0-49F4-A902-780EBFCAE446}"/>
              </a:ext>
            </a:extLst>
          </p:cNvPr>
          <p:cNvSpPr>
            <a:spLocks noChangeArrowheads="1" noChangeShapeType="1" noTextEdit="1"/>
          </p:cNvSpPr>
          <p:nvPr/>
        </p:nvSpPr>
        <p:spPr bwMode="auto">
          <a:xfrm>
            <a:off x="2051050" y="2492375"/>
            <a:ext cx="914400" cy="4572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zh-CN" alt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宋体" panose="02010600030101010101" pitchFamily="2" charset="-122"/>
              </a:rPr>
              <a:t>谢谢</a:t>
            </a:r>
          </a:p>
        </p:txBody>
      </p:sp>
      <p:sp>
        <p:nvSpPr>
          <p:cNvPr id="59396" name="WordArt 4">
            <a:extLst>
              <a:ext uri="{FF2B5EF4-FFF2-40B4-BE49-F238E27FC236}">
                <a16:creationId xmlns:a16="http://schemas.microsoft.com/office/drawing/2014/main" id="{D591C481-D6D6-428B-A00B-F541F7402643}"/>
              </a:ext>
            </a:extLst>
          </p:cNvPr>
          <p:cNvSpPr>
            <a:spLocks noChangeArrowheads="1" noChangeShapeType="1" noTextEdit="1"/>
          </p:cNvSpPr>
          <p:nvPr/>
        </p:nvSpPr>
        <p:spPr bwMode="auto">
          <a:xfrm>
            <a:off x="1258888" y="1628775"/>
            <a:ext cx="914400" cy="609600"/>
          </a:xfrm>
          <a:prstGeom prst="rect">
            <a:avLst/>
          </a:prstGeom>
        </p:spPr>
        <p:txBody>
          <a:bodyPr wrap="none" fromWordArt="1">
            <a:prstTxWarp prst="textDeflate">
              <a:avLst>
                <a:gd name="adj" fmla="val 26227"/>
              </a:avLst>
            </a:prstTxWarp>
          </a:bodyPr>
          <a:lstStyle/>
          <a:p>
            <a:pPr algn="ctr"/>
            <a:r>
              <a:rPr lang="zh-CN" altLang="en-US" sz="3600" kern="10">
                <a:ln w="9525">
                  <a:solidFill>
                    <a:srgbClr val="000000"/>
                  </a:solidFill>
                  <a:round/>
                  <a:headEnd/>
                  <a:tailEnd/>
                </a:ln>
                <a:solidFill>
                  <a:srgbClr val="000000"/>
                </a:solidFill>
                <a:latin typeface="宋体" panose="02010600030101010101" pitchFamily="2" charset="-122"/>
              </a:rPr>
              <a:t>谢谢</a:t>
            </a:r>
          </a:p>
        </p:txBody>
      </p:sp>
      <p:sp>
        <p:nvSpPr>
          <p:cNvPr id="59397" name="WordArt 5">
            <a:extLst>
              <a:ext uri="{FF2B5EF4-FFF2-40B4-BE49-F238E27FC236}">
                <a16:creationId xmlns:a16="http://schemas.microsoft.com/office/drawing/2014/main" id="{0287DF46-6A71-492E-93EA-1E5028AD38CF}"/>
              </a:ext>
            </a:extLst>
          </p:cNvPr>
          <p:cNvSpPr>
            <a:spLocks noChangeArrowheads="1" noChangeShapeType="1" noTextEdit="1"/>
          </p:cNvSpPr>
          <p:nvPr/>
        </p:nvSpPr>
        <p:spPr bwMode="auto">
          <a:xfrm>
            <a:off x="2700338" y="3357563"/>
            <a:ext cx="914400" cy="457200"/>
          </a:xfrm>
          <a:prstGeom prst="rect">
            <a:avLst/>
          </a:prstGeom>
        </p:spPr>
        <p:txBody>
          <a:bodyPr wrap="none" fromWordArt="1">
            <a:prstTxWarp prst="textPlain">
              <a:avLst>
                <a:gd name="adj" fmla="val 50000"/>
              </a:avLst>
            </a:prstTxWarp>
            <a:scene3d>
              <a:camera prst="legacyPerspectiveTopLeft"/>
              <a:lightRig rig="legacyNormal3" dir="r"/>
            </a:scene3d>
            <a:sp3d extrusionH="201600" prstMaterial="legacyMetal">
              <a:extrusionClr>
                <a:srgbClr val="FFFFFF"/>
              </a:extrusionClr>
              <a:contourClr>
                <a:srgbClr val="CBCBCB"/>
              </a:contourClr>
            </a:sp3d>
          </a:bodyPr>
          <a:lstStyle/>
          <a:p>
            <a:pPr algn="ctr"/>
            <a:r>
              <a:rPr lang="zh-CN" altLang="en-US" sz="3600" kern="10">
                <a:ln w="9525">
                  <a:round/>
                  <a:headEnd/>
                  <a:tailEnd/>
                </a:ln>
                <a:gradFill rotWithShape="1">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atin typeface="宋体" panose="02010600030101010101" pitchFamily="2" charset="-122"/>
              </a:rPr>
              <a:t>谢谢</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a:extLst>
              <a:ext uri="{FF2B5EF4-FFF2-40B4-BE49-F238E27FC236}">
                <a16:creationId xmlns:a16="http://schemas.microsoft.com/office/drawing/2014/main" id="{B3096DE7-8089-4345-8AE7-B361DA1D04CC}"/>
              </a:ext>
            </a:extLst>
          </p:cNvPr>
          <p:cNvSpPr>
            <a:spLocks noGrp="1" noChangeArrowheads="1"/>
          </p:cNvSpPr>
          <p:nvPr>
            <p:ph idx="1"/>
          </p:nvPr>
        </p:nvSpPr>
        <p:spPr>
          <a:xfrm>
            <a:off x="1066800" y="260350"/>
            <a:ext cx="7620000" cy="5870575"/>
          </a:xfrm>
        </p:spPr>
        <p:txBody>
          <a:bodyPr/>
          <a:lstStyle/>
          <a:p>
            <a:pPr eaLnBrk="1" hangingPunct="1"/>
            <a:r>
              <a:rPr lang="zh-CN" altLang="en-US" sz="2800" b="1">
                <a:solidFill>
                  <a:srgbClr val="FF0000"/>
                </a:solidFill>
                <a:latin typeface="仿宋_GB2312"/>
                <a:ea typeface="仿宋_GB2312"/>
                <a:cs typeface="仿宋_GB2312"/>
              </a:rPr>
              <a:t>例</a:t>
            </a:r>
            <a:r>
              <a:rPr lang="zh-CN" altLang="en-US" sz="2800" b="1">
                <a:latin typeface="仿宋_GB2312"/>
                <a:ea typeface="仿宋_GB2312"/>
                <a:cs typeface="仿宋_GB2312"/>
              </a:rPr>
              <a:t>：某纳税人在同一纳税年度，</a:t>
            </a:r>
            <a:r>
              <a:rPr lang="en-US" altLang="zh-CN" sz="2800" b="1">
                <a:latin typeface="仿宋_GB2312"/>
                <a:ea typeface="仿宋_GB2312"/>
                <a:cs typeface="仿宋_GB2312"/>
              </a:rPr>
              <a:t>2012</a:t>
            </a:r>
            <a:r>
              <a:rPr lang="zh-CN" altLang="en-US" sz="2800" b="1">
                <a:latin typeface="仿宋_GB2312"/>
                <a:ea typeface="仿宋_GB2312"/>
                <a:cs typeface="仿宋_GB2312"/>
              </a:rPr>
              <a:t>年从</a:t>
            </a:r>
            <a:r>
              <a:rPr lang="en-US" altLang="zh-CN" sz="2800" b="1">
                <a:latin typeface="仿宋_GB2312"/>
                <a:ea typeface="仿宋_GB2312"/>
                <a:cs typeface="仿宋_GB2312"/>
              </a:rPr>
              <a:t>A</a:t>
            </a:r>
            <a:r>
              <a:rPr lang="zh-CN" altLang="en-US" sz="2800" b="1">
                <a:latin typeface="仿宋_GB2312"/>
                <a:ea typeface="仿宋_GB2312"/>
                <a:cs typeface="仿宋_GB2312"/>
              </a:rPr>
              <a:t>、</a:t>
            </a:r>
            <a:r>
              <a:rPr lang="en-US" altLang="zh-CN" sz="2800" b="1">
                <a:latin typeface="仿宋_GB2312"/>
                <a:ea typeface="仿宋_GB2312"/>
                <a:cs typeface="仿宋_GB2312"/>
              </a:rPr>
              <a:t>B</a:t>
            </a:r>
            <a:r>
              <a:rPr lang="zh-CN" altLang="en-US" sz="2800" b="1">
                <a:latin typeface="仿宋_GB2312"/>
                <a:ea typeface="仿宋_GB2312"/>
                <a:cs typeface="仿宋_GB2312"/>
              </a:rPr>
              <a:t>两国取得应税收入。其中：在</a:t>
            </a:r>
            <a:r>
              <a:rPr lang="en-US" altLang="zh-CN" sz="2800" b="1">
                <a:latin typeface="仿宋_GB2312"/>
                <a:ea typeface="仿宋_GB2312"/>
                <a:cs typeface="仿宋_GB2312"/>
              </a:rPr>
              <a:t>A</a:t>
            </a:r>
            <a:r>
              <a:rPr lang="zh-CN" altLang="en-US" sz="2800" b="1">
                <a:latin typeface="仿宋_GB2312"/>
                <a:ea typeface="仿宋_GB2312"/>
                <a:cs typeface="仿宋_GB2312"/>
              </a:rPr>
              <a:t>国一公司任职，取得工资、薪金收入</a:t>
            </a:r>
            <a:r>
              <a:rPr lang="en-US" altLang="zh-CN" sz="2800" b="1">
                <a:latin typeface="仿宋_GB2312"/>
                <a:ea typeface="仿宋_GB2312"/>
                <a:cs typeface="仿宋_GB2312"/>
              </a:rPr>
              <a:t>61200</a:t>
            </a:r>
            <a:r>
              <a:rPr lang="zh-CN" altLang="en-US" sz="2800" b="1">
                <a:latin typeface="仿宋_GB2312"/>
                <a:ea typeface="仿宋_GB2312"/>
                <a:cs typeface="仿宋_GB2312"/>
              </a:rPr>
              <a:t>元</a:t>
            </a:r>
            <a:r>
              <a:rPr lang="en-US" altLang="zh-CN" sz="2800" b="1">
                <a:latin typeface="仿宋_GB2312"/>
                <a:ea typeface="仿宋_GB2312"/>
                <a:cs typeface="仿宋_GB2312"/>
              </a:rPr>
              <a:t>(</a:t>
            </a:r>
            <a:r>
              <a:rPr lang="zh-CN" altLang="en-US" sz="2800" b="1">
                <a:latin typeface="仿宋_GB2312"/>
                <a:ea typeface="仿宋_GB2312"/>
                <a:cs typeface="仿宋_GB2312"/>
              </a:rPr>
              <a:t>平均每月</a:t>
            </a:r>
            <a:r>
              <a:rPr lang="en-US" altLang="zh-CN" sz="2800" b="1">
                <a:latin typeface="仿宋_GB2312"/>
                <a:ea typeface="仿宋_GB2312"/>
                <a:cs typeface="仿宋_GB2312"/>
              </a:rPr>
              <a:t>5100</a:t>
            </a:r>
            <a:r>
              <a:rPr lang="zh-CN" altLang="en-US" sz="2800" b="1">
                <a:latin typeface="仿宋_GB2312"/>
                <a:ea typeface="仿宋_GB2312"/>
                <a:cs typeface="仿宋_GB2312"/>
              </a:rPr>
              <a:t>元</a:t>
            </a:r>
            <a:r>
              <a:rPr lang="en-US" altLang="zh-CN" sz="2800" b="1">
                <a:latin typeface="仿宋_GB2312"/>
                <a:ea typeface="仿宋_GB2312"/>
                <a:cs typeface="仿宋_GB2312"/>
              </a:rPr>
              <a:t>)</a:t>
            </a:r>
            <a:r>
              <a:rPr lang="zh-CN" altLang="en-US" sz="2800" b="1">
                <a:latin typeface="仿宋_GB2312"/>
                <a:ea typeface="仿宋_GB2312"/>
                <a:cs typeface="仿宋_GB2312"/>
              </a:rPr>
              <a:t>，因提供一项专利技术使用权，一次取得特许权使用费收入</a:t>
            </a:r>
            <a:r>
              <a:rPr lang="en-US" altLang="zh-CN" sz="2800" b="1">
                <a:latin typeface="仿宋_GB2312"/>
                <a:ea typeface="仿宋_GB2312"/>
                <a:cs typeface="仿宋_GB2312"/>
              </a:rPr>
              <a:t>30000</a:t>
            </a:r>
            <a:r>
              <a:rPr lang="zh-CN" altLang="en-US" sz="2800" b="1">
                <a:latin typeface="仿宋_GB2312"/>
                <a:ea typeface="仿宋_GB2312"/>
                <a:cs typeface="仿宋_GB2312"/>
              </a:rPr>
              <a:t>元，该两项收入在</a:t>
            </a:r>
            <a:r>
              <a:rPr lang="en-US" altLang="zh-CN" sz="2800" b="1">
                <a:latin typeface="仿宋_GB2312"/>
                <a:ea typeface="仿宋_GB2312"/>
                <a:cs typeface="仿宋_GB2312"/>
              </a:rPr>
              <a:t>A</a:t>
            </a:r>
            <a:r>
              <a:rPr lang="zh-CN" altLang="en-US" sz="2800" b="1">
                <a:latin typeface="仿宋_GB2312"/>
                <a:ea typeface="仿宋_GB2312"/>
                <a:cs typeface="仿宋_GB2312"/>
              </a:rPr>
              <a:t>国缴纳个人所得税</a:t>
            </a:r>
            <a:r>
              <a:rPr lang="en-US" altLang="zh-CN" sz="2800" b="1">
                <a:latin typeface="仿宋_GB2312"/>
                <a:ea typeface="仿宋_GB2312"/>
                <a:cs typeface="仿宋_GB2312"/>
              </a:rPr>
              <a:t>5300</a:t>
            </a:r>
            <a:r>
              <a:rPr lang="zh-CN" altLang="en-US" sz="2800" b="1">
                <a:latin typeface="仿宋_GB2312"/>
                <a:ea typeface="仿宋_GB2312"/>
                <a:cs typeface="仿宋_GB2312"/>
              </a:rPr>
              <a:t>元；因在</a:t>
            </a:r>
            <a:r>
              <a:rPr lang="en-US" altLang="zh-CN" sz="2800" b="1">
                <a:latin typeface="仿宋_GB2312"/>
                <a:ea typeface="仿宋_GB2312"/>
                <a:cs typeface="仿宋_GB2312"/>
              </a:rPr>
              <a:t>B</a:t>
            </a:r>
            <a:r>
              <a:rPr lang="zh-CN" altLang="en-US" sz="2800" b="1">
                <a:latin typeface="仿宋_GB2312"/>
                <a:ea typeface="仿宋_GB2312"/>
                <a:cs typeface="仿宋_GB2312"/>
              </a:rPr>
              <a:t>国出版著作，获得稿酬收入</a:t>
            </a:r>
            <a:r>
              <a:rPr lang="en-US" altLang="zh-CN" sz="2800" b="1">
                <a:latin typeface="仿宋_GB2312"/>
                <a:ea typeface="仿宋_GB2312"/>
                <a:cs typeface="仿宋_GB2312"/>
              </a:rPr>
              <a:t>15000</a:t>
            </a:r>
            <a:r>
              <a:rPr lang="zh-CN" altLang="en-US" sz="2800" b="1">
                <a:latin typeface="仿宋_GB2312"/>
                <a:ea typeface="仿宋_GB2312"/>
                <a:cs typeface="仿宋_GB2312"/>
              </a:rPr>
              <a:t>元，并在</a:t>
            </a:r>
            <a:r>
              <a:rPr lang="en-US" altLang="zh-CN" sz="2800" b="1">
                <a:latin typeface="仿宋_GB2312"/>
                <a:ea typeface="仿宋_GB2312"/>
                <a:cs typeface="仿宋_GB2312"/>
              </a:rPr>
              <a:t>B</a:t>
            </a:r>
            <a:r>
              <a:rPr lang="zh-CN" altLang="en-US" sz="2800" b="1">
                <a:latin typeface="仿宋_GB2312"/>
                <a:ea typeface="仿宋_GB2312"/>
                <a:cs typeface="仿宋_GB2312"/>
              </a:rPr>
              <a:t>国缴纳该项收入的个人所得税</a:t>
            </a:r>
            <a:r>
              <a:rPr lang="en-US" altLang="zh-CN" sz="2800" b="1">
                <a:latin typeface="仿宋_GB2312"/>
                <a:ea typeface="仿宋_GB2312"/>
                <a:cs typeface="仿宋_GB2312"/>
              </a:rPr>
              <a:t>1500</a:t>
            </a:r>
            <a:r>
              <a:rPr lang="zh-CN" altLang="en-US" sz="2800" b="1">
                <a:latin typeface="仿宋_GB2312"/>
                <a:ea typeface="仿宋_GB2312"/>
                <a:cs typeface="仿宋_GB2312"/>
              </a:rPr>
              <a:t>元。均能提供国外完税证明。请计算该纳税人境外所得已纳税额的扣除及应向中国补缴的所得税款。</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00CE4FFB-9B48-4431-A269-82C33F4C31F2}"/>
              </a:ext>
            </a:extLst>
          </p:cNvPr>
          <p:cNvSpPr>
            <a:spLocks noGrp="1" noChangeArrowheads="1"/>
          </p:cNvSpPr>
          <p:nvPr>
            <p:ph idx="1"/>
          </p:nvPr>
        </p:nvSpPr>
        <p:spPr>
          <a:xfrm>
            <a:off x="685800" y="260350"/>
            <a:ext cx="8458200" cy="6264275"/>
          </a:xfrm>
        </p:spPr>
        <p:txBody>
          <a:bodyPr/>
          <a:lstStyle/>
          <a:p>
            <a:pPr eaLnBrk="1" hangingPunct="1"/>
            <a:r>
              <a:rPr lang="en-US" altLang="zh-CN" sz="2800" b="1">
                <a:latin typeface="Times New Roman" panose="02020603050405020304" pitchFamily="18" charset="0"/>
                <a:cs typeface="Times New Roman" panose="02020603050405020304" pitchFamily="18" charset="0"/>
              </a:rPr>
              <a:t>1</a:t>
            </a:r>
            <a:r>
              <a:rPr lang="zh-CN" altLang="en-US" sz="2800" b="1">
                <a:latin typeface="Times New Roman" panose="02020603050405020304" pitchFamily="18" charset="0"/>
                <a:cs typeface="Times New Roman" panose="02020603050405020304" pitchFamily="18" charset="0"/>
              </a:rPr>
              <a:t>、来源于</a:t>
            </a:r>
            <a:r>
              <a:rPr lang="en-US" altLang="zh-CN" sz="2800" b="1">
                <a:latin typeface="Times New Roman" panose="02020603050405020304" pitchFamily="18" charset="0"/>
                <a:cs typeface="Times New Roman" panose="02020603050405020304" pitchFamily="18" charset="0"/>
              </a:rPr>
              <a:t>A</a:t>
            </a:r>
            <a:r>
              <a:rPr lang="zh-CN" altLang="en-US" sz="2800" b="1">
                <a:latin typeface="Times New Roman" panose="02020603050405020304" pitchFamily="18" charset="0"/>
                <a:cs typeface="Times New Roman" panose="02020603050405020304" pitchFamily="18" charset="0"/>
              </a:rPr>
              <a:t>国所得已纳税额的扣除及应向中国补缴的所得税款</a:t>
            </a:r>
          </a:p>
          <a:p>
            <a:pPr eaLnBrk="1" hangingPunct="1"/>
            <a:r>
              <a:rPr lang="zh-CN" altLang="en-US" sz="2800" b="1">
                <a:latin typeface="Times New Roman" panose="02020603050405020304" pitchFamily="18" charset="0"/>
                <a:cs typeface="Times New Roman" panose="02020603050405020304" pitchFamily="18" charset="0"/>
              </a:rPr>
              <a:t>（</a:t>
            </a:r>
            <a:r>
              <a:rPr lang="en-US" altLang="zh-CN" sz="2800" b="1">
                <a:latin typeface="楷体" panose="02010609060101010101" pitchFamily="49" charset="-122"/>
                <a:ea typeface="楷体" panose="02010609060101010101" pitchFamily="49" charset="-122"/>
                <a:cs typeface="Times New Roman" panose="02020603050405020304" pitchFamily="18" charset="0"/>
              </a:rPr>
              <a:t>1</a:t>
            </a:r>
            <a:r>
              <a:rPr lang="zh-CN" altLang="en-US" sz="2800" b="1">
                <a:latin typeface="楷体" panose="02010609060101010101" pitchFamily="49" charset="-122"/>
                <a:ea typeface="楷体" panose="02010609060101010101" pitchFamily="49" charset="-122"/>
                <a:cs typeface="Times New Roman" panose="02020603050405020304" pitchFamily="18" charset="0"/>
              </a:rPr>
              <a:t>）已纳税额的扣除限额</a:t>
            </a:r>
          </a:p>
          <a:p>
            <a:pPr eaLnBrk="1" hangingPunct="1"/>
            <a:r>
              <a:rPr lang="zh-CN" altLang="en-US" sz="2800" b="1">
                <a:solidFill>
                  <a:srgbClr val="FF0000"/>
                </a:solidFill>
                <a:latin typeface="楷体" panose="02010609060101010101" pitchFamily="49" charset="-122"/>
                <a:ea typeface="楷体" panose="02010609060101010101" pitchFamily="49" charset="-122"/>
                <a:cs typeface="Times New Roman" panose="02020603050405020304" pitchFamily="18" charset="0"/>
              </a:rPr>
              <a:t>①</a:t>
            </a:r>
            <a:r>
              <a:rPr lang="zh-CN" altLang="en-US" sz="2800" b="1">
                <a:latin typeface="楷体" panose="02010609060101010101" pitchFamily="49" charset="-122"/>
                <a:ea typeface="楷体" panose="02010609060101010101" pitchFamily="49" charset="-122"/>
                <a:cs typeface="Times New Roman" panose="02020603050405020304" pitchFamily="18" charset="0"/>
              </a:rPr>
              <a:t>工资、薪金所得。该纳税义务人从</a:t>
            </a:r>
            <a:r>
              <a:rPr lang="en-US" altLang="zh-CN" sz="2800" b="1">
                <a:latin typeface="楷体" panose="02010609060101010101" pitchFamily="49" charset="-122"/>
                <a:ea typeface="楷体" panose="02010609060101010101" pitchFamily="49" charset="-122"/>
                <a:cs typeface="Times New Roman" panose="02020603050405020304" pitchFamily="18" charset="0"/>
              </a:rPr>
              <a:t>A</a:t>
            </a:r>
            <a:r>
              <a:rPr lang="zh-CN" altLang="en-US" sz="2800" b="1">
                <a:latin typeface="楷体" panose="02010609060101010101" pitchFamily="49" charset="-122"/>
                <a:ea typeface="楷体" panose="02010609060101010101" pitchFamily="49" charset="-122"/>
                <a:cs typeface="Times New Roman" panose="02020603050405020304" pitchFamily="18" charset="0"/>
              </a:rPr>
              <a:t>国取得的工资、薪金收入，应每月减除费用</a:t>
            </a:r>
            <a:r>
              <a:rPr lang="en-US" altLang="zh-CN" sz="2800" b="1">
                <a:latin typeface="楷体" panose="02010609060101010101" pitchFamily="49" charset="-122"/>
                <a:ea typeface="楷体" panose="02010609060101010101" pitchFamily="49" charset="-122"/>
                <a:cs typeface="Times New Roman" panose="02020603050405020304" pitchFamily="18" charset="0"/>
              </a:rPr>
              <a:t>4 800</a:t>
            </a:r>
            <a:r>
              <a:rPr lang="zh-CN" altLang="en-US" sz="2800" b="1">
                <a:latin typeface="楷体" panose="02010609060101010101" pitchFamily="49" charset="-122"/>
                <a:ea typeface="楷体" panose="02010609060101010101" pitchFamily="49" charset="-122"/>
                <a:cs typeface="Times New Roman" panose="02020603050405020304" pitchFamily="18" charset="0"/>
              </a:rPr>
              <a:t>元，其余额按</a:t>
            </a:r>
            <a:r>
              <a:rPr lang="en-US" altLang="zh-CN" sz="2800" b="1">
                <a:latin typeface="楷体" panose="02010609060101010101" pitchFamily="49" charset="-122"/>
                <a:ea typeface="楷体" panose="02010609060101010101" pitchFamily="49" charset="-122"/>
                <a:cs typeface="Times New Roman" panose="02020603050405020304" pitchFamily="18" charset="0"/>
              </a:rPr>
              <a:t>9</a:t>
            </a:r>
            <a:r>
              <a:rPr lang="zh-CN" altLang="en-US" sz="2800" b="1">
                <a:latin typeface="楷体" panose="02010609060101010101" pitchFamily="49" charset="-122"/>
                <a:ea typeface="楷体" panose="02010609060101010101" pitchFamily="49" charset="-122"/>
                <a:cs typeface="Times New Roman" panose="02020603050405020304" pitchFamily="18" charset="0"/>
              </a:rPr>
              <a:t>级超额累进税率表的适用税率计算应纳税额。</a:t>
            </a:r>
          </a:p>
          <a:p>
            <a:pPr eaLnBrk="1" hangingPunct="1"/>
            <a:r>
              <a:rPr lang="zh-CN" altLang="en-US" sz="2800" b="1">
                <a:latin typeface="楷体" panose="02010609060101010101" pitchFamily="49" charset="-122"/>
                <a:ea typeface="楷体" panose="02010609060101010101" pitchFamily="49" charset="-122"/>
                <a:cs typeface="Times New Roman" panose="02020603050405020304" pitchFamily="18" charset="0"/>
              </a:rPr>
              <a:t>扣除限额</a:t>
            </a:r>
            <a:r>
              <a:rPr lang="en-US" altLang="zh-CN" sz="2800" b="1">
                <a:latin typeface="楷体" panose="02010609060101010101" pitchFamily="49" charset="-122"/>
                <a:ea typeface="楷体" panose="02010609060101010101" pitchFamily="49" charset="-122"/>
                <a:cs typeface="Times New Roman" panose="02020603050405020304" pitchFamily="18" charset="0"/>
              </a:rPr>
              <a:t>=</a:t>
            </a:r>
            <a:r>
              <a:rPr lang="zh-CN" altLang="en-US" sz="2800" b="1">
                <a:latin typeface="楷体" panose="02010609060101010101" pitchFamily="49" charset="-122"/>
                <a:ea typeface="楷体" panose="02010609060101010101" pitchFamily="49" charset="-122"/>
                <a:cs typeface="Times New Roman" panose="02020603050405020304" pitchFamily="18" charset="0"/>
              </a:rPr>
              <a:t>（</a:t>
            </a:r>
            <a:r>
              <a:rPr lang="en-US" altLang="zh-CN" sz="2800" b="1">
                <a:latin typeface="楷体" panose="02010609060101010101" pitchFamily="49" charset="-122"/>
                <a:ea typeface="楷体" panose="02010609060101010101" pitchFamily="49" charset="-122"/>
                <a:cs typeface="Times New Roman" panose="02020603050405020304" pitchFamily="18" charset="0"/>
              </a:rPr>
              <a:t>5 100 - 4 800</a:t>
            </a:r>
            <a:r>
              <a:rPr lang="zh-CN" altLang="en-US" sz="2800" b="1">
                <a:latin typeface="楷体" panose="02010609060101010101" pitchFamily="49" charset="-122"/>
                <a:ea typeface="楷体" panose="02010609060101010101" pitchFamily="49" charset="-122"/>
                <a:cs typeface="Times New Roman" panose="02020603050405020304" pitchFamily="18" charset="0"/>
              </a:rPr>
              <a:t>）</a:t>
            </a:r>
            <a:r>
              <a:rPr lang="en-US" altLang="zh-CN" sz="2800" b="1">
                <a:latin typeface="楷体" panose="02010609060101010101" pitchFamily="49" charset="-122"/>
                <a:ea typeface="楷体" panose="02010609060101010101" pitchFamily="49" charset="-122"/>
                <a:cs typeface="Times New Roman" panose="02020603050405020304" pitchFamily="18" charset="0"/>
              </a:rPr>
              <a:t>× 3% ×12 = 108</a:t>
            </a:r>
            <a:r>
              <a:rPr lang="zh-CN" altLang="en-US" sz="2800" b="1">
                <a:latin typeface="楷体" panose="02010609060101010101" pitchFamily="49" charset="-122"/>
                <a:ea typeface="楷体" panose="02010609060101010101" pitchFamily="49" charset="-122"/>
                <a:cs typeface="Times New Roman" panose="02020603050405020304" pitchFamily="18" charset="0"/>
              </a:rPr>
              <a:t>（元）</a:t>
            </a:r>
          </a:p>
          <a:p>
            <a:pPr eaLnBrk="1" hangingPunct="1"/>
            <a:r>
              <a:rPr lang="zh-CN" altLang="en-US" sz="2800" b="1">
                <a:solidFill>
                  <a:srgbClr val="FF0000"/>
                </a:solidFill>
                <a:latin typeface="楷体" panose="02010609060101010101" pitchFamily="49" charset="-122"/>
                <a:ea typeface="楷体" panose="02010609060101010101" pitchFamily="49" charset="-122"/>
                <a:cs typeface="Times New Roman" panose="02020603050405020304" pitchFamily="18" charset="0"/>
              </a:rPr>
              <a:t>②</a:t>
            </a:r>
            <a:r>
              <a:rPr lang="zh-CN" altLang="en-US" sz="2800" b="1">
                <a:latin typeface="楷体" panose="02010609060101010101" pitchFamily="49" charset="-122"/>
                <a:ea typeface="楷体" panose="02010609060101010101" pitchFamily="49" charset="-122"/>
                <a:cs typeface="Times New Roman" panose="02020603050405020304" pitchFamily="18" charset="0"/>
              </a:rPr>
              <a:t>特许权使用费所得。该纳税义务人从</a:t>
            </a:r>
            <a:r>
              <a:rPr lang="en-US" altLang="zh-CN" sz="2800" b="1">
                <a:latin typeface="楷体" panose="02010609060101010101" pitchFamily="49" charset="-122"/>
                <a:ea typeface="楷体" panose="02010609060101010101" pitchFamily="49" charset="-122"/>
                <a:cs typeface="Times New Roman" panose="02020603050405020304" pitchFamily="18" charset="0"/>
              </a:rPr>
              <a:t>A</a:t>
            </a:r>
            <a:r>
              <a:rPr lang="zh-CN" altLang="en-US" sz="2800" b="1">
                <a:latin typeface="楷体" panose="02010609060101010101" pitchFamily="49" charset="-122"/>
                <a:ea typeface="楷体" panose="02010609060101010101" pitchFamily="49" charset="-122"/>
                <a:cs typeface="Times New Roman" panose="02020603050405020304" pitchFamily="18" charset="0"/>
              </a:rPr>
              <a:t>国取得的特许权使用费收入，应减除</a:t>
            </a:r>
            <a:r>
              <a:rPr lang="en-US" altLang="zh-CN" sz="2800" b="1">
                <a:latin typeface="楷体" panose="02010609060101010101" pitchFamily="49" charset="-122"/>
                <a:ea typeface="楷体" panose="02010609060101010101" pitchFamily="49" charset="-122"/>
                <a:cs typeface="Times New Roman" panose="02020603050405020304" pitchFamily="18" charset="0"/>
              </a:rPr>
              <a:t>20%</a:t>
            </a:r>
            <a:r>
              <a:rPr lang="zh-CN" altLang="en-US" sz="2800" b="1">
                <a:latin typeface="楷体" panose="02010609060101010101" pitchFamily="49" charset="-122"/>
                <a:ea typeface="楷体" panose="02010609060101010101" pitchFamily="49" charset="-122"/>
                <a:cs typeface="Times New Roman" panose="02020603050405020304" pitchFamily="18" charset="0"/>
              </a:rPr>
              <a:t>的费用，其余额按</a:t>
            </a:r>
            <a:r>
              <a:rPr lang="en-US" altLang="zh-CN" sz="2800" b="1">
                <a:latin typeface="楷体" panose="02010609060101010101" pitchFamily="49" charset="-122"/>
                <a:ea typeface="楷体" panose="02010609060101010101" pitchFamily="49" charset="-122"/>
                <a:cs typeface="Times New Roman" panose="02020603050405020304" pitchFamily="18" charset="0"/>
              </a:rPr>
              <a:t>20%</a:t>
            </a:r>
            <a:r>
              <a:rPr lang="zh-CN" altLang="en-US" sz="2800" b="1">
                <a:latin typeface="楷体" panose="02010609060101010101" pitchFamily="49" charset="-122"/>
                <a:ea typeface="楷体" panose="02010609060101010101" pitchFamily="49" charset="-122"/>
                <a:cs typeface="Times New Roman" panose="02020603050405020304" pitchFamily="18" charset="0"/>
              </a:rPr>
              <a:t>的比例税率计算应纳税额：</a:t>
            </a:r>
          </a:p>
          <a:p>
            <a:pPr eaLnBrk="1" hangingPunct="1"/>
            <a:r>
              <a:rPr lang="zh-CN" altLang="en-US" sz="2800" b="1">
                <a:latin typeface="楷体" panose="02010609060101010101" pitchFamily="49" charset="-122"/>
                <a:ea typeface="楷体" panose="02010609060101010101" pitchFamily="49" charset="-122"/>
                <a:cs typeface="Times New Roman" panose="02020603050405020304" pitchFamily="18" charset="0"/>
              </a:rPr>
              <a:t>扣除限额</a:t>
            </a:r>
            <a:r>
              <a:rPr lang="en-US" altLang="zh-CN" sz="2800" b="1">
                <a:latin typeface="楷体" panose="02010609060101010101" pitchFamily="49" charset="-122"/>
                <a:ea typeface="楷体" panose="02010609060101010101" pitchFamily="49" charset="-122"/>
                <a:cs typeface="Times New Roman" panose="02020603050405020304" pitchFamily="18" charset="0"/>
              </a:rPr>
              <a:t>= 30 000 ×</a:t>
            </a:r>
            <a:r>
              <a:rPr lang="zh-CN" altLang="en-US" sz="2800" b="1">
                <a:latin typeface="楷体" panose="02010609060101010101" pitchFamily="49" charset="-122"/>
                <a:ea typeface="楷体" panose="02010609060101010101" pitchFamily="49" charset="-122"/>
                <a:cs typeface="Times New Roman" panose="02020603050405020304" pitchFamily="18" charset="0"/>
              </a:rPr>
              <a:t>（</a:t>
            </a:r>
            <a:r>
              <a:rPr lang="en-US" altLang="zh-CN" sz="2800" b="1">
                <a:latin typeface="楷体" panose="02010609060101010101" pitchFamily="49" charset="-122"/>
                <a:ea typeface="楷体" panose="02010609060101010101" pitchFamily="49" charset="-122"/>
                <a:cs typeface="Times New Roman" panose="02020603050405020304" pitchFamily="18" charset="0"/>
              </a:rPr>
              <a:t>1 – 20%</a:t>
            </a:r>
            <a:r>
              <a:rPr lang="zh-CN" altLang="en-US" sz="2800" b="1">
                <a:latin typeface="楷体" panose="02010609060101010101" pitchFamily="49" charset="-122"/>
                <a:ea typeface="楷体" panose="02010609060101010101" pitchFamily="49" charset="-122"/>
                <a:cs typeface="Times New Roman" panose="02020603050405020304" pitchFamily="18" charset="0"/>
              </a:rPr>
              <a:t>）</a:t>
            </a:r>
            <a:r>
              <a:rPr lang="en-US" altLang="zh-CN" sz="2800" b="1">
                <a:latin typeface="楷体" panose="02010609060101010101" pitchFamily="49" charset="-122"/>
                <a:ea typeface="楷体" panose="02010609060101010101" pitchFamily="49" charset="-122"/>
                <a:cs typeface="Times New Roman" panose="02020603050405020304" pitchFamily="18" charset="0"/>
              </a:rPr>
              <a:t>×20% = 4 800</a:t>
            </a:r>
            <a:r>
              <a:rPr lang="zh-CN" altLang="en-US" sz="2800" b="1">
                <a:latin typeface="楷体" panose="02010609060101010101" pitchFamily="49" charset="-122"/>
                <a:ea typeface="楷体" panose="02010609060101010101" pitchFamily="49" charset="-122"/>
                <a:cs typeface="Times New Roman" panose="02020603050405020304" pitchFamily="18" charset="0"/>
              </a:rPr>
              <a:t>（元）</a:t>
            </a:r>
          </a:p>
          <a:p>
            <a:pPr eaLnBrk="1" hangingPunct="1"/>
            <a:r>
              <a:rPr lang="zh-CN" altLang="en-US" sz="2800" b="1">
                <a:solidFill>
                  <a:srgbClr val="FF0000"/>
                </a:solidFill>
                <a:latin typeface="楷体" panose="02010609060101010101" pitchFamily="49" charset="-122"/>
                <a:ea typeface="楷体" panose="02010609060101010101" pitchFamily="49" charset="-122"/>
                <a:cs typeface="Times New Roman" panose="02020603050405020304" pitchFamily="18" charset="0"/>
              </a:rPr>
              <a:t>③</a:t>
            </a:r>
            <a:r>
              <a:rPr lang="zh-CN" altLang="en-US" sz="2800" b="1">
                <a:latin typeface="楷体" panose="02010609060101010101" pitchFamily="49" charset="-122"/>
                <a:ea typeface="楷体" panose="02010609060101010101" pitchFamily="49" charset="-122"/>
                <a:cs typeface="Times New Roman" panose="02020603050405020304" pitchFamily="18" charset="0"/>
              </a:rPr>
              <a:t>在</a:t>
            </a:r>
            <a:r>
              <a:rPr lang="en-US" altLang="zh-CN" sz="2800" b="1">
                <a:latin typeface="楷体" panose="02010609060101010101" pitchFamily="49" charset="-122"/>
                <a:ea typeface="楷体" panose="02010609060101010101" pitchFamily="49" charset="-122"/>
                <a:cs typeface="Times New Roman" panose="02020603050405020304" pitchFamily="18" charset="0"/>
              </a:rPr>
              <a:t>A</a:t>
            </a:r>
            <a:r>
              <a:rPr lang="zh-CN" altLang="en-US" sz="2800" b="1">
                <a:latin typeface="楷体" panose="02010609060101010101" pitchFamily="49" charset="-122"/>
                <a:ea typeface="楷体" panose="02010609060101010101" pitchFamily="49" charset="-122"/>
                <a:cs typeface="Times New Roman" panose="02020603050405020304" pitchFamily="18" charset="0"/>
              </a:rPr>
              <a:t>国所得的扣除限额合计</a:t>
            </a:r>
            <a:r>
              <a:rPr lang="en-US" altLang="zh-CN" sz="2800" b="1">
                <a:latin typeface="楷体" panose="02010609060101010101" pitchFamily="49" charset="-122"/>
                <a:ea typeface="楷体" panose="02010609060101010101" pitchFamily="49" charset="-122"/>
                <a:cs typeface="Times New Roman" panose="02020603050405020304" pitchFamily="18" charset="0"/>
              </a:rPr>
              <a:t>=108+4800=4908</a:t>
            </a:r>
            <a:r>
              <a:rPr lang="zh-CN" altLang="en-US" sz="2800" b="1">
                <a:latin typeface="楷体" panose="02010609060101010101" pitchFamily="49" charset="-122"/>
                <a:ea typeface="楷体" panose="02010609060101010101" pitchFamily="49" charset="-122"/>
                <a:cs typeface="Times New Roman" panose="02020603050405020304" pitchFamily="18" charset="0"/>
              </a:rPr>
              <a:t>（元）</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id="{F3E41B86-0597-4D0F-A94C-0C909DA573F6}"/>
              </a:ext>
            </a:extLst>
          </p:cNvPr>
          <p:cNvSpPr>
            <a:spLocks noGrp="1" noChangeArrowheads="1"/>
          </p:cNvSpPr>
          <p:nvPr>
            <p:ph idx="1"/>
          </p:nvPr>
        </p:nvSpPr>
        <p:spPr>
          <a:xfrm>
            <a:off x="990600" y="609600"/>
            <a:ext cx="7696200" cy="3886200"/>
          </a:xfrm>
        </p:spPr>
        <p:txBody>
          <a:bodyPr/>
          <a:lstStyle/>
          <a:p>
            <a:pPr eaLnBrk="1" hangingPunct="1">
              <a:lnSpc>
                <a:spcPct val="90000"/>
              </a:lnSpc>
            </a:pPr>
            <a:r>
              <a:rPr lang="zh-CN" altLang="en-US" b="1"/>
              <a:t>（</a:t>
            </a:r>
            <a:r>
              <a:rPr lang="en-US" altLang="zh-CN" b="1">
                <a:latin typeface="楷体_GB2312" pitchFamily="1" charset="-122"/>
                <a:ea typeface="楷体_GB2312" pitchFamily="1" charset="-122"/>
              </a:rPr>
              <a:t>2</a:t>
            </a:r>
            <a:r>
              <a:rPr lang="zh-CN" altLang="en-US" b="1">
                <a:latin typeface="楷体_GB2312" pitchFamily="1" charset="-122"/>
                <a:ea typeface="楷体_GB2312" pitchFamily="1" charset="-122"/>
              </a:rPr>
              <a:t>）已纳税额的扣除及应向中国补缴的所得税款</a:t>
            </a:r>
          </a:p>
          <a:p>
            <a:pPr eaLnBrk="1" hangingPunct="1">
              <a:lnSpc>
                <a:spcPct val="90000"/>
              </a:lnSpc>
            </a:pPr>
            <a:r>
              <a:rPr lang="zh-CN" altLang="en-US" b="1">
                <a:latin typeface="楷体" panose="02010609060101010101" pitchFamily="49" charset="-122"/>
                <a:ea typeface="楷体" panose="02010609060101010101" pitchFamily="49" charset="-122"/>
              </a:rPr>
              <a:t>其在</a:t>
            </a:r>
            <a:r>
              <a:rPr lang="en-US" altLang="zh-CN" b="1">
                <a:latin typeface="楷体" panose="02010609060101010101" pitchFamily="49" charset="-122"/>
                <a:ea typeface="楷体" panose="02010609060101010101" pitchFamily="49" charset="-122"/>
              </a:rPr>
              <a:t>A</a:t>
            </a:r>
            <a:r>
              <a:rPr lang="zh-CN" altLang="en-US" b="1">
                <a:latin typeface="楷体" panose="02010609060101010101" pitchFamily="49" charset="-122"/>
                <a:ea typeface="楷体" panose="02010609060101010101" pitchFamily="49" charset="-122"/>
              </a:rPr>
              <a:t>国实际缴纳个人所得税为</a:t>
            </a:r>
            <a:r>
              <a:rPr lang="en-US" altLang="zh-CN" b="1">
                <a:latin typeface="楷体" panose="02010609060101010101" pitchFamily="49" charset="-122"/>
                <a:ea typeface="楷体" panose="02010609060101010101" pitchFamily="49" charset="-122"/>
              </a:rPr>
              <a:t>5 300</a:t>
            </a:r>
            <a:r>
              <a:rPr lang="zh-CN" altLang="en-US" b="1">
                <a:latin typeface="楷体" panose="02010609060101010101" pitchFamily="49" charset="-122"/>
                <a:ea typeface="楷体" panose="02010609060101010101" pitchFamily="49" charset="-122"/>
              </a:rPr>
              <a:t>元，高于扣除限额（</a:t>
            </a:r>
            <a:r>
              <a:rPr lang="en-US" altLang="zh-CN" b="1">
                <a:latin typeface="楷体" panose="02010609060101010101" pitchFamily="49" charset="-122"/>
                <a:ea typeface="楷体" panose="02010609060101010101" pitchFamily="49" charset="-122"/>
              </a:rPr>
              <a:t>5300—4908</a:t>
            </a:r>
            <a:r>
              <a:rPr lang="zh-CN" altLang="en-US" b="1">
                <a:latin typeface="楷体" panose="02010609060101010101" pitchFamily="49" charset="-122"/>
                <a:ea typeface="楷体" panose="02010609060101010101" pitchFamily="49" charset="-122"/>
              </a:rPr>
              <a:t>）</a:t>
            </a:r>
            <a:r>
              <a:rPr lang="en-US" altLang="zh-CN" b="1">
                <a:latin typeface="楷体" panose="02010609060101010101" pitchFamily="49" charset="-122"/>
                <a:ea typeface="楷体" panose="02010609060101010101" pitchFamily="49" charset="-122"/>
              </a:rPr>
              <a:t>=392</a:t>
            </a:r>
            <a:r>
              <a:rPr lang="zh-CN" altLang="en-US" b="1">
                <a:latin typeface="楷体" panose="02010609060101010101" pitchFamily="49" charset="-122"/>
                <a:ea typeface="楷体" panose="02010609060101010101" pitchFamily="49" charset="-122"/>
              </a:rPr>
              <a:t>元。本纳税年度可扣税额</a:t>
            </a:r>
            <a:r>
              <a:rPr lang="en-US" altLang="zh-CN" b="1">
                <a:latin typeface="楷体" panose="02010609060101010101" pitchFamily="49" charset="-122"/>
                <a:ea typeface="楷体" panose="02010609060101010101" pitchFamily="49" charset="-122"/>
              </a:rPr>
              <a:t>4908</a:t>
            </a:r>
            <a:r>
              <a:rPr lang="zh-CN" altLang="en-US" b="1">
                <a:latin typeface="楷体" panose="02010609060101010101" pitchFamily="49" charset="-122"/>
                <a:ea typeface="楷体" panose="02010609060101010101" pitchFamily="49" charset="-122"/>
              </a:rPr>
              <a:t>元，剩下的</a:t>
            </a:r>
            <a:r>
              <a:rPr lang="en-US" altLang="zh-CN" b="1">
                <a:latin typeface="楷体" panose="02010609060101010101" pitchFamily="49" charset="-122"/>
                <a:ea typeface="楷体" panose="02010609060101010101" pitchFamily="49" charset="-122"/>
              </a:rPr>
              <a:t>392</a:t>
            </a:r>
            <a:r>
              <a:rPr lang="zh-CN" altLang="en-US" b="1">
                <a:latin typeface="楷体" panose="02010609060101010101" pitchFamily="49" charset="-122"/>
                <a:ea typeface="楷体" panose="02010609060101010101" pitchFamily="49" charset="-122"/>
              </a:rPr>
              <a:t>元不得在本纳税年度扣除。不需补税。</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3">
            <a:extLst>
              <a:ext uri="{FF2B5EF4-FFF2-40B4-BE49-F238E27FC236}">
                <a16:creationId xmlns:a16="http://schemas.microsoft.com/office/drawing/2014/main" id="{3EF82723-5A5C-4A28-93B4-A6E49F8A1F75}"/>
              </a:ext>
            </a:extLst>
          </p:cNvPr>
          <p:cNvSpPr>
            <a:spLocks noGrp="1" noChangeArrowheads="1"/>
          </p:cNvSpPr>
          <p:nvPr>
            <p:ph idx="1"/>
          </p:nvPr>
        </p:nvSpPr>
        <p:spPr>
          <a:xfrm>
            <a:off x="990600" y="304800"/>
            <a:ext cx="8077200" cy="5791200"/>
          </a:xfrm>
        </p:spPr>
        <p:txBody>
          <a:bodyPr/>
          <a:lstStyle/>
          <a:p>
            <a:pPr eaLnBrk="1" hangingPunct="1">
              <a:lnSpc>
                <a:spcPct val="90000"/>
              </a:lnSpc>
              <a:defRPr/>
            </a:pPr>
            <a:r>
              <a:rPr lang="en-US" altLang="zh-CN" b="1" dirty="0">
                <a:latin typeface="楷体" pitchFamily="49" charset="-122"/>
                <a:ea typeface="楷体" pitchFamily="49" charset="-122"/>
              </a:rPr>
              <a:t>2</a:t>
            </a:r>
            <a:r>
              <a:rPr lang="zh-CN" altLang="en-US" b="1" dirty="0">
                <a:latin typeface="楷体" pitchFamily="49" charset="-122"/>
                <a:ea typeface="楷体" pitchFamily="49" charset="-122"/>
              </a:rPr>
              <a:t>、来源于</a:t>
            </a:r>
            <a:r>
              <a:rPr lang="en-US" altLang="zh-CN" b="1" dirty="0">
                <a:latin typeface="楷体" pitchFamily="49" charset="-122"/>
                <a:ea typeface="楷体" pitchFamily="49" charset="-122"/>
              </a:rPr>
              <a:t>B</a:t>
            </a:r>
            <a:r>
              <a:rPr lang="zh-CN" altLang="en-US" b="1" dirty="0">
                <a:latin typeface="楷体" pitchFamily="49" charset="-122"/>
                <a:ea typeface="楷体" pitchFamily="49" charset="-122"/>
              </a:rPr>
              <a:t>国所得已纳税额的扣除及应向中国补缴的所得税款</a:t>
            </a:r>
          </a:p>
          <a:p>
            <a:pPr marL="0" indent="0" eaLnBrk="1" hangingPunct="1">
              <a:lnSpc>
                <a:spcPct val="90000"/>
              </a:lnSpc>
              <a:buFontTx/>
              <a:buNone/>
              <a:defRPr/>
            </a:pPr>
            <a:r>
              <a:rPr lang="zh-CN" altLang="en-US" sz="2800" b="1" dirty="0">
                <a:latin typeface="黑体" pitchFamily="49" charset="-122"/>
                <a:ea typeface="黑体" pitchFamily="49" charset="-122"/>
              </a:rPr>
              <a:t>（</a:t>
            </a:r>
            <a:r>
              <a:rPr lang="en-US" altLang="zh-CN" sz="2800" b="1" dirty="0">
                <a:latin typeface="黑体" pitchFamily="49" charset="-122"/>
                <a:ea typeface="黑体" pitchFamily="49" charset="-122"/>
              </a:rPr>
              <a:t>1</a:t>
            </a:r>
            <a:r>
              <a:rPr lang="zh-CN" altLang="en-US" sz="2800" b="1" dirty="0">
                <a:latin typeface="黑体" pitchFamily="49" charset="-122"/>
                <a:ea typeface="黑体" pitchFamily="49" charset="-122"/>
              </a:rPr>
              <a:t>）已纳税额的扣除限额</a:t>
            </a:r>
          </a:p>
          <a:p>
            <a:pPr eaLnBrk="1" hangingPunct="1">
              <a:lnSpc>
                <a:spcPct val="90000"/>
              </a:lnSpc>
              <a:defRPr/>
            </a:pPr>
            <a:r>
              <a:rPr lang="zh-CN" altLang="en-US" sz="2800" b="1" dirty="0">
                <a:latin typeface="楷体" pitchFamily="49" charset="-122"/>
                <a:ea typeface="楷体" pitchFamily="49" charset="-122"/>
              </a:rPr>
              <a:t>按照我国税法的规定，该纳税义务人从</a:t>
            </a:r>
            <a:r>
              <a:rPr lang="en-US" altLang="zh-CN" sz="2800" b="1" dirty="0">
                <a:latin typeface="楷体" pitchFamily="49" charset="-122"/>
                <a:ea typeface="楷体" pitchFamily="49" charset="-122"/>
              </a:rPr>
              <a:t>B</a:t>
            </a:r>
            <a:r>
              <a:rPr lang="zh-CN" altLang="en-US" sz="2800" b="1" dirty="0">
                <a:latin typeface="楷体" pitchFamily="49" charset="-122"/>
                <a:ea typeface="楷体" pitchFamily="49" charset="-122"/>
              </a:rPr>
              <a:t>国取得的稿酬收入，应减除</a:t>
            </a:r>
            <a:r>
              <a:rPr lang="en-US" altLang="zh-CN" sz="2800" b="1" dirty="0">
                <a:latin typeface="楷体" pitchFamily="49" charset="-122"/>
                <a:ea typeface="楷体" pitchFamily="49" charset="-122"/>
              </a:rPr>
              <a:t>20%</a:t>
            </a:r>
            <a:r>
              <a:rPr lang="zh-CN" altLang="en-US" sz="2800" b="1" dirty="0">
                <a:latin typeface="楷体" pitchFamily="49" charset="-122"/>
                <a:ea typeface="楷体" pitchFamily="49" charset="-122"/>
              </a:rPr>
              <a:t>的费用，就其余额按</a:t>
            </a:r>
            <a:r>
              <a:rPr lang="en-US" altLang="zh-CN" sz="2800" b="1" dirty="0">
                <a:latin typeface="楷体" pitchFamily="49" charset="-122"/>
                <a:ea typeface="楷体" pitchFamily="49" charset="-122"/>
              </a:rPr>
              <a:t>20%</a:t>
            </a:r>
            <a:r>
              <a:rPr lang="zh-CN" altLang="en-US" sz="2800" b="1" dirty="0">
                <a:latin typeface="楷体" pitchFamily="49" charset="-122"/>
                <a:ea typeface="楷体" pitchFamily="49" charset="-122"/>
              </a:rPr>
              <a:t>的税率计算应纳税额并减征</a:t>
            </a:r>
            <a:r>
              <a:rPr lang="en-US" altLang="zh-CN" sz="2800" b="1" dirty="0">
                <a:latin typeface="楷体" pitchFamily="49" charset="-122"/>
                <a:ea typeface="楷体" pitchFamily="49" charset="-122"/>
              </a:rPr>
              <a:t>30%</a:t>
            </a:r>
            <a:r>
              <a:rPr lang="zh-CN" altLang="en-US" sz="2800" b="1" dirty="0">
                <a:latin typeface="楷体" pitchFamily="49" charset="-122"/>
                <a:ea typeface="楷体" pitchFamily="49" charset="-122"/>
              </a:rPr>
              <a:t>， </a:t>
            </a:r>
          </a:p>
          <a:p>
            <a:pPr eaLnBrk="1" hangingPunct="1">
              <a:lnSpc>
                <a:spcPct val="90000"/>
              </a:lnSpc>
              <a:defRPr/>
            </a:pPr>
            <a:r>
              <a:rPr lang="zh-CN" altLang="en-US" sz="2800" b="1" dirty="0">
                <a:latin typeface="楷体" pitchFamily="49" charset="-122"/>
                <a:ea typeface="楷体" pitchFamily="49" charset="-122"/>
              </a:rPr>
              <a:t>扣除限额</a:t>
            </a:r>
            <a:r>
              <a:rPr lang="en-US" altLang="zh-CN" sz="2800" b="1" dirty="0">
                <a:latin typeface="楷体" pitchFamily="49" charset="-122"/>
                <a:ea typeface="楷体" pitchFamily="49" charset="-122"/>
              </a:rPr>
              <a:t>=[15 000×</a:t>
            </a:r>
            <a:r>
              <a:rPr lang="zh-CN" altLang="en-US" sz="2800" b="1" dirty="0">
                <a:latin typeface="楷体" pitchFamily="49" charset="-122"/>
                <a:ea typeface="楷体" pitchFamily="49" charset="-122"/>
              </a:rPr>
              <a:t>（</a:t>
            </a:r>
            <a:r>
              <a:rPr lang="en-US" altLang="zh-CN" sz="2800" b="1" dirty="0">
                <a:latin typeface="楷体" pitchFamily="49" charset="-122"/>
                <a:ea typeface="楷体" pitchFamily="49" charset="-122"/>
              </a:rPr>
              <a:t>1 - 20%</a:t>
            </a:r>
            <a:r>
              <a:rPr lang="zh-CN" altLang="en-US" sz="2800" b="1" dirty="0">
                <a:latin typeface="楷体" pitchFamily="49" charset="-122"/>
                <a:ea typeface="楷体" pitchFamily="49" charset="-122"/>
              </a:rPr>
              <a:t>）</a:t>
            </a:r>
            <a:r>
              <a:rPr lang="en-US" altLang="zh-CN" sz="2800" b="1" dirty="0">
                <a:latin typeface="楷体" pitchFamily="49" charset="-122"/>
                <a:ea typeface="楷体" pitchFamily="49" charset="-122"/>
              </a:rPr>
              <a:t>×20%] ×</a:t>
            </a:r>
            <a:r>
              <a:rPr lang="zh-CN" altLang="en-US" sz="2800" b="1" dirty="0">
                <a:latin typeface="楷体" pitchFamily="49" charset="-122"/>
                <a:ea typeface="楷体" pitchFamily="49" charset="-122"/>
              </a:rPr>
              <a:t>（</a:t>
            </a:r>
            <a:r>
              <a:rPr lang="en-US" altLang="zh-CN" sz="2800" b="1" dirty="0">
                <a:latin typeface="楷体" pitchFamily="49" charset="-122"/>
                <a:ea typeface="楷体" pitchFamily="49" charset="-122"/>
              </a:rPr>
              <a:t>1 –30%</a:t>
            </a:r>
            <a:r>
              <a:rPr lang="zh-CN" altLang="en-US" sz="2800" b="1" dirty="0">
                <a:latin typeface="楷体" pitchFamily="49" charset="-122"/>
                <a:ea typeface="楷体" pitchFamily="49" charset="-122"/>
              </a:rPr>
              <a:t>）</a:t>
            </a:r>
            <a:r>
              <a:rPr lang="en-US" altLang="zh-CN" sz="2800" b="1" dirty="0">
                <a:latin typeface="楷体" pitchFamily="49" charset="-122"/>
                <a:ea typeface="楷体" pitchFamily="49" charset="-122"/>
              </a:rPr>
              <a:t>=1 680</a:t>
            </a:r>
            <a:r>
              <a:rPr lang="zh-CN" altLang="en-US" sz="2800" b="1" dirty="0">
                <a:latin typeface="楷体" pitchFamily="49" charset="-122"/>
                <a:ea typeface="楷体" pitchFamily="49" charset="-122"/>
              </a:rPr>
              <a:t>（元）</a:t>
            </a:r>
          </a:p>
          <a:p>
            <a:pPr marL="0" indent="0" eaLnBrk="1" hangingPunct="1">
              <a:lnSpc>
                <a:spcPct val="90000"/>
              </a:lnSpc>
              <a:buFontTx/>
              <a:buNone/>
              <a:defRPr/>
            </a:pPr>
            <a:r>
              <a:rPr lang="zh-CN" altLang="en-US" sz="2800" b="1" dirty="0">
                <a:latin typeface="黑体" pitchFamily="49" charset="-122"/>
                <a:ea typeface="黑体" pitchFamily="49" charset="-122"/>
              </a:rPr>
              <a:t>（</a:t>
            </a:r>
            <a:r>
              <a:rPr lang="en-US" altLang="zh-CN" sz="2800" b="1" dirty="0">
                <a:latin typeface="黑体" pitchFamily="49" charset="-122"/>
                <a:ea typeface="黑体" pitchFamily="49" charset="-122"/>
              </a:rPr>
              <a:t>2</a:t>
            </a:r>
            <a:r>
              <a:rPr lang="zh-CN" altLang="en-US" sz="2800" b="1" dirty="0">
                <a:latin typeface="黑体" pitchFamily="49" charset="-122"/>
                <a:ea typeface="黑体" pitchFamily="49" charset="-122"/>
              </a:rPr>
              <a:t>）已纳税额的扣除及应向中国补缴的所得税款</a:t>
            </a:r>
          </a:p>
          <a:p>
            <a:pPr eaLnBrk="1" hangingPunct="1">
              <a:lnSpc>
                <a:spcPct val="90000"/>
              </a:lnSpc>
              <a:defRPr/>
            </a:pPr>
            <a:r>
              <a:rPr lang="zh-CN" altLang="en-US" sz="2800" b="1" dirty="0">
                <a:latin typeface="楷体" pitchFamily="49" charset="-122"/>
                <a:ea typeface="楷体" pitchFamily="49" charset="-122"/>
              </a:rPr>
              <a:t>其在</a:t>
            </a:r>
            <a:r>
              <a:rPr lang="en-US" altLang="zh-CN" sz="2800" b="1" dirty="0">
                <a:latin typeface="楷体" pitchFamily="49" charset="-122"/>
                <a:ea typeface="楷体" pitchFamily="49" charset="-122"/>
              </a:rPr>
              <a:t>B</a:t>
            </a:r>
            <a:r>
              <a:rPr lang="zh-CN" altLang="en-US" sz="2800" b="1" dirty="0">
                <a:latin typeface="楷体" pitchFamily="49" charset="-122"/>
                <a:ea typeface="楷体" pitchFamily="49" charset="-122"/>
              </a:rPr>
              <a:t>国实际缴纳个人所得税为</a:t>
            </a:r>
            <a:r>
              <a:rPr lang="en-US" altLang="zh-CN" sz="2800" b="1" dirty="0">
                <a:latin typeface="楷体" pitchFamily="49" charset="-122"/>
                <a:ea typeface="楷体" pitchFamily="49" charset="-122"/>
              </a:rPr>
              <a:t>1500</a:t>
            </a:r>
            <a:r>
              <a:rPr lang="zh-CN" altLang="en-US" sz="2800" b="1" dirty="0">
                <a:latin typeface="楷体" pitchFamily="49" charset="-122"/>
                <a:ea typeface="楷体" pitchFamily="49" charset="-122"/>
              </a:rPr>
              <a:t>元，低于抵减限额，可以全额抵扣，并需在中国补缴差额部分的税款，计（</a:t>
            </a:r>
            <a:r>
              <a:rPr lang="en-US" altLang="zh-CN" sz="2800" b="1" dirty="0">
                <a:latin typeface="楷体" pitchFamily="49" charset="-122"/>
                <a:ea typeface="楷体" pitchFamily="49" charset="-122"/>
              </a:rPr>
              <a:t>1680—1500</a:t>
            </a:r>
            <a:r>
              <a:rPr lang="zh-CN" altLang="en-US" sz="2800" b="1" dirty="0">
                <a:latin typeface="楷体" pitchFamily="49" charset="-122"/>
                <a:ea typeface="楷体" pitchFamily="49" charset="-122"/>
              </a:rPr>
              <a:t>） </a:t>
            </a:r>
            <a:r>
              <a:rPr lang="en-US" altLang="zh-CN" sz="2800" b="1" dirty="0">
                <a:latin typeface="楷体" pitchFamily="49" charset="-122"/>
                <a:ea typeface="楷体" pitchFamily="49" charset="-122"/>
              </a:rPr>
              <a:t>=180</a:t>
            </a:r>
            <a:r>
              <a:rPr lang="zh-CN" altLang="en-US" sz="2800" b="1" dirty="0">
                <a:latin typeface="楷体" pitchFamily="49" charset="-122"/>
                <a:ea typeface="楷体" pitchFamily="49" charset="-122"/>
              </a:rPr>
              <a:t>元。</a:t>
            </a:r>
          </a:p>
          <a:p>
            <a:pPr eaLnBrk="1" hangingPunct="1">
              <a:defRPr/>
            </a:pPr>
            <a:endParaRPr lang="zh-CN" altLang="zh-CN" dirty="0"/>
          </a:p>
        </p:txBody>
      </p:sp>
    </p:spTree>
  </p:cSld>
  <p:clrMapOvr>
    <a:masterClrMapping/>
  </p:clrMapOvr>
</p:sld>
</file>

<file path=ppt/theme/theme1.xml><?xml version="1.0" encoding="utf-8"?>
<a:theme xmlns:a="http://schemas.openxmlformats.org/drawingml/2006/main" name="默认设计模板">
  <a:themeElements>
    <a:clrScheme name="暗香扑面">
      <a:dk1>
        <a:sysClr val="windowText" lastClr="000000"/>
      </a:dk1>
      <a:lt1>
        <a:sysClr val="window" lastClr="FFFFF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D5D5"/>
      </a:hlink>
      <a:folHlink>
        <a:srgbClr val="DD00DD"/>
      </a:folHlink>
    </a:clrScheme>
    <a:fontScheme name="默认设计模板">
      <a:majorFont>
        <a:latin typeface="Impact"/>
        <a:ea typeface="宋体"/>
        <a:cs typeface=""/>
      </a:majorFont>
      <a:minorFont>
        <a:latin typeface="Impact"/>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6600CC"/>
        </a:dk2>
        <a:lt2>
          <a:srgbClr val="CCECFF"/>
        </a:lt2>
        <a:accent1>
          <a:srgbClr val="00FFCC"/>
        </a:accent1>
        <a:accent2>
          <a:srgbClr val="9933FF"/>
        </a:accent2>
        <a:accent3>
          <a:srgbClr val="B8AAE2"/>
        </a:accent3>
        <a:accent4>
          <a:srgbClr val="DADADA"/>
        </a:accent4>
        <a:accent5>
          <a:srgbClr val="AAFFE2"/>
        </a:accent5>
        <a:accent6>
          <a:srgbClr val="8A2DE7"/>
        </a:accent6>
        <a:hlink>
          <a:srgbClr val="660066"/>
        </a:hlink>
        <a:folHlink>
          <a:srgbClr val="006699"/>
        </a:folHlink>
      </a:clrScheme>
      <a:clrMap bg1="dk2" tx1="lt1" bg2="dk1" tx2="lt2" accent1="accent1" accent2="accent2" accent3="accent3" accent4="accent4" accent5="accent5" accent6="accent6" hlink="hlink" folHlink="folHlink"/>
    </a:extraClrScheme>
    <a:extraClrScheme>
      <a:clrScheme name="默认设计模板 2">
        <a:dk1>
          <a:srgbClr val="660066"/>
        </a:dk1>
        <a:lt1>
          <a:srgbClr val="FFFFFF"/>
        </a:lt1>
        <a:dk2>
          <a:srgbClr val="FF00FF"/>
        </a:dk2>
        <a:lt2>
          <a:srgbClr val="FFCC99"/>
        </a:lt2>
        <a:accent1>
          <a:srgbClr val="99FF99"/>
        </a:accent1>
        <a:accent2>
          <a:srgbClr val="CC66FF"/>
        </a:accent2>
        <a:accent3>
          <a:srgbClr val="FFFFFF"/>
        </a:accent3>
        <a:accent4>
          <a:srgbClr val="560056"/>
        </a:accent4>
        <a:accent5>
          <a:srgbClr val="CAFFCA"/>
        </a:accent5>
        <a:accent6>
          <a:srgbClr val="B95CE7"/>
        </a:accent6>
        <a:hlink>
          <a:srgbClr val="FF99CC"/>
        </a:hlink>
        <a:folHlink>
          <a:srgbClr val="00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FF"/>
        </a:lt1>
        <a:dk2>
          <a:srgbClr val="CC0099"/>
        </a:dk2>
        <a:lt2>
          <a:srgbClr val="FFCCFF"/>
        </a:lt2>
        <a:accent1>
          <a:srgbClr val="00FF00"/>
        </a:accent1>
        <a:accent2>
          <a:srgbClr val="9933FF"/>
        </a:accent2>
        <a:accent3>
          <a:srgbClr val="E2AACA"/>
        </a:accent3>
        <a:accent4>
          <a:srgbClr val="DADADA"/>
        </a:accent4>
        <a:accent5>
          <a:srgbClr val="AAFFAA"/>
        </a:accent5>
        <a:accent6>
          <a:srgbClr val="8A2DE7"/>
        </a:accent6>
        <a:hlink>
          <a:srgbClr val="660066"/>
        </a:hlink>
        <a:folHlink>
          <a:srgbClr val="0066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908</TotalTime>
  <Pages>0</Pages>
  <Words>3815</Words>
  <Characters>0</Characters>
  <Application>Microsoft Office PowerPoint</Application>
  <DocSecurity>0</DocSecurity>
  <PresentationFormat>全屏显示(4:3)</PresentationFormat>
  <Lines>0</Lines>
  <Paragraphs>234</Paragraphs>
  <Slides>56</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56</vt:i4>
      </vt:variant>
    </vt:vector>
  </HeadingPairs>
  <TitlesOfParts>
    <vt:vector size="67" baseType="lpstr">
      <vt:lpstr>Times New Roman</vt:lpstr>
      <vt:lpstr>宋体</vt:lpstr>
      <vt:lpstr>Arial</vt:lpstr>
      <vt:lpstr>Impact</vt:lpstr>
      <vt:lpstr>Calibri</vt:lpstr>
      <vt:lpstr>楷体</vt:lpstr>
      <vt:lpstr>黑体</vt:lpstr>
      <vt:lpstr>仿宋_GB2312</vt:lpstr>
      <vt:lpstr>楷体_GB2312</vt:lpstr>
      <vt:lpstr>仿宋</vt:lpstr>
      <vt:lpstr>默认设计模板</vt:lpstr>
      <vt:lpstr>个人所得税知识模块三 特殊情形下个人所得税的计税方法</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六、股票期权的税务处理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递延纳税政策财税[2016]101号</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十三、律师事务所从业人员个税的计算方法</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wenjie zhang</cp:lastModifiedBy>
  <cp:revision>275</cp:revision>
  <dcterms:created xsi:type="dcterms:W3CDTF">2017-05-16T23:58:52Z</dcterms:created>
  <dcterms:modified xsi:type="dcterms:W3CDTF">2018-12-13T01:08:47Z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r8>1</vt:r8>
  </property>
  <property fmtid="{D5CDD505-2E9C-101B-9397-08002B2CF9AE}" pid="3" name="KSOProductBuildVer">
    <vt:lpwstr>2052-10.1.0.6393</vt:lpwstr>
  </property>
</Properties>
</file>