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67" r:id="rId2"/>
    <p:sldId id="491" r:id="rId3"/>
    <p:sldId id="358" r:id="rId4"/>
    <p:sldId id="359" r:id="rId5"/>
    <p:sldId id="360" r:id="rId6"/>
    <p:sldId id="361" r:id="rId7"/>
    <p:sldId id="362" r:id="rId8"/>
    <p:sldId id="363" r:id="rId9"/>
    <p:sldId id="435" r:id="rId10"/>
    <p:sldId id="492" r:id="rId11"/>
    <p:sldId id="493" r:id="rId12"/>
    <p:sldId id="365" r:id="rId13"/>
    <p:sldId id="366" r:id="rId14"/>
    <p:sldId id="496" r:id="rId15"/>
    <p:sldId id="367" r:id="rId16"/>
    <p:sldId id="368" r:id="rId17"/>
    <p:sldId id="370" r:id="rId18"/>
    <p:sldId id="401" r:id="rId19"/>
    <p:sldId id="371" r:id="rId20"/>
    <p:sldId id="436" r:id="rId21"/>
    <p:sldId id="437" r:id="rId22"/>
    <p:sldId id="438" r:id="rId23"/>
    <p:sldId id="266" r:id="rId2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86D39"/>
    <a:srgbClr val="027DA4"/>
    <a:srgbClr val="427739"/>
    <a:srgbClr val="60A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CDCB607B-A520-439B-AF6D-9D8D4E5213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33A51A8-FF2F-47AE-AD30-05CB8045989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CBB9A1E8-985A-4E01-90ED-9A4FD6FD236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4CBF1ED6-CADA-4ACA-808F-D733B5110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4A776E-385D-4650-9288-ABB5CD875A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F5389D-6520-4DED-9707-7796B400AC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FBAE77-5E0A-442B-BBB3-1AC12B876AE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36CD5310-BB81-4253-8E44-5947C9CDE60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70B6AE47-0DAD-4D16-801D-3213D8C8EC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1" name="Rectangle 4">
                <a:extLst>
                  <a:ext uri="{FF2B5EF4-FFF2-40B4-BE49-F238E27FC236}">
                    <a16:creationId xmlns:a16="http://schemas.microsoft.com/office/drawing/2014/main" id="{380897DC-A9F1-47A0-BB15-878F6C68F6B1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160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zh-CN" altLang="en-US"/>
              </a:p>
            </p:txBody>
          </p:sp>
          <p:sp>
            <p:nvSpPr>
              <p:cNvPr id="12" name="Rectangle 5">
                <a:extLst>
                  <a:ext uri="{FF2B5EF4-FFF2-40B4-BE49-F238E27FC236}">
                    <a16:creationId xmlns:a16="http://schemas.microsoft.com/office/drawing/2014/main" id="{44357138-E460-4F66-9016-5E19CEC7F421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0" y="1600"/>
                <a:ext cx="5760" cy="27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zh-CN" altLang="en-US"/>
              </a:p>
            </p:txBody>
          </p:sp>
        </p:grpSp>
        <p:pic>
          <p:nvPicPr>
            <p:cNvPr id="6" name="Picture 6" descr="grapes">
              <a:extLst>
                <a:ext uri="{FF2B5EF4-FFF2-40B4-BE49-F238E27FC236}">
                  <a16:creationId xmlns:a16="http://schemas.microsoft.com/office/drawing/2014/main" id="{AC72C718-3C8F-4C04-AC41-C9EEC6BA97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" y="0"/>
              <a:ext cx="680" cy="3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" name="Group 7">
              <a:extLst>
                <a:ext uri="{FF2B5EF4-FFF2-40B4-BE49-F238E27FC236}">
                  <a16:creationId xmlns:a16="http://schemas.microsoft.com/office/drawing/2014/main" id="{62B89785-BF4E-4BFC-BC5B-9C169EC3D8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8" y="0"/>
              <a:ext cx="97" cy="3613"/>
              <a:chOff x="226" y="0"/>
              <a:chExt cx="80" cy="3613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A7A3505-376C-4E79-9743-CAD4DEEC751E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26" y="0"/>
                <a:ext cx="80" cy="85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zh-CN" alt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EE360D6-A55C-4291-B286-E66478D635FA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26" y="840"/>
                <a:ext cx="80" cy="277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zh-CN" altLang="en-US"/>
              </a:p>
            </p:txBody>
          </p:sp>
        </p:grp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643CFCB4-2185-4AE3-9F77-C52B085ED23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0" y="1536"/>
              <a:ext cx="4294" cy="16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Tx/>
                <a:buNone/>
              </a:pPr>
              <a:endParaRPr lang="zh-CN" altLang="en-US"/>
            </a:p>
          </p:txBody>
        </p:sp>
      </p:grp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71600" y="11001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ED13C24D-E0D0-4368-B869-6584CB25D1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658036B9-9EB4-4E32-ABC1-1D394FECF2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E5A04CBD-7311-4E97-ADB3-49CC9520B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fld id="{DC8315BD-4F5A-4549-AE03-F3D1CFE44A7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255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4F25D77-667A-447F-B58C-3E1052B65A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18580AC6-ED89-4E06-9735-D9A626C962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7EB51240-49A2-4021-B6AA-624819507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5B5BD-B124-4DE1-B299-C92DE15363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8634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24700" y="609600"/>
            <a:ext cx="1943100" cy="5486400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2954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55918AA0-2B3A-4603-B0F0-C4FB71CDB5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A54FAAD2-FEA8-4BEF-A93D-546FC784ED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5F0DBF7-91F9-4359-8892-80B9D458B8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6C982-5EF3-4C4D-A9A7-528FD1F5F1B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366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2B991AFC-7A5E-4F13-AA14-D45E792C2E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3DAF766E-1870-4850-9904-F9B9D85A3D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A451C651-46D7-43C6-9B4C-242F3B45C2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A40B44-6524-447F-8062-E68B25F2676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498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4C0CEF8-93C9-494C-8AE3-87B9C5F284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72D426EE-784E-4611-A259-F0A8C7983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30C91D28-D39A-44C2-9C72-CFBAA7BBE1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571D5-608D-485F-ACAF-B8661CF83EB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15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0D895A1-B3F4-4A8E-95D1-BFBEF7711D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1DFB0EF-7741-4809-9B73-4EDFC3461A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C5213353-485A-46F2-8954-7FE6E692E7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25FE81-03ED-42B0-896F-78469C25051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824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9D2D5BB9-CED4-4751-B2C0-A91B1C3A9B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E5131892-38E6-4899-B894-8623FABAE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AB575577-DD5E-4444-9104-72404CC3BF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AE5DAA-F89D-47F9-B7F1-D8EB2CD1A84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2606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D040DAF0-6323-4FF0-B0EE-89D94EDC1B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A23B8A3D-11E2-4FF3-9D3B-F52ED3BCE0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E76C11EC-096E-4B16-91FE-AF29EA4491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9CA5E6-0DB3-4656-AB97-CB372A7B3FF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213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764C4F3A-2511-467A-87E6-C872E85B70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C8F87F2E-B64F-4BCF-AE4C-83AF0252C9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9AD64AA6-E299-4FF0-835F-F7C703B09D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E839EB-6979-49BD-84F7-F5FA3F6F743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861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109A670-9E17-49BF-8CA4-530D97F2BF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FFC861E-E835-4C6F-9F1F-EE55C71AD6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29A731E4-BA80-4FCE-91A2-88211D51EE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09CA9-AF61-487D-97FA-F943A4253B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556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08AEEE25-CB04-412A-9641-D8618008EC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71DDBDA6-4AFB-43EE-94C9-DCFF5DE5D7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3466451E-1C88-4287-9A25-B56B76CE1E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9FE541-2D5C-4817-969F-EA1853D4800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139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94E7942-D458-46E5-977D-A36EE3B4477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9EDB512-963F-4798-B338-BFE5604EE5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039" name="Rectangle 4">
                <a:extLst>
                  <a:ext uri="{FF2B5EF4-FFF2-40B4-BE49-F238E27FC236}">
                    <a16:creationId xmlns:a16="http://schemas.microsoft.com/office/drawing/2014/main" id="{BF449E97-D399-49ED-983C-8CBCAF1F53D6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38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zh-CN" altLang="en-US"/>
              </a:p>
            </p:txBody>
          </p:sp>
          <p:sp>
            <p:nvSpPr>
              <p:cNvPr id="1040" name="Rectangle 5">
                <a:extLst>
                  <a:ext uri="{FF2B5EF4-FFF2-40B4-BE49-F238E27FC236}">
                    <a16:creationId xmlns:a16="http://schemas.microsoft.com/office/drawing/2014/main" id="{4B62963C-DF01-4C07-8181-7F7C2018EB16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0" y="384"/>
                <a:ext cx="5760" cy="393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zh-CN" altLang="en-US"/>
              </a:p>
            </p:txBody>
          </p:sp>
        </p:grpSp>
        <p:grpSp>
          <p:nvGrpSpPr>
            <p:cNvPr id="1033" name="Group 6">
              <a:extLst>
                <a:ext uri="{FF2B5EF4-FFF2-40B4-BE49-F238E27FC236}">
                  <a16:creationId xmlns:a16="http://schemas.microsoft.com/office/drawing/2014/main" id="{05C96571-AD4C-45E7-B0F4-2E97AC1CB3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1667" cy="3613"/>
              <a:chOff x="0" y="0"/>
              <a:chExt cx="1667" cy="3613"/>
            </a:xfrm>
          </p:grpSpPr>
          <p:pic>
            <p:nvPicPr>
              <p:cNvPr id="1034" name="Picture 7" descr="grapes">
                <a:extLst>
                  <a:ext uri="{FF2B5EF4-FFF2-40B4-BE49-F238E27FC236}">
                    <a16:creationId xmlns:a16="http://schemas.microsoft.com/office/drawing/2014/main" id="{433D6EC8-6F04-42EA-ACE8-598112782FD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" y="0"/>
                <a:ext cx="534" cy="31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035" name="Group 8">
                <a:extLst>
                  <a:ext uri="{FF2B5EF4-FFF2-40B4-BE49-F238E27FC236}">
                    <a16:creationId xmlns:a16="http://schemas.microsoft.com/office/drawing/2014/main" id="{766B62E8-90D6-46A3-B09B-B5F5664EFF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6" y="0"/>
                <a:ext cx="80" cy="3613"/>
                <a:chOff x="226" y="0"/>
                <a:chExt cx="80" cy="3613"/>
              </a:xfrm>
            </p:grpSpPr>
            <p:sp>
              <p:nvSpPr>
                <p:cNvPr id="1037" name="Rectangle 9">
                  <a:extLst>
                    <a:ext uri="{FF2B5EF4-FFF2-40B4-BE49-F238E27FC236}">
                      <a16:creationId xmlns:a16="http://schemas.microsoft.com/office/drawing/2014/main" id="{7D7EB04B-0D60-442D-83D7-54697134DA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>
                  <a:off x="226" y="0"/>
                  <a:ext cx="80" cy="85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buFontTx/>
                    <a:buNone/>
                  </a:pPr>
                  <a:endParaRPr lang="zh-CN" altLang="en-US"/>
                </a:p>
              </p:txBody>
            </p:sp>
            <p:sp>
              <p:nvSpPr>
                <p:cNvPr id="1038" name="Rectangle 10">
                  <a:extLst>
                    <a:ext uri="{FF2B5EF4-FFF2-40B4-BE49-F238E27FC236}">
                      <a16:creationId xmlns:a16="http://schemas.microsoft.com/office/drawing/2014/main" id="{D20DAD57-CEAC-48E0-9867-5E6603CEB5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>
                  <a:off x="226" y="840"/>
                  <a:ext cx="80" cy="277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buFontTx/>
                    <a:buNone/>
                  </a:pPr>
                  <a:endParaRPr lang="zh-CN" altLang="en-US"/>
                </a:p>
              </p:txBody>
            </p:sp>
          </p:grpSp>
          <p:sp>
            <p:nvSpPr>
              <p:cNvPr id="1036" name="Rectangle 11">
                <a:extLst>
                  <a:ext uri="{FF2B5EF4-FFF2-40B4-BE49-F238E27FC236}">
                    <a16:creationId xmlns:a16="http://schemas.microsoft.com/office/drawing/2014/main" id="{4269671F-B146-4248-B2EB-7E3C92E768A6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0" y="347"/>
                <a:ext cx="1667" cy="8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zh-CN" altLang="en-US"/>
              </a:p>
            </p:txBody>
          </p:sp>
        </p:grpSp>
      </p:grpSp>
      <p:sp>
        <p:nvSpPr>
          <p:cNvPr id="1027" name="Rectangle 12">
            <a:extLst>
              <a:ext uri="{FF2B5EF4-FFF2-40B4-BE49-F238E27FC236}">
                <a16:creationId xmlns:a16="http://schemas.microsoft.com/office/drawing/2014/main" id="{A4C1A950-E655-4F05-B409-A360DC83034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8" name="Rectangle 13">
            <a:extLst>
              <a:ext uri="{FF2B5EF4-FFF2-40B4-BE49-F238E27FC236}">
                <a16:creationId xmlns:a16="http://schemas.microsoft.com/office/drawing/2014/main" id="{28D4F87C-4D06-41B9-A8A5-B12FC6D43D4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2954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C539898C-07E7-460A-A32F-ED9C334FA5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spcBef>
                <a:spcPct val="50000"/>
              </a:spcBef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CCD64CB1-FA6C-4012-9B8E-BEAE3B8066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ctr" eaLnBrk="0" hangingPunct="0">
              <a:spcBef>
                <a:spcPct val="50000"/>
              </a:spcBef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41B81665-30E6-4B1E-AEE2-1EFEA8F543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Impact" panose="020B0806030902050204" pitchFamily="34" charset="0"/>
              </a:defRPr>
            </a:lvl1pPr>
          </a:lstStyle>
          <a:p>
            <a:fld id="{0F398E37-47F7-4F17-BC04-6038D1B82B3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anose="020B080603090205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13A35E2-C805-4E22-B5A1-2AF424A71D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772400" cy="914400"/>
          </a:xfrm>
        </p:spPr>
        <p:txBody>
          <a:bodyPr/>
          <a:lstStyle/>
          <a:p>
            <a:pPr algn="ctr" eaLnBrk="1" hangingPunct="1"/>
            <a:r>
              <a:rPr lang="zh-CN" altLang="en-US" sz="50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个人所得税知识模块四</a:t>
            </a:r>
            <a:br>
              <a:rPr lang="en-US" altLang="zh-CN" sz="50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36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税收优惠与征收管理</a:t>
            </a:r>
          </a:p>
        </p:txBody>
      </p:sp>
      <p:pic>
        <p:nvPicPr>
          <p:cNvPr id="3075" name="Picture 4">
            <a:extLst>
              <a:ext uri="{FF2B5EF4-FFF2-40B4-BE49-F238E27FC236}">
                <a16:creationId xmlns:a16="http://schemas.microsoft.com/office/drawing/2014/main" id="{9CA3CB1B-31B2-4C52-AF4B-E94F9C3B5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05000"/>
            <a:ext cx="76962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FF3FA2-0414-4369-9727-09E2F4698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762000"/>
            <a:ext cx="8153400" cy="5334000"/>
          </a:xfrm>
        </p:spPr>
        <p:txBody>
          <a:bodyPr/>
          <a:lstStyle/>
          <a:p>
            <a:r>
              <a:rPr lang="zh-CN" altLang="en-US"/>
              <a:t>下列各项所得，免征个人所得税的是（　）。</a:t>
            </a:r>
          </a:p>
          <a:p>
            <a:r>
              <a:rPr lang="zh-CN" altLang="en-US"/>
              <a:t>　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　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A.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个人的房屋租赁所得</a:t>
            </a:r>
          </a:p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B.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个人根据遗嘱继承房产的所得</a:t>
            </a:r>
          </a:p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C.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外籍个人取得的现金住房补贴所得</a:t>
            </a:r>
          </a:p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D.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个人因任职从上市公司取得的股票增值权所得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『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正确答案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』B </a:t>
            </a:r>
          </a:p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内容占位符 2">
            <a:extLst>
              <a:ext uri="{FF2B5EF4-FFF2-40B4-BE49-F238E27FC236}">
                <a16:creationId xmlns:a16="http://schemas.microsoft.com/office/drawing/2014/main" id="{DF4BB97F-9541-4D0D-A85C-F8FDED096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762000"/>
            <a:ext cx="8153400" cy="5334000"/>
          </a:xfrm>
        </p:spPr>
        <p:txBody>
          <a:bodyPr/>
          <a:lstStyle/>
          <a:p>
            <a:r>
              <a:rPr lang="en-US" altLang="zh-CN"/>
              <a:t>【</a:t>
            </a:r>
            <a:r>
              <a:rPr lang="zh-CN" altLang="en-US"/>
              <a:t>典型例题</a:t>
            </a:r>
            <a:r>
              <a:rPr lang="en-US" altLang="zh-CN"/>
              <a:t>-</a:t>
            </a:r>
            <a:r>
              <a:rPr lang="zh-CN" altLang="en-US"/>
              <a:t>多选</a:t>
            </a:r>
            <a:r>
              <a:rPr lang="en-US" altLang="zh-CN"/>
              <a:t>】</a:t>
            </a:r>
          </a:p>
          <a:p>
            <a:r>
              <a:rPr lang="zh-CN" altLang="en-US"/>
              <a:t>　　下列房产处置应缴纳个人所得税的有（　）。</a:t>
            </a:r>
          </a:p>
          <a:p>
            <a:r>
              <a:rPr lang="zh-CN" altLang="en-US"/>
              <a:t>　　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A.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将房产赠与子女</a:t>
            </a:r>
          </a:p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B.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转让无偿受赠的房产</a:t>
            </a:r>
          </a:p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C.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转让离婚析产房屋</a:t>
            </a:r>
          </a:p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D.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通过离婚析产的方式分割房屋产权</a:t>
            </a:r>
          </a:p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E.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居民个人出售自用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年的生活用房</a:t>
            </a:r>
            <a:endParaRPr lang="en-US" altLang="zh-CN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『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正确答案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』BCE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CBC67D0-A27C-4AFF-B92B-07D43C9F46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333375"/>
            <a:ext cx="7924800" cy="65246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CN" altLang="en-US" sz="4100" b="1"/>
              <a:t> 减免税优惠和申报缴纳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CN" altLang="en-US" sz="2900" b="1"/>
          </a:p>
          <a:p>
            <a:pPr eaLnBrk="1" hangingPunct="1">
              <a:lnSpc>
                <a:spcPct val="90000"/>
              </a:lnSpc>
            </a:pPr>
            <a:r>
              <a:rPr lang="zh-CN" altLang="en-US" sz="3400" b="1"/>
              <a:t>第二部分：申报缴纳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900" b="1"/>
              <a:t>一、申报缴纳方式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600" b="1"/>
              <a:t>（一）</a:t>
            </a:r>
            <a:r>
              <a:rPr lang="zh-CN" altLang="en-US" sz="2600" b="1">
                <a:solidFill>
                  <a:srgbClr val="FF0000"/>
                </a:solidFill>
              </a:rPr>
              <a:t>自行申报</a:t>
            </a:r>
            <a:r>
              <a:rPr lang="zh-CN" altLang="en-US" sz="2600" b="1"/>
              <a:t>纳税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400"/>
              <a:t>       </a:t>
            </a:r>
            <a:r>
              <a:rPr lang="zh-CN" altLang="en-US" sz="2600" b="1">
                <a:latin typeface="仿宋_GB2312"/>
                <a:ea typeface="仿宋_GB2312"/>
                <a:cs typeface="仿宋_GB2312"/>
              </a:rPr>
              <a:t>是指纳税人在税法规定的纳税期限内，自行填写纳税申报表向税务机关申报应纳税所得项目和数额，并计算缴纳个人所得税税款的一种纳税方式。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60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600">
                <a:latin typeface="楷体" panose="02010609060101010101" pitchFamily="49" charset="-122"/>
                <a:ea typeface="楷体" panose="02010609060101010101" pitchFamily="49" charset="-122"/>
              </a:rPr>
              <a:t>、年所得</a:t>
            </a:r>
            <a:r>
              <a:rPr lang="en-US" altLang="zh-CN" sz="260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lang="zh-CN" altLang="en-US" sz="2600">
                <a:latin typeface="楷体" panose="02010609060101010101" pitchFamily="49" charset="-122"/>
                <a:ea typeface="楷体" panose="02010609060101010101" pitchFamily="49" charset="-122"/>
              </a:rPr>
              <a:t>万元以上的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60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600">
                <a:latin typeface="楷体" panose="02010609060101010101" pitchFamily="49" charset="-122"/>
                <a:ea typeface="楷体" panose="02010609060101010101" pitchFamily="49" charset="-122"/>
              </a:rPr>
              <a:t>、在两处或两处以上取得工资、薪金所得的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60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600">
                <a:latin typeface="楷体" panose="02010609060101010101" pitchFamily="49" charset="-122"/>
                <a:ea typeface="楷体" panose="02010609060101010101" pitchFamily="49" charset="-122"/>
              </a:rPr>
              <a:t>、从境外取得所得的（</a:t>
            </a:r>
            <a:r>
              <a:rPr lang="zh-CN" altLang="en-US" sz="26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注：居民纳税人</a:t>
            </a:r>
            <a:r>
              <a:rPr lang="zh-CN" altLang="en-US" sz="260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60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2600">
                <a:latin typeface="楷体" panose="02010609060101010101" pitchFamily="49" charset="-122"/>
                <a:ea typeface="楷体" panose="02010609060101010101" pitchFamily="49" charset="-122"/>
              </a:rPr>
              <a:t>、取得应税所得，没有扣缴义务人的（个体工商户的生产、经营所得）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60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zh-CN" altLang="en-US" sz="2600">
                <a:latin typeface="楷体" panose="02010609060101010101" pitchFamily="49" charset="-122"/>
                <a:ea typeface="楷体" panose="02010609060101010101" pitchFamily="49" charset="-122"/>
              </a:rPr>
              <a:t>、国务院规定的其它情形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8848CCFF-CF15-4613-AF95-1E24EB24CE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533400"/>
            <a:ext cx="7772400" cy="5597525"/>
          </a:xfrm>
        </p:spPr>
        <p:txBody>
          <a:bodyPr/>
          <a:lstStyle/>
          <a:p>
            <a:pPr eaLnBrk="1" hangingPunct="1"/>
            <a:r>
              <a:rPr lang="zh-CN" altLang="en-US" sz="3400" b="1">
                <a:solidFill>
                  <a:srgbClr val="FF0000"/>
                </a:solidFill>
              </a:rPr>
              <a:t>注意：</a:t>
            </a:r>
          </a:p>
          <a:p>
            <a:pPr eaLnBrk="1" hangingPunct="1"/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年所得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万元以上的纳税人自行申报的内容</a:t>
            </a:r>
          </a:p>
          <a:p>
            <a:pPr eaLnBrk="1" hangingPunct="1"/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、年所得</a:t>
            </a:r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万元以上的纳税人，无论取得的各项所得是否已足额缴纳了个人所得税，均应当按照本办法的规定，于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纳税年度终了三个月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内向主管税务机关办理纳税申报。</a:t>
            </a:r>
          </a:p>
          <a:p>
            <a:pPr eaLnBrk="1" hangingPunct="1"/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、不包含在</a:t>
            </a:r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万元中的所得</a:t>
            </a:r>
          </a:p>
          <a:p>
            <a:pPr eaLnBrk="1" hangingPunct="1"/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）免税所得</a:t>
            </a:r>
          </a:p>
          <a:p>
            <a:pPr eaLnBrk="1" hangingPunct="1"/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）暂免征税所得</a:t>
            </a:r>
          </a:p>
          <a:p>
            <a:pPr eaLnBrk="1" hangingPunct="1"/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）可以免税的来源于</a:t>
            </a:r>
            <a:endParaRPr lang="en-US" altLang="zh-CN" sz="28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buFontTx/>
              <a:buNone/>
            </a:pP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中国境外的所得。</a:t>
            </a:r>
          </a:p>
        </p:txBody>
      </p:sp>
      <p:pic>
        <p:nvPicPr>
          <p:cNvPr id="15363" name="Picture 4" descr="https://ss1.bdstatic.com/70cFvXSh_Q1YnxGkpoWK1HF6hhy/it/u=136717669,2557731372&amp;fm=23&amp;gp=0.jpg">
            <a:extLst>
              <a:ext uri="{FF2B5EF4-FFF2-40B4-BE49-F238E27FC236}">
                <a16:creationId xmlns:a16="http://schemas.microsoft.com/office/drawing/2014/main" id="{A2552902-E7EA-4088-BC5C-4CBF6CF82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962400"/>
            <a:ext cx="3503613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AD86E8-DF61-457B-8D10-2559B716D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838200"/>
            <a:ext cx="8153400" cy="5257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zh-CN" altLang="en-US" dirty="0">
                <a:latin typeface="黑体" pitchFamily="49" charset="-122"/>
                <a:ea typeface="黑体" pitchFamily="49" charset="-122"/>
              </a:rPr>
              <a:t>申报纳税方式</a:t>
            </a:r>
          </a:p>
          <a:p>
            <a:pPr marL="0" indent="0">
              <a:buFontTx/>
              <a:buNone/>
              <a:defRPr/>
            </a:pPr>
            <a:r>
              <a:rPr lang="zh-CN" altLang="en-US" dirty="0"/>
              <a:t>　</a:t>
            </a:r>
            <a:r>
              <a:rPr lang="en-US" altLang="zh-CN" dirty="0"/>
              <a:t>•</a:t>
            </a:r>
            <a:r>
              <a:rPr lang="zh-CN" altLang="en-US" dirty="0"/>
              <a:t>本人直接申报纳税。</a:t>
            </a:r>
          </a:p>
          <a:p>
            <a:pPr marL="0" indent="0">
              <a:buFontTx/>
              <a:buNone/>
              <a:defRPr/>
            </a:pPr>
            <a:r>
              <a:rPr lang="zh-CN" altLang="en-US" dirty="0"/>
              <a:t>　</a:t>
            </a:r>
            <a:r>
              <a:rPr lang="en-US" altLang="zh-CN" dirty="0"/>
              <a:t>•</a:t>
            </a:r>
            <a:r>
              <a:rPr lang="zh-CN" altLang="en-US" dirty="0"/>
              <a:t>委托他人代为申报纳税。</a:t>
            </a:r>
          </a:p>
          <a:p>
            <a:pPr marL="0" indent="0">
              <a:buFontTx/>
              <a:buNone/>
              <a:defRPr/>
            </a:pPr>
            <a:r>
              <a:rPr lang="zh-CN" altLang="en-US" dirty="0"/>
              <a:t>　</a:t>
            </a:r>
            <a:r>
              <a:rPr lang="en-US" altLang="zh-CN" dirty="0"/>
              <a:t>•</a:t>
            </a:r>
            <a:r>
              <a:rPr lang="zh-CN" altLang="en-US" dirty="0"/>
              <a:t>采用邮寄方式在规定的申报期内申报纳税。</a:t>
            </a:r>
          </a:p>
          <a:p>
            <a:pPr>
              <a:defRPr/>
            </a:pP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9D96F3ED-6CA2-4C98-AD5F-8080642F77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333375"/>
            <a:ext cx="7772400" cy="5797550"/>
          </a:xfrm>
        </p:spPr>
        <p:txBody>
          <a:bodyPr/>
          <a:lstStyle/>
          <a:p>
            <a:pPr eaLnBrk="1" hangingPunct="1"/>
            <a:r>
              <a:rPr lang="en-US" altLang="zh-CN" sz="3400" b="1">
                <a:latin typeface="宋体" panose="02010600030101010101" pitchFamily="2" charset="-122"/>
              </a:rPr>
              <a:t>(</a:t>
            </a:r>
            <a:r>
              <a:rPr lang="zh-CN" altLang="en-US" sz="3400" b="1">
                <a:latin typeface="宋体" panose="02010600030101010101" pitchFamily="2" charset="-122"/>
              </a:rPr>
              <a:t>二</a:t>
            </a:r>
            <a:r>
              <a:rPr lang="en-US" altLang="zh-CN" sz="3400" b="1">
                <a:latin typeface="宋体" panose="02010600030101010101" pitchFamily="2" charset="-122"/>
              </a:rPr>
              <a:t>)</a:t>
            </a:r>
            <a:r>
              <a:rPr lang="zh-CN" altLang="en-US" sz="3400" b="1">
                <a:latin typeface="宋体" panose="02010600030101010101" pitchFamily="2" charset="-122"/>
              </a:rPr>
              <a:t>代扣代缴税款（</a:t>
            </a:r>
            <a:r>
              <a:rPr lang="zh-CN" altLang="en-US" sz="3400" b="1">
                <a:solidFill>
                  <a:srgbClr val="FF0000"/>
                </a:solidFill>
                <a:latin typeface="宋体" panose="02010600030101010101" pitchFamily="2" charset="-122"/>
              </a:rPr>
              <a:t>源泉扣缴</a:t>
            </a:r>
            <a:r>
              <a:rPr lang="zh-CN" altLang="en-US" sz="3400" b="1">
                <a:latin typeface="宋体" panose="02010600030101010101" pitchFamily="2" charset="-122"/>
              </a:rPr>
              <a:t>）</a:t>
            </a:r>
          </a:p>
          <a:p>
            <a:pPr eaLnBrk="1" hangingPunct="1"/>
            <a:r>
              <a:rPr lang="zh-CN" altLang="en-US" sz="2800"/>
              <a:t>           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是指按税法规定由扣缴义务人在向个人支付应纳税所得时，代扣其应纳的个人所得税税款并代为上缴国库，同时向税务机关报送扣缴个人所得税报告表的一种纳税方式。</a:t>
            </a:r>
          </a:p>
          <a:p>
            <a:pPr eaLnBrk="1" hangingPunct="1"/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手续费：所扣税款的</a:t>
            </a:r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2%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  <a:p>
            <a:pPr eaLnBrk="1" hangingPunct="1"/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扣缴义务人对纳税人的应扣未扣的税款，其应纳税款</a:t>
            </a:r>
            <a:r>
              <a:rPr lang="zh-CN" altLang="en-US" sz="28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仍然由纳税人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缴纳，但扣缴义务人</a:t>
            </a:r>
            <a:r>
              <a:rPr lang="zh-CN" altLang="en-US" sz="28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应承担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应扣未扣税款</a:t>
            </a:r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50%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以上至</a:t>
            </a:r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倍的</a:t>
            </a:r>
            <a:r>
              <a:rPr lang="zh-CN" altLang="en-US" sz="28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罚款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  <a:p>
            <a:pPr eaLnBrk="1" hangingPunct="1"/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（注：除“个体工商户的生产、经营所得”项目外，其他所得项目都存在源泉扣缴的可能）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68EB3252-D1C8-4AD3-8461-46FB032B4D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333375"/>
            <a:ext cx="7772400" cy="5797550"/>
          </a:xfrm>
        </p:spPr>
        <p:txBody>
          <a:bodyPr/>
          <a:lstStyle/>
          <a:p>
            <a:pPr eaLnBrk="1" hangingPunct="1"/>
            <a:r>
              <a:rPr lang="zh-CN" altLang="en-US" sz="3400" b="1"/>
              <a:t>二、纳税期限</a:t>
            </a:r>
          </a:p>
          <a:p>
            <a:pPr eaLnBrk="1" hangingPunct="1"/>
            <a:r>
              <a:rPr lang="zh-CN" altLang="en-US" b="1"/>
              <a:t>（一）工资薪金所得的纳税期限</a:t>
            </a:r>
          </a:p>
          <a:p>
            <a:pPr eaLnBrk="1" hangingPunct="1"/>
            <a:r>
              <a:rPr lang="zh-CN" altLang="en-US"/>
              <a:t>       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工资薪金所得应纳的税款，按月计征，由扣缴义务人或纳税人在</a:t>
            </a:r>
            <a:r>
              <a:rPr lang="zh-CN" altLang="en-US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次月</a:t>
            </a:r>
            <a:r>
              <a:rPr lang="en-US" altLang="zh-CN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lang="zh-CN" altLang="en-US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日内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缴入国库，并向税务机关报送纳税申报表</a:t>
            </a:r>
            <a:r>
              <a:rPr lang="zh-CN" altLang="en-US"/>
              <a:t>。</a:t>
            </a:r>
            <a:endParaRPr lang="en-US" altLang="zh-CN"/>
          </a:p>
          <a:p>
            <a:pPr eaLnBrk="1" hangingPunct="1"/>
            <a:r>
              <a:rPr lang="zh-CN" altLang="en-US"/>
              <a:t>（二）</a:t>
            </a:r>
            <a:r>
              <a:rPr lang="zh-CN" altLang="en-US" b="1"/>
              <a:t>个体工商户生产经营所得</a:t>
            </a:r>
          </a:p>
          <a:p>
            <a:pPr eaLnBrk="1" hangingPunct="1"/>
            <a:r>
              <a:rPr lang="zh-CN" altLang="en-US"/>
              <a:t>       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个体工商户生产经营所得应纳的税款，按年计算，分月预缴，由纳税人在</a:t>
            </a:r>
            <a:r>
              <a:rPr lang="zh-CN" altLang="en-US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次月</a:t>
            </a:r>
            <a:r>
              <a:rPr lang="en-US" altLang="zh-CN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lang="zh-CN" altLang="en-US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内预缴，年度终了后</a:t>
            </a:r>
            <a:r>
              <a:rPr lang="en-US" altLang="zh-CN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个月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内汇算清缴，多退少补。</a:t>
            </a:r>
          </a:p>
          <a:p>
            <a:pPr eaLnBrk="1" hangingPunct="1"/>
            <a:endParaRPr lang="zh-CN" altLang="en-US"/>
          </a:p>
          <a:p>
            <a:pPr eaLnBrk="1" hangingPunct="1"/>
            <a:endParaRPr lang="en-US" altLang="zh-C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6DA8EAA2-0D63-46DC-BCF1-842FC445DA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333375"/>
            <a:ext cx="7620000" cy="5797550"/>
          </a:xfrm>
        </p:spPr>
        <p:txBody>
          <a:bodyPr/>
          <a:lstStyle/>
          <a:p>
            <a:pPr eaLnBrk="1" hangingPunct="1"/>
            <a:r>
              <a:rPr lang="zh-CN" altLang="en-US" b="1"/>
              <a:t>（三）对企事业单位的承包经营、承租经营所得</a:t>
            </a:r>
          </a:p>
          <a:p>
            <a:pPr eaLnBrk="1" hangingPunct="1"/>
            <a:r>
              <a:rPr lang="zh-CN" altLang="en-US"/>
              <a:t>       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对企事业单位的承包经营、承租经营所得应纳的税款，按年计算，由纳税义务人在年度终了后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三十日内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缴入国库，并向税务机关报送纳税申报表。</a:t>
            </a:r>
          </a:p>
          <a:p>
            <a:pPr eaLnBrk="1" hangingPunct="1"/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分次取得承包经营、承租经营所得的，应当在取得每次所得后的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十五日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内预缴，年度终了后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三个月内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汇算清缴，多退少补。</a:t>
            </a:r>
          </a:p>
          <a:p>
            <a:pPr eaLnBrk="1" hangingPunct="1"/>
            <a:endParaRPr lang="zh-CN" altLang="en-US"/>
          </a:p>
          <a:p>
            <a:pPr eaLnBrk="1" hangingPunct="1"/>
            <a:endParaRPr lang="en-US" altLang="zh-C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内容占位符 2">
            <a:extLst>
              <a:ext uri="{FF2B5EF4-FFF2-40B4-BE49-F238E27FC236}">
                <a16:creationId xmlns:a16="http://schemas.microsoft.com/office/drawing/2014/main" id="{AC7EC3A3-D9D3-40DE-BBBE-AB3A33C44F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685800"/>
            <a:ext cx="7620000" cy="5410200"/>
          </a:xfrm>
        </p:spPr>
        <p:txBody>
          <a:bodyPr/>
          <a:lstStyle/>
          <a:p>
            <a:r>
              <a:rPr lang="zh-CN" altLang="en-US"/>
              <a:t>（四）从中国境外取得的所得</a:t>
            </a:r>
            <a:endParaRPr lang="en-US" altLang="zh-CN"/>
          </a:p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个人从中国境外取得所得的，其来源于境外的应纳税所得，在境外以纳税年度计算缴纳所得税的，应在所得来源国的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纳税年度终了、结清税款后的</a:t>
            </a:r>
            <a:r>
              <a:rPr lang="en-US" altLang="zh-CN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30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日内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申报；在取得境外所得时结清税款的，或者在境外按所得来源国税法规定免予缴纳个人所得税的，应在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次年</a:t>
            </a:r>
            <a:r>
              <a:rPr lang="en-US" altLang="zh-CN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r>
              <a:rPr lang="en-US" altLang="zh-CN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日起</a:t>
            </a:r>
            <a:r>
              <a:rPr lang="en-US" altLang="zh-CN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30</a:t>
            </a:r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日内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申报。</a:t>
            </a:r>
          </a:p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724D2CCB-6AFA-47E1-8547-16154C9792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404813"/>
            <a:ext cx="7848600" cy="5919787"/>
          </a:xfrm>
        </p:spPr>
        <p:txBody>
          <a:bodyPr/>
          <a:lstStyle/>
          <a:p>
            <a:pPr eaLnBrk="1" hangingPunct="1"/>
            <a:r>
              <a:rPr lang="zh-CN" altLang="en-US" sz="3400" b="1"/>
              <a:t>三、申报纳税地点</a:t>
            </a:r>
          </a:p>
          <a:p>
            <a:pPr eaLnBrk="1" hangingPunct="1"/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一般为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收入来源地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的税务机关。</a:t>
            </a:r>
          </a:p>
          <a:p>
            <a:pPr eaLnBrk="1" hangingPunct="1"/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纳税人在两处或两处以上取得工资、薪金所得的，可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选择并固定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在一地税务机关申报纳税。</a:t>
            </a:r>
          </a:p>
          <a:p>
            <a:pPr eaLnBrk="1" hangingPunct="1"/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3.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从境外取得所得的，应向境内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户籍所在地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或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经常居住地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税务机关申报纳税。</a:t>
            </a:r>
          </a:p>
          <a:p>
            <a:pPr eaLnBrk="1" hangingPunct="1"/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4.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在中国境内几地工作的临时来华人员，应以税法规定的申报纳税日期为准，在某一地区达到申报纳税日期的，即在该地申报纳税。</a:t>
            </a:r>
          </a:p>
          <a:p>
            <a:pPr eaLnBrk="1" hangingPunct="1"/>
            <a:r>
              <a:rPr lang="en-US" altLang="zh-CN" sz="2800">
                <a:latin typeface="楷体" panose="02010609060101010101" pitchFamily="49" charset="-122"/>
                <a:ea typeface="楷体" panose="02010609060101010101" pitchFamily="49" charset="-122"/>
              </a:rPr>
              <a:t>5.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纳税人要求变更申报纳税地点的，须经原主管税务机关备案。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18061C75-83EF-4A6D-97B2-8B0F46A84AC4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066800" y="620713"/>
            <a:ext cx="7897813" cy="5510212"/>
          </a:xfrm>
        </p:spPr>
        <p:txBody>
          <a:bodyPr/>
          <a:lstStyle/>
          <a:p>
            <a:pPr algn="ctr" eaLnBrk="1" hangingPunct="1">
              <a:lnSpc>
                <a:spcPct val="125000"/>
              </a:lnSpc>
              <a:buFontTx/>
              <a:buNone/>
            </a:pPr>
            <a:r>
              <a:rPr lang="zh-CN" altLang="en-US" sz="4100" b="1">
                <a:solidFill>
                  <a:srgbClr val="FF0000"/>
                </a:solidFill>
              </a:rPr>
              <a:t>本章结构</a:t>
            </a:r>
            <a:endParaRPr lang="zh-CN" altLang="en-US" sz="4100" b="1"/>
          </a:p>
          <a:p>
            <a:pPr eaLnBrk="1" hangingPunct="1">
              <a:lnSpc>
                <a:spcPct val="125000"/>
              </a:lnSpc>
            </a:pPr>
            <a:r>
              <a:rPr lang="zh-CN" altLang="en-US" b="1"/>
              <a:t>个人所得税减免优惠</a:t>
            </a:r>
            <a:endParaRPr lang="en-US" altLang="zh-CN" b="1"/>
          </a:p>
          <a:p>
            <a:pPr eaLnBrk="1" hangingPunct="1">
              <a:lnSpc>
                <a:spcPct val="125000"/>
              </a:lnSpc>
            </a:pPr>
            <a:r>
              <a:rPr lang="zh-CN" altLang="en-US" b="1"/>
              <a:t>申报缴纳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内容占位符 2">
            <a:extLst>
              <a:ext uri="{FF2B5EF4-FFF2-40B4-BE49-F238E27FC236}">
                <a16:creationId xmlns:a16="http://schemas.microsoft.com/office/drawing/2014/main" id="{B214ADB2-26C9-4A19-BC91-FD58460732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457200"/>
            <a:ext cx="8001000" cy="5638800"/>
          </a:xfrm>
        </p:spPr>
        <p:txBody>
          <a:bodyPr/>
          <a:lstStyle/>
          <a:p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假定税务机关对某研究所专家张某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2012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年度个人收入进行调查，经核实张某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2012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年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1-12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月份个人所得情况如下：    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r>
              <a:rPr lang="en-US" altLang="zh-CN" sz="2800" b="1">
                <a:latin typeface="仿宋_GB2312"/>
                <a:ea typeface="仿宋_GB2312"/>
                <a:cs typeface="仿宋_GB2312"/>
              </a:rPr>
              <a:t>1.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每月取得工资收入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5500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,1-12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月份共计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66000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元 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r>
              <a:rPr lang="en-US" altLang="zh-CN" sz="2800" b="1">
                <a:latin typeface="仿宋_GB2312"/>
                <a:ea typeface="仿宋_GB2312"/>
                <a:cs typeface="仿宋_GB2312"/>
              </a:rPr>
              <a:t>2.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转让一项专利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,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取得收入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50000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r>
              <a:rPr lang="en-US" altLang="zh-CN" sz="2800" b="1">
                <a:latin typeface="仿宋_GB2312"/>
                <a:ea typeface="仿宋_GB2312"/>
                <a:cs typeface="仿宋_GB2312"/>
              </a:rPr>
              <a:t>3.7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月份出版一本专著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,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取得稿酬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12000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元   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r>
              <a:rPr lang="en-US" altLang="zh-CN" sz="2800" b="1">
                <a:latin typeface="仿宋_GB2312"/>
                <a:ea typeface="仿宋_GB2312"/>
                <a:cs typeface="仿宋_GB2312"/>
              </a:rPr>
              <a:t>4.9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月份取得省政府颁发的科技发明奖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20000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    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r>
              <a:rPr lang="en-US" altLang="zh-CN" sz="2800" b="1">
                <a:latin typeface="仿宋_GB2312"/>
                <a:ea typeface="仿宋_GB2312"/>
                <a:cs typeface="仿宋_GB2312"/>
              </a:rPr>
              <a:t>5.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到期国债利息收入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900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元    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r>
              <a:rPr lang="en-US" altLang="zh-CN" sz="2800" b="1">
                <a:latin typeface="仿宋_GB2312"/>
                <a:ea typeface="仿宋_GB2312"/>
                <a:cs typeface="仿宋_GB2312"/>
              </a:rPr>
              <a:t>6.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个人出租经营性商铺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,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每月取得租金收入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3000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,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不考虑其他税费。    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pPr>
              <a:buFontTx/>
              <a:buNone/>
            </a:pPr>
            <a:r>
              <a:rPr lang="zh-CN" altLang="en-US" sz="2400" b="1">
                <a:latin typeface="仿宋_GB2312"/>
                <a:ea typeface="仿宋_GB2312"/>
                <a:cs typeface="仿宋_GB2312"/>
              </a:rPr>
              <a:t></a:t>
            </a:r>
            <a:endParaRPr lang="en-US" altLang="zh-CN" sz="2400" b="1">
              <a:latin typeface="仿宋_GB2312"/>
              <a:ea typeface="仿宋_GB2312"/>
              <a:cs typeface="仿宋_GB231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内容占位符 2">
            <a:extLst>
              <a:ext uri="{FF2B5EF4-FFF2-40B4-BE49-F238E27FC236}">
                <a16:creationId xmlns:a16="http://schemas.microsoft.com/office/drawing/2014/main" id="{822A64DB-1F4E-4445-8FE3-06B2DCC5BE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533400"/>
            <a:ext cx="7772400" cy="5562600"/>
          </a:xfrm>
        </p:spPr>
        <p:txBody>
          <a:bodyPr/>
          <a:lstStyle/>
          <a:p>
            <a:r>
              <a:rPr lang="zh-CN" altLang="en-US">
                <a:latin typeface="楷体_GB2312" pitchFamily="1" charset="-122"/>
                <a:ea typeface="楷体_GB2312" pitchFamily="1" charset="-122"/>
              </a:rPr>
              <a:t>已知</a:t>
            </a:r>
            <a:r>
              <a:rPr lang="en-US" altLang="zh-CN">
                <a:latin typeface="楷体_GB2312" pitchFamily="1" charset="-122"/>
                <a:ea typeface="楷体_GB2312" pitchFamily="1" charset="-122"/>
              </a:rPr>
              <a:t>:</a:t>
            </a:r>
            <a:r>
              <a:rPr lang="zh-CN" altLang="en-US">
                <a:latin typeface="楷体_GB2312" pitchFamily="1" charset="-122"/>
                <a:ea typeface="楷体_GB2312" pitchFamily="1" charset="-122"/>
              </a:rPr>
              <a:t>在上述各项所得中</a:t>
            </a:r>
            <a:r>
              <a:rPr lang="en-US" altLang="zh-CN">
                <a:latin typeface="楷体_GB2312" pitchFamily="1" charset="-122"/>
                <a:ea typeface="楷体_GB2312" pitchFamily="1" charset="-122"/>
              </a:rPr>
              <a:t>,</a:t>
            </a:r>
            <a:r>
              <a:rPr lang="zh-CN" altLang="en-US">
                <a:latin typeface="楷体_GB2312" pitchFamily="1" charset="-122"/>
                <a:ea typeface="楷体_GB2312" pitchFamily="1" charset="-122"/>
              </a:rPr>
              <a:t>张某均未向税务机关申报纳税</a:t>
            </a:r>
            <a:r>
              <a:rPr lang="en-US" altLang="zh-CN">
                <a:latin typeface="楷体_GB2312" pitchFamily="1" charset="-122"/>
                <a:ea typeface="楷体_GB2312" pitchFamily="1" charset="-122"/>
              </a:rPr>
              <a:t>,</a:t>
            </a:r>
            <a:r>
              <a:rPr lang="zh-CN" altLang="en-US">
                <a:latin typeface="楷体_GB2312" pitchFamily="1" charset="-122"/>
                <a:ea typeface="楷体_GB2312" pitchFamily="1" charset="-122"/>
              </a:rPr>
              <a:t>有关单位也未履行代扣代缴税款义务。根据上述资料</a:t>
            </a:r>
            <a:r>
              <a:rPr lang="en-US" altLang="zh-CN">
                <a:latin typeface="楷体_GB2312" pitchFamily="1" charset="-122"/>
                <a:ea typeface="楷体_GB2312" pitchFamily="1" charset="-122"/>
              </a:rPr>
              <a:t>,</a:t>
            </a:r>
            <a:r>
              <a:rPr lang="zh-CN" altLang="en-US">
                <a:latin typeface="楷体_GB2312" pitchFamily="1" charset="-122"/>
                <a:ea typeface="楷体_GB2312" pitchFamily="1" charset="-122"/>
              </a:rPr>
              <a:t>回答下列问题</a:t>
            </a:r>
            <a:r>
              <a:rPr lang="en-US" altLang="zh-CN">
                <a:latin typeface="楷体_GB2312" pitchFamily="1" charset="-122"/>
                <a:ea typeface="楷体_GB2312" pitchFamily="1" charset="-122"/>
              </a:rPr>
              <a:t>:</a:t>
            </a:r>
          </a:p>
          <a:p>
            <a:r>
              <a:rPr lang="en-US" altLang="zh-CN" sz="2800" b="1">
                <a:latin typeface="仿宋_GB2312"/>
                <a:ea typeface="仿宋_GB2312"/>
                <a:cs typeface="仿宋_GB2312"/>
              </a:rPr>
              <a:t>1.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工资收入应缴纳的个人所得税 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r>
              <a:rPr lang="en-US" altLang="zh-CN" sz="2800" b="1">
                <a:latin typeface="仿宋_GB2312"/>
                <a:ea typeface="仿宋_GB2312"/>
                <a:cs typeface="仿宋_GB2312"/>
              </a:rPr>
              <a:t>2.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特许权使用费所得应缴纳的个人所得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r>
              <a:rPr lang="en-US" altLang="zh-CN" sz="2800" b="1">
                <a:latin typeface="仿宋_GB2312"/>
                <a:ea typeface="仿宋_GB2312"/>
                <a:cs typeface="仿宋_GB2312"/>
              </a:rPr>
              <a:t>3.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稿酬所得应缴纳的个人所得税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r>
              <a:rPr lang="en-US" altLang="zh-CN" sz="2800" b="1">
                <a:latin typeface="仿宋_GB2312"/>
                <a:ea typeface="仿宋_GB2312"/>
                <a:cs typeface="仿宋_GB2312"/>
              </a:rPr>
              <a:t>4.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出租商铺取得的租金应缴纳的个人所得税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r>
              <a:rPr lang="en-US" altLang="zh-CN" sz="2800" b="1">
                <a:latin typeface="仿宋_GB2312"/>
                <a:ea typeface="仿宋_GB2312"/>
                <a:cs typeface="仿宋_GB2312"/>
              </a:rPr>
              <a:t>5.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张某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2012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年应补缴个人所得税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内容占位符 2">
            <a:extLst>
              <a:ext uri="{FF2B5EF4-FFF2-40B4-BE49-F238E27FC236}">
                <a16:creationId xmlns:a16="http://schemas.microsoft.com/office/drawing/2014/main" id="{5F9BBE0E-B6C2-4336-9D71-56183D7A2C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52400"/>
            <a:ext cx="7924800" cy="5943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1.5500-3500=2000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元 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pPr marL="0" indent="0">
              <a:buFontTx/>
              <a:buNone/>
            </a:pP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   2000*10%-105=95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元 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pPr marL="0" indent="0">
              <a:buFontTx/>
              <a:buNone/>
            </a:pP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    工资收入全年应缴个人所得税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=95*12=1140</a:t>
            </a:r>
          </a:p>
          <a:p>
            <a:pPr marL="0" indent="0">
              <a:buFontTx/>
              <a:buNone/>
            </a:pP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2.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特许权使用费应纳个人所得税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=50000×(1-20%)×20%=8000(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)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     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pPr marL="0" indent="0">
              <a:buFontTx/>
              <a:buNone/>
            </a:pP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3.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稿酬所得应纳个人所得税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=12000×(1-20%)×20%×(1-30%)=1344(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)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    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pPr marL="0" indent="0">
              <a:buFontTx/>
              <a:buNone/>
            </a:pP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4.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租金应纳个人所得税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=(3000-800)×20%×12=5280(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)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    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pPr marL="0" indent="0">
              <a:buFontTx/>
              <a:buNone/>
            </a:pP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5.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省政府颁发的科技发明奖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20000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元免税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;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国债利息收入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900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元也是免税的。 </a:t>
            </a:r>
            <a:endParaRPr lang="en-US" altLang="zh-CN" sz="2800" b="1">
              <a:latin typeface="仿宋_GB2312"/>
              <a:ea typeface="仿宋_GB2312"/>
              <a:cs typeface="仿宋_GB2312"/>
            </a:endParaRPr>
          </a:p>
          <a:p>
            <a:pPr marL="0" indent="0">
              <a:buFontTx/>
              <a:buNone/>
            </a:pP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张某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2012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年应纳个人所得税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=1140+8000+1344+5280=15764(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元</a:t>
            </a:r>
            <a:r>
              <a:rPr lang="en-US" altLang="zh-CN" sz="2800" b="1">
                <a:latin typeface="仿宋_GB2312"/>
                <a:ea typeface="仿宋_GB2312"/>
                <a:cs typeface="仿宋_GB2312"/>
              </a:rPr>
              <a:t>)</a:t>
            </a:r>
            <a:r>
              <a:rPr lang="zh-CN" altLang="en-US" sz="2800" b="1">
                <a:latin typeface="仿宋_GB2312"/>
                <a:ea typeface="仿宋_GB2312"/>
                <a:cs typeface="仿宋_GB2312"/>
              </a:rPr>
              <a:t>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20081223_634a6a7aa90dac78ce92zvBfGqf9AOz9">
            <a:extLst>
              <a:ext uri="{FF2B5EF4-FFF2-40B4-BE49-F238E27FC236}">
                <a16:creationId xmlns:a16="http://schemas.microsoft.com/office/drawing/2014/main" id="{A916E01E-3ACF-4F35-8461-43C1EA7CA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628775"/>
            <a:ext cx="2767012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WordArt 3">
            <a:extLst>
              <a:ext uri="{FF2B5EF4-FFF2-40B4-BE49-F238E27FC236}">
                <a16:creationId xmlns:a16="http://schemas.microsoft.com/office/drawing/2014/main" id="{AB6CF284-08D0-431D-8AA6-1ACBD834D63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1050" y="2492375"/>
            <a:ext cx="9144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</a:rPr>
              <a:t>谢谢</a:t>
            </a:r>
          </a:p>
        </p:txBody>
      </p:sp>
      <p:sp>
        <p:nvSpPr>
          <p:cNvPr id="25604" name="WordArt 4">
            <a:extLst>
              <a:ext uri="{FF2B5EF4-FFF2-40B4-BE49-F238E27FC236}">
                <a16:creationId xmlns:a16="http://schemas.microsoft.com/office/drawing/2014/main" id="{22E232CB-D8E3-4C3C-8E05-86590A18F68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58888" y="1628775"/>
            <a:ext cx="9144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宋体" panose="02010600030101010101" pitchFamily="2" charset="-122"/>
              </a:rPr>
              <a:t>谢谢</a:t>
            </a:r>
          </a:p>
        </p:txBody>
      </p:sp>
      <p:sp>
        <p:nvSpPr>
          <p:cNvPr id="25605" name="WordArt 5">
            <a:extLst>
              <a:ext uri="{FF2B5EF4-FFF2-40B4-BE49-F238E27FC236}">
                <a16:creationId xmlns:a16="http://schemas.microsoft.com/office/drawing/2014/main" id="{C01E81E7-8B41-4038-8396-606C0820F4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00338" y="3357563"/>
            <a:ext cx="91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  <a:contourClr>
                <a:srgbClr val="CBCBCB"/>
              </a:contourClr>
            </a:sp3d>
          </a:bodyPr>
          <a:lstStyle/>
          <a:p>
            <a:pPr algn="ctr"/>
            <a:r>
              <a:rPr lang="zh-CN" alt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宋体" panose="02010600030101010101" pitchFamily="2" charset="-122"/>
              </a:rPr>
              <a:t>谢谢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4571F617-0D4D-440F-87C5-64AE2CF6BD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76250"/>
            <a:ext cx="8291512" cy="565467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zh-CN" altLang="en-US" sz="3700" b="1" dirty="0"/>
              <a:t> 减免税优惠和申报缴纳</a:t>
            </a:r>
          </a:p>
          <a:p>
            <a:pPr algn="ctr" eaLnBrk="1" hangingPunct="1">
              <a:buFontTx/>
              <a:buNone/>
              <a:defRPr/>
            </a:pPr>
            <a:endParaRPr lang="zh-CN" altLang="en-US" sz="3700" b="1" dirty="0"/>
          </a:p>
          <a:p>
            <a:pPr eaLnBrk="1" hangingPunct="1">
              <a:defRPr/>
            </a:pPr>
            <a:r>
              <a:rPr lang="zh-CN" altLang="en-US" dirty="0"/>
              <a:t> </a:t>
            </a:r>
            <a:r>
              <a:rPr lang="zh-CN" altLang="en-US" sz="3400" b="1" dirty="0"/>
              <a:t>第一部分：减免税优惠</a:t>
            </a:r>
          </a:p>
          <a:p>
            <a:pPr eaLnBrk="1" hangingPunct="1">
              <a:defRPr/>
            </a:pPr>
            <a:r>
              <a:rPr lang="zh-CN" altLang="en-US" b="1" dirty="0">
                <a:latin typeface="+mn-ea"/>
              </a:rPr>
              <a:t>一、免税项目（</a:t>
            </a:r>
            <a:r>
              <a:rPr lang="en-US" altLang="zh-CN" b="1" dirty="0">
                <a:latin typeface="+mn-ea"/>
              </a:rPr>
              <a:t>10</a:t>
            </a:r>
            <a:r>
              <a:rPr lang="zh-CN" altLang="en-US" b="1" dirty="0">
                <a:latin typeface="+mn-ea"/>
              </a:rPr>
              <a:t>项）</a:t>
            </a:r>
          </a:p>
          <a:p>
            <a:pPr eaLnBrk="1" hangingPunct="1">
              <a:defRPr/>
            </a:pPr>
            <a:r>
              <a:rPr lang="zh-CN" altLang="en-US" dirty="0">
                <a:latin typeface="楷体" pitchFamily="49" charset="-122"/>
                <a:ea typeface="楷体" pitchFamily="49" charset="-122"/>
              </a:rPr>
              <a:t>    </a:t>
            </a:r>
            <a:r>
              <a:rPr lang="en-US" altLang="zh-CN" sz="3000" dirty="0"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en-US" sz="30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省级</a:t>
            </a:r>
            <a:r>
              <a:rPr lang="zh-CN" altLang="en-US" sz="3000" dirty="0">
                <a:latin typeface="楷体" pitchFamily="49" charset="-122"/>
                <a:ea typeface="楷体" pitchFamily="49" charset="-122"/>
              </a:rPr>
              <a:t>人民政府、</a:t>
            </a:r>
            <a:r>
              <a:rPr lang="zh-CN" altLang="en-US" sz="30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国务院部委</a:t>
            </a:r>
            <a:r>
              <a:rPr lang="zh-CN" altLang="en-US" sz="3000" dirty="0">
                <a:latin typeface="楷体" pitchFamily="49" charset="-122"/>
                <a:ea typeface="楷体" pitchFamily="49" charset="-122"/>
              </a:rPr>
              <a:t>和中国人民解放军</a:t>
            </a:r>
            <a:r>
              <a:rPr lang="zh-CN" altLang="en-US" sz="30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军</a:t>
            </a:r>
            <a:r>
              <a:rPr lang="zh-CN" altLang="en-US" sz="3000" dirty="0">
                <a:latin typeface="楷体" pitchFamily="49" charset="-122"/>
                <a:ea typeface="楷体" pitchFamily="49" charset="-122"/>
              </a:rPr>
              <a:t>以上单位，以及外国组织、国际组织颁发的科学、教育、技术、文化、卫生、体育、环境保护等方面的</a:t>
            </a:r>
            <a:r>
              <a:rPr lang="zh-CN" altLang="en-US" sz="30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奖金</a:t>
            </a:r>
            <a:r>
              <a:rPr lang="zh-CN" altLang="en-US" sz="3000" dirty="0"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en-US" sz="3000" b="1" dirty="0">
                <a:latin typeface="楷体" pitchFamily="49" charset="-122"/>
                <a:ea typeface="楷体" pitchFamily="49" charset="-122"/>
              </a:rPr>
              <a:t>（注意级别）</a:t>
            </a:r>
            <a:r>
              <a:rPr lang="zh-CN" altLang="en-US" b="1" dirty="0">
                <a:latin typeface="楷体" pitchFamily="49" charset="-122"/>
                <a:ea typeface="楷体" pitchFamily="49" charset="-122"/>
              </a:rPr>
              <a:t>      </a:t>
            </a:r>
          </a:p>
          <a:p>
            <a:pPr eaLnBrk="1" hangingPunct="1">
              <a:defRPr/>
            </a:pP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4D455B93-257F-474A-9FD6-6143E3C35A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533400"/>
            <a:ext cx="7772400" cy="5597525"/>
          </a:xfrm>
        </p:spPr>
        <p:txBody>
          <a:bodyPr/>
          <a:lstStyle/>
          <a:p>
            <a:pPr eaLnBrk="1" hangingPunct="1"/>
            <a:r>
              <a:rPr lang="en-US" altLang="zh-CN" b="1"/>
              <a:t>2.</a:t>
            </a:r>
            <a:r>
              <a:rPr lang="zh-CN" altLang="en-US" b="1"/>
              <a:t>国债和国家发行的</a:t>
            </a:r>
            <a:r>
              <a:rPr lang="zh-CN" altLang="en-US" b="1">
                <a:solidFill>
                  <a:srgbClr val="FF0000"/>
                </a:solidFill>
              </a:rPr>
              <a:t>金融债券</a:t>
            </a:r>
            <a:r>
              <a:rPr lang="zh-CN" altLang="en-US" b="1"/>
              <a:t>利息</a:t>
            </a:r>
            <a:r>
              <a:rPr lang="zh-CN" altLang="en-US"/>
              <a:t>       </a:t>
            </a:r>
          </a:p>
          <a:p>
            <a:pPr eaLnBrk="1" hangingPunct="1"/>
            <a:r>
              <a:rPr lang="zh-CN" altLang="en-US"/>
              <a:t>       </a:t>
            </a:r>
            <a:r>
              <a:rPr lang="zh-CN" altLang="en-US" sz="2800"/>
              <a:t>国债利息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是指个人持有中华人民共和国财政部发行的债券而取得的利息所得；</a:t>
            </a:r>
          </a:p>
          <a:p>
            <a:pPr eaLnBrk="1" hangingPunct="1"/>
            <a:r>
              <a:rPr lang="zh-CN" altLang="en-US" sz="2800"/>
              <a:t>       国家发行</a:t>
            </a:r>
            <a:r>
              <a:rPr lang="zh-CN" altLang="en-US" sz="2800">
                <a:solidFill>
                  <a:srgbClr val="FF0000"/>
                </a:solidFill>
              </a:rPr>
              <a:t>金融债券</a:t>
            </a:r>
            <a:r>
              <a:rPr lang="zh-CN" altLang="en-US" sz="2800"/>
              <a:t>利息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是指个人持有经国务院批准发行的金融债券而取得的利息所得 。</a:t>
            </a:r>
            <a:endParaRPr lang="en-US" altLang="zh-CN" sz="28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en-US" altLang="zh-CN" b="1"/>
              <a:t>3.</a:t>
            </a:r>
            <a:r>
              <a:rPr lang="zh-CN" altLang="en-US" b="1"/>
              <a:t>个人取得的教育储蓄存款利息。</a:t>
            </a:r>
            <a:endParaRPr lang="en-US" altLang="zh-CN" b="1"/>
          </a:p>
          <a:p>
            <a:pPr eaLnBrk="1" hangingPunct="1">
              <a:lnSpc>
                <a:spcPct val="90000"/>
              </a:lnSpc>
            </a:pPr>
            <a:r>
              <a:rPr lang="en-US" altLang="zh-CN" b="1"/>
              <a:t>4.</a:t>
            </a:r>
            <a:r>
              <a:rPr lang="zh-CN" altLang="en-US" b="1"/>
              <a:t>按照国家统一规定发给的补贴、津贴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/>
              <a:t>         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按照国务院规定发给的政府特殊津贴、院士津贴、资深院士津贴；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    国务院规定免纳个人所得税的补贴、津贴（注意与工资、薪金所得项目知识点的联系）。</a:t>
            </a:r>
          </a:p>
          <a:p>
            <a:pPr eaLnBrk="1" hangingPunct="1">
              <a:buFontTx/>
              <a:buNone/>
            </a:pP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</a:p>
          <a:p>
            <a:pPr eaLnBrk="1" hangingPunct="1"/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5EFED299-CEAB-4177-9115-20831AA30F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381000"/>
            <a:ext cx="7696200" cy="5749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b="1"/>
              <a:t>5.</a:t>
            </a:r>
            <a:r>
              <a:rPr lang="zh-CN" altLang="en-US" b="1"/>
              <a:t>福利费、抚恤金、救济金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/>
              <a:t>       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其中</a:t>
            </a:r>
            <a:r>
              <a:rPr lang="zh-CN" altLang="en-US" sz="28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福利费</a:t>
            </a: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是指根据国家有关规定，从企业、事业单位、国家机关、社会团体提留的福利费或者工会经费中支付给个人的生活补助费；救济金是指国家民政部门支付给个人的生活困难补助费。</a:t>
            </a:r>
            <a:endParaRPr lang="en-US" altLang="zh-CN" sz="28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en-US" altLang="zh-CN" sz="2800" b="1"/>
              <a:t>6.</a:t>
            </a:r>
            <a:r>
              <a:rPr lang="zh-CN" altLang="en-US" sz="2800" b="1"/>
              <a:t>保险赔款</a:t>
            </a:r>
          </a:p>
          <a:p>
            <a:pPr eaLnBrk="1" hangingPunct="1"/>
            <a:r>
              <a:rPr lang="en-US" altLang="zh-CN" sz="2800" b="1"/>
              <a:t>7.</a:t>
            </a:r>
            <a:r>
              <a:rPr lang="zh-CN" altLang="en-US" sz="2800" b="1"/>
              <a:t>军人的转业费、复员费。</a:t>
            </a:r>
          </a:p>
          <a:p>
            <a:pPr eaLnBrk="1" hangingPunct="1"/>
            <a:r>
              <a:rPr lang="zh-CN" altLang="en-US" sz="2800" b="1"/>
              <a:t> </a:t>
            </a:r>
            <a:r>
              <a:rPr lang="en-US" altLang="zh-CN" sz="2800" b="1"/>
              <a:t>8.</a:t>
            </a:r>
            <a:r>
              <a:rPr lang="zh-CN" altLang="en-US" sz="2800" b="1"/>
              <a:t>按照国家统一规定发给干部、职工的安家费、退职费、退休工资、离休工资、离休生活补助费。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6318A990-89F8-4338-89B6-D3D7A0533C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19200" y="838200"/>
            <a:ext cx="7162800" cy="5292725"/>
          </a:xfrm>
        </p:spPr>
        <p:txBody>
          <a:bodyPr/>
          <a:lstStyle/>
          <a:p>
            <a:pPr eaLnBrk="1" hangingPunct="1"/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9.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依照我国有关法律规定应予免税的各国驻华使馆、领事馆的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外交代表、领事官员和其他人员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的所得。是指依照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中华人民共和国外交特权与豁免条例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和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中华人民共和国领事特权与豁免条例</a:t>
            </a:r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规定免税的所得。 </a:t>
            </a:r>
          </a:p>
          <a:p>
            <a:pPr eaLnBrk="1" hangingPunct="1"/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10.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中国政府参加的国际公约、签定的协议中规定免税的所得；</a:t>
            </a:r>
            <a:endParaRPr lang="en-US" altLang="zh-CN" sz="28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en-US" altLang="zh-CN" sz="2800" b="1">
                <a:latin typeface="楷体" panose="02010609060101010101" pitchFamily="49" charset="-122"/>
                <a:ea typeface="楷体" panose="02010609060101010101" pitchFamily="49" charset="-122"/>
              </a:rPr>
              <a:t>11.</a:t>
            </a:r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经国务院财政部门批准免税的所得</a:t>
            </a:r>
          </a:p>
          <a:p>
            <a:pPr eaLnBrk="1" hangingPunct="1"/>
            <a:endParaRPr lang="zh-CN" altLang="en-US" sz="24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3">
            <a:extLst>
              <a:ext uri="{FF2B5EF4-FFF2-40B4-BE49-F238E27FC236}">
                <a16:creationId xmlns:a16="http://schemas.microsoft.com/office/drawing/2014/main" id="{75AB14A2-7433-4C2C-A09C-CE245A5E01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685800"/>
            <a:ext cx="7772400" cy="5445125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400" b="1" dirty="0">
                <a:latin typeface="+mn-ea"/>
              </a:rPr>
              <a:t>二、减税项目（</a:t>
            </a:r>
            <a:r>
              <a:rPr lang="en-US" altLang="zh-CN" sz="3400" b="1" dirty="0">
                <a:latin typeface="+mn-ea"/>
              </a:rPr>
              <a:t>3 </a:t>
            </a:r>
            <a:r>
              <a:rPr lang="zh-CN" altLang="en-US" sz="3400" b="1" dirty="0">
                <a:latin typeface="+mn-ea"/>
              </a:rPr>
              <a:t>项）</a:t>
            </a:r>
          </a:p>
          <a:p>
            <a:pPr eaLnBrk="1" hangingPunct="1">
              <a:defRPr/>
            </a:pPr>
            <a:r>
              <a:rPr lang="zh-CN" altLang="en-US" dirty="0"/>
              <a:t>       </a:t>
            </a:r>
            <a:r>
              <a:rPr lang="zh-CN" altLang="en-US" sz="2800" dirty="0"/>
              <a:t>根据个人所得税法规定，有下列情形之一的，经</a:t>
            </a:r>
            <a:r>
              <a:rPr lang="zh-CN" altLang="en-US" sz="2800" dirty="0">
                <a:solidFill>
                  <a:srgbClr val="FF0000"/>
                </a:solidFill>
              </a:rPr>
              <a:t>批准</a:t>
            </a:r>
            <a:r>
              <a:rPr lang="zh-CN" altLang="en-US" sz="2800" dirty="0"/>
              <a:t>可以减征个人所得税：</a:t>
            </a:r>
          </a:p>
          <a:p>
            <a:pPr eaLnBrk="1" hangingPunct="1">
              <a:defRPr/>
            </a:pPr>
            <a:r>
              <a:rPr lang="zh-CN" altLang="en-US" sz="2800" b="1" dirty="0"/>
              <a:t>（一）残疾、孤寡人员和烈属的所得；</a:t>
            </a:r>
          </a:p>
          <a:p>
            <a:pPr eaLnBrk="1" hangingPunct="1">
              <a:defRPr/>
            </a:pPr>
            <a:r>
              <a:rPr lang="zh-CN" altLang="en-US" sz="2800" b="1" dirty="0"/>
              <a:t>（二）因严重自然灾害造成重大损失的；</a:t>
            </a:r>
          </a:p>
          <a:p>
            <a:pPr eaLnBrk="1" hangingPunct="1">
              <a:defRPr/>
            </a:pPr>
            <a:r>
              <a:rPr lang="zh-CN" altLang="en-US" sz="2800" b="1" dirty="0"/>
              <a:t>（三）其他经国务院财政部门批准减税的。</a:t>
            </a:r>
            <a:r>
              <a:rPr lang="en-US" altLang="zh-CN" sz="2800" dirty="0"/>
              <a:t>【</a:t>
            </a:r>
            <a:r>
              <a:rPr lang="zh-CN" altLang="en-US" sz="2800" dirty="0"/>
              <a:t>注意</a:t>
            </a:r>
            <a:r>
              <a:rPr lang="en-US" altLang="zh-CN" sz="2800" dirty="0"/>
              <a:t>】</a:t>
            </a:r>
          </a:p>
          <a:p>
            <a:pPr eaLnBrk="1" hangingPunct="1">
              <a:defRPr/>
            </a:pP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减征幅度和期限，由</a:t>
            </a:r>
            <a:r>
              <a:rPr lang="zh-CN" altLang="en-US" sz="24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省一级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人民政府规定；</a:t>
            </a:r>
          </a:p>
          <a:p>
            <a:pPr eaLnBrk="1" hangingPunct="1">
              <a:defRPr/>
            </a:pP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2.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对残疾人个人取得的</a:t>
            </a:r>
            <a:r>
              <a:rPr lang="zh-CN" altLang="en-US" sz="24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劳动所得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才适用减税规定，具体所得项目为：工资薪金所得、个体工商户的生产经营所得、对企业事业单位承包和承租所得，劳务报酬所得，稿酬所得和特许权使用费所得。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33933A7E-C0F1-4C68-9329-40CFE1BEE6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333375"/>
            <a:ext cx="8077200" cy="5797550"/>
          </a:xfrm>
        </p:spPr>
        <p:txBody>
          <a:bodyPr/>
          <a:lstStyle/>
          <a:p>
            <a:pPr eaLnBrk="1" hangingPunct="1"/>
            <a:r>
              <a:rPr lang="zh-CN" altLang="en-US" sz="3400" b="1"/>
              <a:t>三、暂免征税项目</a:t>
            </a:r>
            <a:endParaRPr lang="en-US" altLang="zh-CN" sz="3400" b="1"/>
          </a:p>
          <a:p>
            <a:pPr eaLnBrk="1" hangingPunct="1"/>
            <a:r>
              <a:rPr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外籍个人以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非现金形式或实报实销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形式取得的住房补贴、伙食补贴、搬迁费、洗衣费。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外籍个人按合理标准取得的境内、境外出差补贴。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3.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外籍个人取得的探亲费、语言训练费、子女教育费等，经当地税务机关审核批准为合理的部分。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4.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外籍个人从外商投资企业取得的股息、红利所得。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5.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外籍专家取得工资、薪金所得，免征个人所得税的条件。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了解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6.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个人举报、协查各种违法、犯罪行为，见义勇为而获得的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奖金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7.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个人办理代扣代缴手续，按规定取得的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扣缴手续费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8.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个人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转让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自用达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年以上、并且是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唯一的家庭生活用房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取得的所得。</a:t>
            </a:r>
          </a:p>
          <a:p>
            <a:pPr eaLnBrk="1" hangingPunct="1"/>
            <a:endParaRPr lang="en-US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内容占位符 2">
            <a:extLst>
              <a:ext uri="{FF2B5EF4-FFF2-40B4-BE49-F238E27FC236}">
                <a16:creationId xmlns:a16="http://schemas.microsoft.com/office/drawing/2014/main" id="{61F10E61-203C-4439-90F1-240671E0A6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52400"/>
            <a:ext cx="8229600" cy="6705600"/>
          </a:xfrm>
        </p:spPr>
        <p:txBody>
          <a:bodyPr/>
          <a:lstStyle/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9.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对个人购买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福利彩票、赈灾彩票、体育彩票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，一次中奖收入在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万元以下的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含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万元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暂免征收个人所得税，超过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万元的，全额征收个人所得税。（中奖所得低于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800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免）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10.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达到离休、退休年龄，但确因工作需要，适当延长离休、退休年龄的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高级专家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，其在延长离休、退休期间的工资、薪金所得，视同离休、退休工资免征个人所得税。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11.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城镇企业事业单位及其职工个人按照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失业保险条例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规定的比例，实际缴付的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失业保险费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，均不计入职工个人当期的工资、薪金收入，免予征收个人所得税。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12.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个人领取原提存的住房公积金、医疗保险金、基本养老保险金，以及具备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失业保险条例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规定条件的失业人员领取的失业保险金，免予征收个人所得税。 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13.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生育妇女按照县级以上人民政府根据国家制定的生育保险办法，取得的生育津贴、生育医疗费或者其他属于生育保险性质的津贴、补贴，免征个人所得税。</a:t>
            </a:r>
          </a:p>
          <a:p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14.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对符合地方政府规定条件的低收入住房保障家庭从地方政府领取的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住房租赁补贴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，免征个人所得税。</a:t>
            </a:r>
          </a:p>
          <a:p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默认设计模板">
      <a:majorFont>
        <a:latin typeface="Impact"/>
        <a:ea typeface="宋体"/>
        <a:cs typeface=""/>
      </a:majorFont>
      <a:minorFont>
        <a:latin typeface="Impact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Pages>0</Pages>
  <Words>1975</Words>
  <Characters>0</Characters>
  <Application>Microsoft Office PowerPoint</Application>
  <DocSecurity>0</DocSecurity>
  <PresentationFormat>全屏显示(4:3)</PresentationFormat>
  <Lines>0</Lines>
  <Paragraphs>131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3" baseType="lpstr">
      <vt:lpstr>Times New Roman</vt:lpstr>
      <vt:lpstr>宋体</vt:lpstr>
      <vt:lpstr>Arial</vt:lpstr>
      <vt:lpstr>Impact</vt:lpstr>
      <vt:lpstr>Calibri</vt:lpstr>
      <vt:lpstr>楷体</vt:lpstr>
      <vt:lpstr>仿宋_GB2312</vt:lpstr>
      <vt:lpstr>黑体</vt:lpstr>
      <vt:lpstr>楷体_GB2312</vt:lpstr>
      <vt:lpstr>默认设计模板</vt:lpstr>
      <vt:lpstr>个人所得税知识模块四 税收优惠与征收管理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wenjie zhang</cp:lastModifiedBy>
  <cp:revision>261</cp:revision>
  <dcterms:created xsi:type="dcterms:W3CDTF">2017-05-16T23:58:52Z</dcterms:created>
  <dcterms:modified xsi:type="dcterms:W3CDTF">2018-12-13T01:09:07Z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2052-10.1.0.6393</vt:lpwstr>
  </property>
</Properties>
</file>