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96" r:id="rId2"/>
    <p:sldMasterId id="2147483708" r:id="rId3"/>
  </p:sldMasterIdLst>
  <p:notesMasterIdLst>
    <p:notesMasterId r:id="rId75"/>
  </p:notesMasterIdLst>
  <p:sldIdLst>
    <p:sldId id="256" r:id="rId4"/>
    <p:sldId id="315" r:id="rId5"/>
    <p:sldId id="257" r:id="rId6"/>
    <p:sldId id="260" r:id="rId7"/>
    <p:sldId id="258" r:id="rId8"/>
    <p:sldId id="259" r:id="rId9"/>
    <p:sldId id="261" r:id="rId10"/>
    <p:sldId id="262" r:id="rId11"/>
    <p:sldId id="263" r:id="rId12"/>
    <p:sldId id="327" r:id="rId13"/>
    <p:sldId id="328" r:id="rId14"/>
    <p:sldId id="329" r:id="rId15"/>
    <p:sldId id="330" r:id="rId16"/>
    <p:sldId id="331" r:id="rId17"/>
    <p:sldId id="323" r:id="rId18"/>
    <p:sldId id="264" r:id="rId19"/>
    <p:sldId id="316" r:id="rId20"/>
    <p:sldId id="324" r:id="rId21"/>
    <p:sldId id="265" r:id="rId22"/>
    <p:sldId id="325" r:id="rId23"/>
    <p:sldId id="266" r:id="rId24"/>
    <p:sldId id="267" r:id="rId25"/>
    <p:sldId id="268" r:id="rId26"/>
    <p:sldId id="269" r:id="rId27"/>
    <p:sldId id="270" r:id="rId28"/>
    <p:sldId id="271" r:id="rId29"/>
    <p:sldId id="272" r:id="rId30"/>
    <p:sldId id="326" r:id="rId31"/>
    <p:sldId id="273" r:id="rId32"/>
    <p:sldId id="274" r:id="rId33"/>
    <p:sldId id="275" r:id="rId34"/>
    <p:sldId id="276" r:id="rId35"/>
    <p:sldId id="277" r:id="rId36"/>
    <p:sldId id="278" r:id="rId37"/>
    <p:sldId id="279" r:id="rId38"/>
    <p:sldId id="280" r:id="rId39"/>
    <p:sldId id="322" r:id="rId40"/>
    <p:sldId id="285" r:id="rId41"/>
    <p:sldId id="286" r:id="rId42"/>
    <p:sldId id="287" r:id="rId43"/>
    <p:sldId id="288" r:id="rId44"/>
    <p:sldId id="289" r:id="rId45"/>
    <p:sldId id="290" r:id="rId46"/>
    <p:sldId id="291" r:id="rId47"/>
    <p:sldId id="293" r:id="rId48"/>
    <p:sldId id="292" r:id="rId49"/>
    <p:sldId id="317" r:id="rId50"/>
    <p:sldId id="294" r:id="rId51"/>
    <p:sldId id="295" r:id="rId52"/>
    <p:sldId id="318" r:id="rId53"/>
    <p:sldId id="296" r:id="rId54"/>
    <p:sldId id="297" r:id="rId55"/>
    <p:sldId id="298" r:id="rId56"/>
    <p:sldId id="299" r:id="rId57"/>
    <p:sldId id="300" r:id="rId58"/>
    <p:sldId id="301" r:id="rId59"/>
    <p:sldId id="319" r:id="rId60"/>
    <p:sldId id="302" r:id="rId61"/>
    <p:sldId id="303" r:id="rId62"/>
    <p:sldId id="304" r:id="rId63"/>
    <p:sldId id="305" r:id="rId64"/>
    <p:sldId id="320" r:id="rId65"/>
    <p:sldId id="306" r:id="rId66"/>
    <p:sldId id="307" r:id="rId67"/>
    <p:sldId id="308" r:id="rId68"/>
    <p:sldId id="309" r:id="rId69"/>
    <p:sldId id="310" r:id="rId70"/>
    <p:sldId id="311" r:id="rId71"/>
    <p:sldId id="312" r:id="rId72"/>
    <p:sldId id="313" r:id="rId73"/>
    <p:sldId id="314" r:id="rId7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EF9E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slide" Target="slides/slide52.xml"/><Relationship Id="rId63" Type="http://schemas.openxmlformats.org/officeDocument/2006/relationships/slide" Target="slides/slide60.xml"/><Relationship Id="rId68" Type="http://schemas.openxmlformats.org/officeDocument/2006/relationships/slide" Target="slides/slide65.xml"/><Relationship Id="rId76" Type="http://schemas.openxmlformats.org/officeDocument/2006/relationships/presProps" Target="presProps.xml"/><Relationship Id="rId7" Type="http://schemas.openxmlformats.org/officeDocument/2006/relationships/slide" Target="slides/slide4.xml"/><Relationship Id="rId71" Type="http://schemas.openxmlformats.org/officeDocument/2006/relationships/slide" Target="slides/slide68.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slide" Target="slides/slide55.xml"/><Relationship Id="rId66" Type="http://schemas.openxmlformats.org/officeDocument/2006/relationships/slide" Target="slides/slide63.xml"/><Relationship Id="rId74" Type="http://schemas.openxmlformats.org/officeDocument/2006/relationships/slide" Target="slides/slide71.xml"/><Relationship Id="rId79" Type="http://schemas.openxmlformats.org/officeDocument/2006/relationships/tableStyles" Target="tableStyles.xml"/><Relationship Id="rId5" Type="http://schemas.openxmlformats.org/officeDocument/2006/relationships/slide" Target="slides/slide2.xml"/><Relationship Id="rId61" Type="http://schemas.openxmlformats.org/officeDocument/2006/relationships/slide" Target="slides/slide58.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slide" Target="slides/slide62.xml"/><Relationship Id="rId73" Type="http://schemas.openxmlformats.org/officeDocument/2006/relationships/slide" Target="slides/slide70.xml"/><Relationship Id="rId78"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64" Type="http://schemas.openxmlformats.org/officeDocument/2006/relationships/slide" Target="slides/slide61.xml"/><Relationship Id="rId69" Type="http://schemas.openxmlformats.org/officeDocument/2006/relationships/slide" Target="slides/slide66.xml"/><Relationship Id="rId77" Type="http://schemas.openxmlformats.org/officeDocument/2006/relationships/viewProps" Target="viewProps.xml"/><Relationship Id="rId8" Type="http://schemas.openxmlformats.org/officeDocument/2006/relationships/slide" Target="slides/slide5.xml"/><Relationship Id="rId51" Type="http://schemas.openxmlformats.org/officeDocument/2006/relationships/slide" Target="slides/slide48.xml"/><Relationship Id="rId72" Type="http://schemas.openxmlformats.org/officeDocument/2006/relationships/slide" Target="slides/slide69.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slide" Target="slides/slide56.xml"/><Relationship Id="rId67" Type="http://schemas.openxmlformats.org/officeDocument/2006/relationships/slide" Target="slides/slide64.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slide" Target="slides/slide59.xml"/><Relationship Id="rId70" Type="http://schemas.openxmlformats.org/officeDocument/2006/relationships/slide" Target="slides/slide67.xml"/><Relationship Id="rId75"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a:extLst>
              <a:ext uri="{FF2B5EF4-FFF2-40B4-BE49-F238E27FC236}">
                <a16:creationId xmlns:a16="http://schemas.microsoft.com/office/drawing/2014/main" id="{463579B7-AEDA-4828-99CA-9AFD2621DD9F}"/>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34" charset="0"/>
              </a:defRPr>
            </a:lvl1pPr>
          </a:lstStyle>
          <a:p>
            <a:pPr>
              <a:defRPr/>
            </a:pPr>
            <a:endParaRPr lang="zh-CN" altLang="en-US"/>
          </a:p>
        </p:txBody>
      </p:sp>
      <p:sp>
        <p:nvSpPr>
          <p:cNvPr id="3" name="日期占位符 2">
            <a:extLst>
              <a:ext uri="{FF2B5EF4-FFF2-40B4-BE49-F238E27FC236}">
                <a16:creationId xmlns:a16="http://schemas.microsoft.com/office/drawing/2014/main" id="{02DFF1B2-4251-46A6-B6EE-4738A6E5F0B3}"/>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itchFamily="34" charset="0"/>
              </a:defRPr>
            </a:lvl1pPr>
          </a:lstStyle>
          <a:p>
            <a:pPr>
              <a:defRPr/>
            </a:pPr>
            <a:fld id="{4F5460D3-AF8F-4BAF-AB8B-3C6461CB3212}" type="datetimeFigureOut">
              <a:rPr lang="zh-CN" altLang="en-US"/>
              <a:pPr>
                <a:defRPr/>
              </a:pPr>
              <a:t>2018/12/13</a:t>
            </a:fld>
            <a:endParaRPr lang="zh-CN" altLang="en-US"/>
          </a:p>
        </p:txBody>
      </p:sp>
      <p:sp>
        <p:nvSpPr>
          <p:cNvPr id="4" name="幻灯片图像占位符 3">
            <a:extLst>
              <a:ext uri="{FF2B5EF4-FFF2-40B4-BE49-F238E27FC236}">
                <a16:creationId xmlns:a16="http://schemas.microsoft.com/office/drawing/2014/main" id="{534C6581-0523-49AC-A826-E23F4281BA73}"/>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a:extLst>
              <a:ext uri="{FF2B5EF4-FFF2-40B4-BE49-F238E27FC236}">
                <a16:creationId xmlns:a16="http://schemas.microsoft.com/office/drawing/2014/main" id="{2D7D7CBD-F41E-4999-8D32-7F21291A57EF}"/>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noProof="0"/>
              <a:t>单击此处编辑母版文本样式</a:t>
            </a:r>
          </a:p>
          <a:p>
            <a:pPr lvl="1"/>
            <a:r>
              <a:rPr lang="zh-CN" altLang="en-US" noProof="0"/>
              <a:t>第二级</a:t>
            </a:r>
          </a:p>
          <a:p>
            <a:pPr lvl="2"/>
            <a:r>
              <a:rPr lang="zh-CN" altLang="en-US" noProof="0"/>
              <a:t>第三级</a:t>
            </a:r>
          </a:p>
          <a:p>
            <a:pPr lvl="3"/>
            <a:r>
              <a:rPr lang="zh-CN" altLang="en-US" noProof="0"/>
              <a:t>第四级</a:t>
            </a:r>
          </a:p>
          <a:p>
            <a:pPr lvl="4"/>
            <a:r>
              <a:rPr lang="zh-CN" altLang="en-US" noProof="0"/>
              <a:t>第五级</a:t>
            </a:r>
          </a:p>
        </p:txBody>
      </p:sp>
      <p:sp>
        <p:nvSpPr>
          <p:cNvPr id="6" name="页脚占位符 5">
            <a:extLst>
              <a:ext uri="{FF2B5EF4-FFF2-40B4-BE49-F238E27FC236}">
                <a16:creationId xmlns:a16="http://schemas.microsoft.com/office/drawing/2014/main" id="{12886124-7A7C-4842-B523-BA7201FADB0B}"/>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itchFamily="34" charset="0"/>
              </a:defRPr>
            </a:lvl1pPr>
          </a:lstStyle>
          <a:p>
            <a:pPr>
              <a:defRPr/>
            </a:pPr>
            <a:endParaRPr lang="zh-CN" altLang="en-US"/>
          </a:p>
        </p:txBody>
      </p:sp>
      <p:sp>
        <p:nvSpPr>
          <p:cNvPr id="7" name="灯片编号占位符 6">
            <a:extLst>
              <a:ext uri="{FF2B5EF4-FFF2-40B4-BE49-F238E27FC236}">
                <a16:creationId xmlns:a16="http://schemas.microsoft.com/office/drawing/2014/main" id="{7C720636-29D3-4F2E-9156-305DCA9EF99E}"/>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ED3A848E-2553-44FB-84DE-EA3A96B82D24}" type="slidenum">
              <a:rPr lang="zh-CN" altLang="en-US"/>
              <a:pPr/>
              <a:t>‹#›</a:t>
            </a:fld>
            <a:endParaRPr lang="zh-C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幻灯片图像占位符 1">
            <a:extLst>
              <a:ext uri="{FF2B5EF4-FFF2-40B4-BE49-F238E27FC236}">
                <a16:creationId xmlns:a16="http://schemas.microsoft.com/office/drawing/2014/main" id="{5FEF685D-55E5-42A5-865F-5B72F91C27A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备注占位符 2">
            <a:extLst>
              <a:ext uri="{FF2B5EF4-FFF2-40B4-BE49-F238E27FC236}">
                <a16:creationId xmlns:a16="http://schemas.microsoft.com/office/drawing/2014/main" id="{759B2269-89F1-4EC8-9FC8-D09D2D33D79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zh-CN" altLang="en-US"/>
          </a:p>
        </p:txBody>
      </p:sp>
      <p:sp>
        <p:nvSpPr>
          <p:cNvPr id="78852" name="灯片编号占位符 3">
            <a:extLst>
              <a:ext uri="{FF2B5EF4-FFF2-40B4-BE49-F238E27FC236}">
                <a16:creationId xmlns:a16="http://schemas.microsoft.com/office/drawing/2014/main" id="{52D2EBB9-694F-463C-9DB6-351570F8779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fld id="{BE399AC2-03E8-40B3-A5D0-E5EF65E6DA91}" type="slidenum">
              <a:rPr lang="zh-CN" altLang="en-US"/>
              <a:pPr eaLnBrk="1" hangingPunct="1"/>
              <a:t>59</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
        <p:nvSpPr>
          <p:cNvPr id="4" name="Rectangle 7">
            <a:extLst>
              <a:ext uri="{FF2B5EF4-FFF2-40B4-BE49-F238E27FC236}">
                <a16:creationId xmlns:a16="http://schemas.microsoft.com/office/drawing/2014/main" id="{8E3E7096-210E-4FBE-B3D4-220A971A0E02}"/>
              </a:ext>
            </a:extLst>
          </p:cNvPr>
          <p:cNvSpPr>
            <a:spLocks noGrp="1" noChangeArrowheads="1"/>
          </p:cNvSpPr>
          <p:nvPr>
            <p:ph type="dt" sz="half" idx="10"/>
          </p:nvPr>
        </p:nvSpPr>
        <p:spPr>
          <a:ln/>
        </p:spPr>
        <p:txBody>
          <a:bodyPr/>
          <a:lstStyle>
            <a:lvl1pPr>
              <a:defRPr/>
            </a:lvl1pPr>
          </a:lstStyle>
          <a:p>
            <a:pPr>
              <a:defRPr/>
            </a:pPr>
            <a:endParaRPr lang="zh-CN" altLang="en-US"/>
          </a:p>
        </p:txBody>
      </p:sp>
      <p:sp>
        <p:nvSpPr>
          <p:cNvPr id="5" name="Rectangle 8">
            <a:extLst>
              <a:ext uri="{FF2B5EF4-FFF2-40B4-BE49-F238E27FC236}">
                <a16:creationId xmlns:a16="http://schemas.microsoft.com/office/drawing/2014/main" id="{3C58B377-88C2-44CE-BF91-961B92583CBB}"/>
              </a:ext>
            </a:extLst>
          </p:cNvPr>
          <p:cNvSpPr>
            <a:spLocks noGrp="1" noChangeArrowheads="1"/>
          </p:cNvSpPr>
          <p:nvPr>
            <p:ph type="ftr" sz="quarter" idx="11"/>
          </p:nvPr>
        </p:nvSpPr>
        <p:spPr>
          <a:ln/>
        </p:spPr>
        <p:txBody>
          <a:bodyPr/>
          <a:lstStyle>
            <a:lvl1pPr>
              <a:defRPr/>
            </a:lvl1pPr>
          </a:lstStyle>
          <a:p>
            <a:pPr>
              <a:defRPr/>
            </a:pPr>
            <a:endParaRPr lang="zh-CN" altLang="en-US"/>
          </a:p>
        </p:txBody>
      </p:sp>
      <p:sp>
        <p:nvSpPr>
          <p:cNvPr id="6" name="Rectangle 9">
            <a:extLst>
              <a:ext uri="{FF2B5EF4-FFF2-40B4-BE49-F238E27FC236}">
                <a16:creationId xmlns:a16="http://schemas.microsoft.com/office/drawing/2014/main" id="{35CD0213-5630-4324-AE3F-0F0F9CF6F294}"/>
              </a:ext>
            </a:extLst>
          </p:cNvPr>
          <p:cNvSpPr>
            <a:spLocks noGrp="1" noChangeArrowheads="1"/>
          </p:cNvSpPr>
          <p:nvPr>
            <p:ph type="sldNum" sz="quarter" idx="12"/>
          </p:nvPr>
        </p:nvSpPr>
        <p:spPr>
          <a:ln/>
        </p:spPr>
        <p:txBody>
          <a:bodyPr/>
          <a:lstStyle>
            <a:lvl1pPr>
              <a:defRPr/>
            </a:lvl1pPr>
          </a:lstStyle>
          <a:p>
            <a:fld id="{CD99BCBA-F754-4E96-BD14-4E8EFD9B43B6}" type="slidenum">
              <a:rPr lang="en-US" altLang="zh-CN"/>
              <a:pPr/>
              <a:t>‹#›</a:t>
            </a:fld>
            <a:endParaRPr lang="en-US" altLang="zh-CN"/>
          </a:p>
        </p:txBody>
      </p:sp>
    </p:spTree>
    <p:extLst>
      <p:ext uri="{BB962C8B-B14F-4D97-AF65-F5344CB8AC3E}">
        <p14:creationId xmlns:p14="http://schemas.microsoft.com/office/powerpoint/2010/main" val="740936306"/>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Rectangle 7">
            <a:extLst>
              <a:ext uri="{FF2B5EF4-FFF2-40B4-BE49-F238E27FC236}">
                <a16:creationId xmlns:a16="http://schemas.microsoft.com/office/drawing/2014/main" id="{C3359DD7-79C7-4D23-8C76-8DE44C876585}"/>
              </a:ext>
            </a:extLst>
          </p:cNvPr>
          <p:cNvSpPr>
            <a:spLocks noGrp="1" noChangeArrowheads="1"/>
          </p:cNvSpPr>
          <p:nvPr>
            <p:ph type="dt" sz="half" idx="10"/>
          </p:nvPr>
        </p:nvSpPr>
        <p:spPr>
          <a:ln/>
        </p:spPr>
        <p:txBody>
          <a:bodyPr/>
          <a:lstStyle>
            <a:lvl1pPr>
              <a:defRPr/>
            </a:lvl1pPr>
          </a:lstStyle>
          <a:p>
            <a:pPr>
              <a:defRPr/>
            </a:pPr>
            <a:endParaRPr lang="zh-CN" altLang="en-US"/>
          </a:p>
        </p:txBody>
      </p:sp>
      <p:sp>
        <p:nvSpPr>
          <p:cNvPr id="5" name="Rectangle 8">
            <a:extLst>
              <a:ext uri="{FF2B5EF4-FFF2-40B4-BE49-F238E27FC236}">
                <a16:creationId xmlns:a16="http://schemas.microsoft.com/office/drawing/2014/main" id="{A94E9FEC-CCEF-409B-953F-EB797EC6E1B0}"/>
              </a:ext>
            </a:extLst>
          </p:cNvPr>
          <p:cNvSpPr>
            <a:spLocks noGrp="1" noChangeArrowheads="1"/>
          </p:cNvSpPr>
          <p:nvPr>
            <p:ph type="ftr" sz="quarter" idx="11"/>
          </p:nvPr>
        </p:nvSpPr>
        <p:spPr>
          <a:ln/>
        </p:spPr>
        <p:txBody>
          <a:bodyPr/>
          <a:lstStyle>
            <a:lvl1pPr>
              <a:defRPr/>
            </a:lvl1pPr>
          </a:lstStyle>
          <a:p>
            <a:pPr>
              <a:defRPr/>
            </a:pPr>
            <a:endParaRPr lang="zh-CN" altLang="en-US"/>
          </a:p>
        </p:txBody>
      </p:sp>
      <p:sp>
        <p:nvSpPr>
          <p:cNvPr id="6" name="Rectangle 9">
            <a:extLst>
              <a:ext uri="{FF2B5EF4-FFF2-40B4-BE49-F238E27FC236}">
                <a16:creationId xmlns:a16="http://schemas.microsoft.com/office/drawing/2014/main" id="{3026C332-37F5-4B1D-89DA-FB21348181A7}"/>
              </a:ext>
            </a:extLst>
          </p:cNvPr>
          <p:cNvSpPr>
            <a:spLocks noGrp="1" noChangeArrowheads="1"/>
          </p:cNvSpPr>
          <p:nvPr>
            <p:ph type="sldNum" sz="quarter" idx="12"/>
          </p:nvPr>
        </p:nvSpPr>
        <p:spPr>
          <a:ln/>
        </p:spPr>
        <p:txBody>
          <a:bodyPr/>
          <a:lstStyle>
            <a:lvl1pPr>
              <a:defRPr/>
            </a:lvl1pPr>
          </a:lstStyle>
          <a:p>
            <a:fld id="{31BC7B12-1EBD-437A-B306-9883C14B0917}" type="slidenum">
              <a:rPr lang="en-US" altLang="zh-CN"/>
              <a:pPr/>
              <a:t>‹#›</a:t>
            </a:fld>
            <a:endParaRPr lang="en-US" altLang="zh-CN"/>
          </a:p>
        </p:txBody>
      </p:sp>
    </p:spTree>
    <p:extLst>
      <p:ext uri="{BB962C8B-B14F-4D97-AF65-F5344CB8AC3E}">
        <p14:creationId xmlns:p14="http://schemas.microsoft.com/office/powerpoint/2010/main" val="3736029674"/>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11138"/>
            <a:ext cx="2057400" cy="59150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11138"/>
            <a:ext cx="6019800" cy="59150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Rectangle 7">
            <a:extLst>
              <a:ext uri="{FF2B5EF4-FFF2-40B4-BE49-F238E27FC236}">
                <a16:creationId xmlns:a16="http://schemas.microsoft.com/office/drawing/2014/main" id="{8281EDD4-E56F-4FDE-83C9-B615007733C8}"/>
              </a:ext>
            </a:extLst>
          </p:cNvPr>
          <p:cNvSpPr>
            <a:spLocks noGrp="1" noChangeArrowheads="1"/>
          </p:cNvSpPr>
          <p:nvPr>
            <p:ph type="dt" sz="half" idx="10"/>
          </p:nvPr>
        </p:nvSpPr>
        <p:spPr>
          <a:ln/>
        </p:spPr>
        <p:txBody>
          <a:bodyPr/>
          <a:lstStyle>
            <a:lvl1pPr>
              <a:defRPr/>
            </a:lvl1pPr>
          </a:lstStyle>
          <a:p>
            <a:pPr>
              <a:defRPr/>
            </a:pPr>
            <a:endParaRPr lang="zh-CN" altLang="en-US"/>
          </a:p>
        </p:txBody>
      </p:sp>
      <p:sp>
        <p:nvSpPr>
          <p:cNvPr id="5" name="Rectangle 8">
            <a:extLst>
              <a:ext uri="{FF2B5EF4-FFF2-40B4-BE49-F238E27FC236}">
                <a16:creationId xmlns:a16="http://schemas.microsoft.com/office/drawing/2014/main" id="{1333FCBD-75A5-4CA1-807D-C5BD1D891383}"/>
              </a:ext>
            </a:extLst>
          </p:cNvPr>
          <p:cNvSpPr>
            <a:spLocks noGrp="1" noChangeArrowheads="1"/>
          </p:cNvSpPr>
          <p:nvPr>
            <p:ph type="ftr" sz="quarter" idx="11"/>
          </p:nvPr>
        </p:nvSpPr>
        <p:spPr>
          <a:ln/>
        </p:spPr>
        <p:txBody>
          <a:bodyPr/>
          <a:lstStyle>
            <a:lvl1pPr>
              <a:defRPr/>
            </a:lvl1pPr>
          </a:lstStyle>
          <a:p>
            <a:pPr>
              <a:defRPr/>
            </a:pPr>
            <a:endParaRPr lang="zh-CN" altLang="en-US"/>
          </a:p>
        </p:txBody>
      </p:sp>
      <p:sp>
        <p:nvSpPr>
          <p:cNvPr id="6" name="Rectangle 9">
            <a:extLst>
              <a:ext uri="{FF2B5EF4-FFF2-40B4-BE49-F238E27FC236}">
                <a16:creationId xmlns:a16="http://schemas.microsoft.com/office/drawing/2014/main" id="{041E4702-C5CF-4223-B7E3-0277641A7431}"/>
              </a:ext>
            </a:extLst>
          </p:cNvPr>
          <p:cNvSpPr>
            <a:spLocks noGrp="1" noChangeArrowheads="1"/>
          </p:cNvSpPr>
          <p:nvPr>
            <p:ph type="sldNum" sz="quarter" idx="12"/>
          </p:nvPr>
        </p:nvSpPr>
        <p:spPr>
          <a:ln/>
        </p:spPr>
        <p:txBody>
          <a:bodyPr/>
          <a:lstStyle>
            <a:lvl1pPr>
              <a:defRPr/>
            </a:lvl1pPr>
          </a:lstStyle>
          <a:p>
            <a:fld id="{8F6548B5-F5E1-44E4-90AB-376A43C965BC}" type="slidenum">
              <a:rPr lang="en-US" altLang="zh-CN"/>
              <a:pPr/>
              <a:t>‹#›</a:t>
            </a:fld>
            <a:endParaRPr lang="en-US" altLang="zh-CN"/>
          </a:p>
        </p:txBody>
      </p:sp>
    </p:spTree>
    <p:extLst>
      <p:ext uri="{BB962C8B-B14F-4D97-AF65-F5344CB8AC3E}">
        <p14:creationId xmlns:p14="http://schemas.microsoft.com/office/powerpoint/2010/main" val="989994790"/>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
        <p:nvSpPr>
          <p:cNvPr id="4" name="Rectangle 4">
            <a:extLst>
              <a:ext uri="{FF2B5EF4-FFF2-40B4-BE49-F238E27FC236}">
                <a16:creationId xmlns:a16="http://schemas.microsoft.com/office/drawing/2014/main" id="{08943731-3969-4BFC-9CEF-18519DE2E195}"/>
              </a:ext>
            </a:extLst>
          </p:cNvPr>
          <p:cNvSpPr>
            <a:spLocks noGrp="1" noChangeArrowheads="1"/>
          </p:cNvSpPr>
          <p:nvPr>
            <p:ph type="dt" sz="half" idx="10"/>
          </p:nvPr>
        </p:nvSpPr>
        <p:spPr>
          <a:ln/>
        </p:spPr>
        <p:txBody>
          <a:bodyPr/>
          <a:lstStyle>
            <a:lvl1pPr>
              <a:defRPr/>
            </a:lvl1pPr>
          </a:lstStyle>
          <a:p>
            <a:pPr>
              <a:defRPr/>
            </a:pPr>
            <a:fld id="{052278E1-E394-4AEF-B134-A5AC5D594D17}" type="datetimeFigureOut">
              <a:rPr lang="en-US"/>
              <a:pPr>
                <a:defRPr/>
              </a:pPr>
              <a:t>12/13/2018</a:t>
            </a:fld>
            <a:endParaRPr lang="en-US"/>
          </a:p>
        </p:txBody>
      </p:sp>
      <p:sp>
        <p:nvSpPr>
          <p:cNvPr id="5" name="Rectangle 5">
            <a:extLst>
              <a:ext uri="{FF2B5EF4-FFF2-40B4-BE49-F238E27FC236}">
                <a16:creationId xmlns:a16="http://schemas.microsoft.com/office/drawing/2014/main" id="{CCAC925D-04B8-4AFC-9167-79476151E08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CBA995EA-5653-4C2E-91E0-542CC2E59754}"/>
              </a:ext>
            </a:extLst>
          </p:cNvPr>
          <p:cNvSpPr>
            <a:spLocks noGrp="1" noChangeArrowheads="1"/>
          </p:cNvSpPr>
          <p:nvPr>
            <p:ph type="sldNum" sz="quarter" idx="12"/>
          </p:nvPr>
        </p:nvSpPr>
        <p:spPr>
          <a:ln/>
        </p:spPr>
        <p:txBody>
          <a:bodyPr/>
          <a:lstStyle>
            <a:lvl1pPr>
              <a:defRPr/>
            </a:lvl1pPr>
          </a:lstStyle>
          <a:p>
            <a:fld id="{7A0C9369-2838-40E8-8744-032C75D4AB3B}" type="slidenum">
              <a:rPr lang="en-US" altLang="zh-CN"/>
              <a:pPr/>
              <a:t>‹#›</a:t>
            </a:fld>
            <a:endParaRPr lang="en-US" altLang="zh-CN"/>
          </a:p>
        </p:txBody>
      </p:sp>
    </p:spTree>
    <p:extLst>
      <p:ext uri="{BB962C8B-B14F-4D97-AF65-F5344CB8AC3E}">
        <p14:creationId xmlns:p14="http://schemas.microsoft.com/office/powerpoint/2010/main" val="2905402707"/>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Rectangle 4">
            <a:extLst>
              <a:ext uri="{FF2B5EF4-FFF2-40B4-BE49-F238E27FC236}">
                <a16:creationId xmlns:a16="http://schemas.microsoft.com/office/drawing/2014/main" id="{B60F7E6A-D3C8-4E0C-A367-65EF2A83E7FB}"/>
              </a:ext>
            </a:extLst>
          </p:cNvPr>
          <p:cNvSpPr>
            <a:spLocks noGrp="1" noChangeArrowheads="1"/>
          </p:cNvSpPr>
          <p:nvPr>
            <p:ph type="dt" sz="half" idx="10"/>
          </p:nvPr>
        </p:nvSpPr>
        <p:spPr>
          <a:ln/>
        </p:spPr>
        <p:txBody>
          <a:bodyPr/>
          <a:lstStyle>
            <a:lvl1pPr>
              <a:defRPr/>
            </a:lvl1pPr>
          </a:lstStyle>
          <a:p>
            <a:pPr>
              <a:defRPr/>
            </a:pPr>
            <a:fld id="{328E0B33-F1B4-49CA-BFE0-879338CC619F}" type="datetimeFigureOut">
              <a:rPr lang="en-US"/>
              <a:pPr>
                <a:defRPr/>
              </a:pPr>
              <a:t>12/13/2018</a:t>
            </a:fld>
            <a:endParaRPr lang="en-US"/>
          </a:p>
        </p:txBody>
      </p:sp>
      <p:sp>
        <p:nvSpPr>
          <p:cNvPr id="5" name="Rectangle 5">
            <a:extLst>
              <a:ext uri="{FF2B5EF4-FFF2-40B4-BE49-F238E27FC236}">
                <a16:creationId xmlns:a16="http://schemas.microsoft.com/office/drawing/2014/main" id="{57E98170-60DF-4AAA-8FE1-9F9E813A3B5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761A32E7-7C3F-484F-8004-D3D46407E98C}"/>
              </a:ext>
            </a:extLst>
          </p:cNvPr>
          <p:cNvSpPr>
            <a:spLocks noGrp="1" noChangeArrowheads="1"/>
          </p:cNvSpPr>
          <p:nvPr>
            <p:ph type="sldNum" sz="quarter" idx="12"/>
          </p:nvPr>
        </p:nvSpPr>
        <p:spPr>
          <a:ln/>
        </p:spPr>
        <p:txBody>
          <a:bodyPr/>
          <a:lstStyle>
            <a:lvl1pPr>
              <a:defRPr/>
            </a:lvl1pPr>
          </a:lstStyle>
          <a:p>
            <a:fld id="{9A2F17A4-117F-4996-B519-EC2A9DA137D5}" type="slidenum">
              <a:rPr lang="en-US" altLang="zh-CN"/>
              <a:pPr/>
              <a:t>‹#›</a:t>
            </a:fld>
            <a:endParaRPr lang="en-US" altLang="zh-CN"/>
          </a:p>
        </p:txBody>
      </p:sp>
    </p:spTree>
    <p:extLst>
      <p:ext uri="{BB962C8B-B14F-4D97-AF65-F5344CB8AC3E}">
        <p14:creationId xmlns:p14="http://schemas.microsoft.com/office/powerpoint/2010/main" val="501082533"/>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Rectangle 4">
            <a:extLst>
              <a:ext uri="{FF2B5EF4-FFF2-40B4-BE49-F238E27FC236}">
                <a16:creationId xmlns:a16="http://schemas.microsoft.com/office/drawing/2014/main" id="{1FB94224-3328-43F9-82CE-055AF74A4115}"/>
              </a:ext>
            </a:extLst>
          </p:cNvPr>
          <p:cNvSpPr>
            <a:spLocks noGrp="1" noChangeArrowheads="1"/>
          </p:cNvSpPr>
          <p:nvPr>
            <p:ph type="dt" sz="half" idx="10"/>
          </p:nvPr>
        </p:nvSpPr>
        <p:spPr>
          <a:ln/>
        </p:spPr>
        <p:txBody>
          <a:bodyPr/>
          <a:lstStyle>
            <a:lvl1pPr>
              <a:defRPr/>
            </a:lvl1pPr>
          </a:lstStyle>
          <a:p>
            <a:pPr>
              <a:defRPr/>
            </a:pPr>
            <a:fld id="{57E32633-7D5D-465F-8866-852667CF4D9E}" type="datetimeFigureOut">
              <a:rPr lang="en-US"/>
              <a:pPr>
                <a:defRPr/>
              </a:pPr>
              <a:t>12/13/2018</a:t>
            </a:fld>
            <a:endParaRPr lang="en-US"/>
          </a:p>
        </p:txBody>
      </p:sp>
      <p:sp>
        <p:nvSpPr>
          <p:cNvPr id="5" name="Rectangle 5">
            <a:extLst>
              <a:ext uri="{FF2B5EF4-FFF2-40B4-BE49-F238E27FC236}">
                <a16:creationId xmlns:a16="http://schemas.microsoft.com/office/drawing/2014/main" id="{C1F5DF93-63C0-4AEF-84F9-F0DFAB84163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5ECE027D-424C-489E-A8AC-849D896E78DA}"/>
              </a:ext>
            </a:extLst>
          </p:cNvPr>
          <p:cNvSpPr>
            <a:spLocks noGrp="1" noChangeArrowheads="1"/>
          </p:cNvSpPr>
          <p:nvPr>
            <p:ph type="sldNum" sz="quarter" idx="12"/>
          </p:nvPr>
        </p:nvSpPr>
        <p:spPr>
          <a:ln/>
        </p:spPr>
        <p:txBody>
          <a:bodyPr/>
          <a:lstStyle>
            <a:lvl1pPr>
              <a:defRPr/>
            </a:lvl1pPr>
          </a:lstStyle>
          <a:p>
            <a:fld id="{E3D0E6CB-983E-4237-B60D-F9BD13CEFD54}" type="slidenum">
              <a:rPr lang="en-US" altLang="zh-CN"/>
              <a:pPr/>
              <a:t>‹#›</a:t>
            </a:fld>
            <a:endParaRPr lang="en-US" altLang="zh-CN"/>
          </a:p>
        </p:txBody>
      </p:sp>
    </p:spTree>
    <p:extLst>
      <p:ext uri="{BB962C8B-B14F-4D97-AF65-F5344CB8AC3E}">
        <p14:creationId xmlns:p14="http://schemas.microsoft.com/office/powerpoint/2010/main" val="3172229222"/>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Rectangle 4">
            <a:extLst>
              <a:ext uri="{FF2B5EF4-FFF2-40B4-BE49-F238E27FC236}">
                <a16:creationId xmlns:a16="http://schemas.microsoft.com/office/drawing/2014/main" id="{8B6BCFD3-9E49-4584-B249-C335198A8612}"/>
              </a:ext>
            </a:extLst>
          </p:cNvPr>
          <p:cNvSpPr>
            <a:spLocks noGrp="1" noChangeArrowheads="1"/>
          </p:cNvSpPr>
          <p:nvPr>
            <p:ph type="dt" sz="half" idx="10"/>
          </p:nvPr>
        </p:nvSpPr>
        <p:spPr>
          <a:ln/>
        </p:spPr>
        <p:txBody>
          <a:bodyPr/>
          <a:lstStyle>
            <a:lvl1pPr>
              <a:defRPr/>
            </a:lvl1pPr>
          </a:lstStyle>
          <a:p>
            <a:pPr>
              <a:defRPr/>
            </a:pPr>
            <a:fld id="{D212BA8F-B75E-49C8-A469-09E9E9C5837A}" type="datetimeFigureOut">
              <a:rPr lang="en-US"/>
              <a:pPr>
                <a:defRPr/>
              </a:pPr>
              <a:t>12/13/2018</a:t>
            </a:fld>
            <a:endParaRPr lang="en-US"/>
          </a:p>
        </p:txBody>
      </p:sp>
      <p:sp>
        <p:nvSpPr>
          <p:cNvPr id="6" name="Rectangle 5">
            <a:extLst>
              <a:ext uri="{FF2B5EF4-FFF2-40B4-BE49-F238E27FC236}">
                <a16:creationId xmlns:a16="http://schemas.microsoft.com/office/drawing/2014/main" id="{68B275C2-125B-49B8-A344-441ACB90505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A784909E-DF64-496A-93FD-CBDDB4B8FF42}"/>
              </a:ext>
            </a:extLst>
          </p:cNvPr>
          <p:cNvSpPr>
            <a:spLocks noGrp="1" noChangeArrowheads="1"/>
          </p:cNvSpPr>
          <p:nvPr>
            <p:ph type="sldNum" sz="quarter" idx="12"/>
          </p:nvPr>
        </p:nvSpPr>
        <p:spPr>
          <a:ln/>
        </p:spPr>
        <p:txBody>
          <a:bodyPr/>
          <a:lstStyle>
            <a:lvl1pPr>
              <a:defRPr/>
            </a:lvl1pPr>
          </a:lstStyle>
          <a:p>
            <a:fld id="{0E9AE531-1CA5-4042-BDEF-514CB9C34C21}" type="slidenum">
              <a:rPr lang="en-US" altLang="zh-CN"/>
              <a:pPr/>
              <a:t>‹#›</a:t>
            </a:fld>
            <a:endParaRPr lang="en-US" altLang="zh-CN"/>
          </a:p>
        </p:txBody>
      </p:sp>
    </p:spTree>
    <p:extLst>
      <p:ext uri="{BB962C8B-B14F-4D97-AF65-F5344CB8AC3E}">
        <p14:creationId xmlns:p14="http://schemas.microsoft.com/office/powerpoint/2010/main" val="1821496914"/>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Rectangle 4">
            <a:extLst>
              <a:ext uri="{FF2B5EF4-FFF2-40B4-BE49-F238E27FC236}">
                <a16:creationId xmlns:a16="http://schemas.microsoft.com/office/drawing/2014/main" id="{6E9E3AB7-971D-442A-96CF-72D662567A04}"/>
              </a:ext>
            </a:extLst>
          </p:cNvPr>
          <p:cNvSpPr>
            <a:spLocks noGrp="1" noChangeArrowheads="1"/>
          </p:cNvSpPr>
          <p:nvPr>
            <p:ph type="dt" sz="half" idx="10"/>
          </p:nvPr>
        </p:nvSpPr>
        <p:spPr>
          <a:ln/>
        </p:spPr>
        <p:txBody>
          <a:bodyPr/>
          <a:lstStyle>
            <a:lvl1pPr>
              <a:defRPr/>
            </a:lvl1pPr>
          </a:lstStyle>
          <a:p>
            <a:pPr>
              <a:defRPr/>
            </a:pPr>
            <a:fld id="{C1302A4A-4D6E-43AE-97EA-D96C0ADE7DDE}" type="datetimeFigureOut">
              <a:rPr lang="en-US"/>
              <a:pPr>
                <a:defRPr/>
              </a:pPr>
              <a:t>12/13/2018</a:t>
            </a:fld>
            <a:endParaRPr lang="en-US"/>
          </a:p>
        </p:txBody>
      </p:sp>
      <p:sp>
        <p:nvSpPr>
          <p:cNvPr id="8" name="Rectangle 5">
            <a:extLst>
              <a:ext uri="{FF2B5EF4-FFF2-40B4-BE49-F238E27FC236}">
                <a16:creationId xmlns:a16="http://schemas.microsoft.com/office/drawing/2014/main" id="{86E4FAD0-3264-47FB-84C0-2320131E4B9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BD30FD87-3FDB-4E3E-A67E-1D6E09195602}"/>
              </a:ext>
            </a:extLst>
          </p:cNvPr>
          <p:cNvSpPr>
            <a:spLocks noGrp="1" noChangeArrowheads="1"/>
          </p:cNvSpPr>
          <p:nvPr>
            <p:ph type="sldNum" sz="quarter" idx="12"/>
          </p:nvPr>
        </p:nvSpPr>
        <p:spPr>
          <a:ln/>
        </p:spPr>
        <p:txBody>
          <a:bodyPr/>
          <a:lstStyle>
            <a:lvl1pPr>
              <a:defRPr/>
            </a:lvl1pPr>
          </a:lstStyle>
          <a:p>
            <a:fld id="{2871A534-F891-4A73-9CBB-4E269471EBEE}" type="slidenum">
              <a:rPr lang="en-US" altLang="zh-CN"/>
              <a:pPr/>
              <a:t>‹#›</a:t>
            </a:fld>
            <a:endParaRPr lang="en-US" altLang="zh-CN"/>
          </a:p>
        </p:txBody>
      </p:sp>
    </p:spTree>
    <p:extLst>
      <p:ext uri="{BB962C8B-B14F-4D97-AF65-F5344CB8AC3E}">
        <p14:creationId xmlns:p14="http://schemas.microsoft.com/office/powerpoint/2010/main" val="2993307606"/>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Rectangle 4">
            <a:extLst>
              <a:ext uri="{FF2B5EF4-FFF2-40B4-BE49-F238E27FC236}">
                <a16:creationId xmlns:a16="http://schemas.microsoft.com/office/drawing/2014/main" id="{6D1DA4CE-3184-4BBB-B059-AA381179A98C}"/>
              </a:ext>
            </a:extLst>
          </p:cNvPr>
          <p:cNvSpPr>
            <a:spLocks noGrp="1" noChangeArrowheads="1"/>
          </p:cNvSpPr>
          <p:nvPr>
            <p:ph type="dt" sz="half" idx="10"/>
          </p:nvPr>
        </p:nvSpPr>
        <p:spPr>
          <a:ln/>
        </p:spPr>
        <p:txBody>
          <a:bodyPr/>
          <a:lstStyle>
            <a:lvl1pPr>
              <a:defRPr/>
            </a:lvl1pPr>
          </a:lstStyle>
          <a:p>
            <a:pPr>
              <a:defRPr/>
            </a:pPr>
            <a:fld id="{5B6FD377-584E-4B3C-977B-29F4E5393AEC}" type="datetimeFigureOut">
              <a:rPr lang="en-US"/>
              <a:pPr>
                <a:defRPr/>
              </a:pPr>
              <a:t>12/13/2018</a:t>
            </a:fld>
            <a:endParaRPr lang="en-US"/>
          </a:p>
        </p:txBody>
      </p:sp>
      <p:sp>
        <p:nvSpPr>
          <p:cNvPr id="4" name="Rectangle 5">
            <a:extLst>
              <a:ext uri="{FF2B5EF4-FFF2-40B4-BE49-F238E27FC236}">
                <a16:creationId xmlns:a16="http://schemas.microsoft.com/office/drawing/2014/main" id="{FB31C9F2-DD58-4948-9CE8-E50F094DAEE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288DD9C1-3343-4CFA-88D5-80DD79191951}"/>
              </a:ext>
            </a:extLst>
          </p:cNvPr>
          <p:cNvSpPr>
            <a:spLocks noGrp="1" noChangeArrowheads="1"/>
          </p:cNvSpPr>
          <p:nvPr>
            <p:ph type="sldNum" sz="quarter" idx="12"/>
          </p:nvPr>
        </p:nvSpPr>
        <p:spPr>
          <a:ln/>
        </p:spPr>
        <p:txBody>
          <a:bodyPr/>
          <a:lstStyle>
            <a:lvl1pPr>
              <a:defRPr/>
            </a:lvl1pPr>
          </a:lstStyle>
          <a:p>
            <a:fld id="{04224379-1351-4AFF-AADE-9083E43FDE8E}" type="slidenum">
              <a:rPr lang="en-US" altLang="zh-CN"/>
              <a:pPr/>
              <a:t>‹#›</a:t>
            </a:fld>
            <a:endParaRPr lang="en-US" altLang="zh-CN"/>
          </a:p>
        </p:txBody>
      </p:sp>
    </p:spTree>
    <p:extLst>
      <p:ext uri="{BB962C8B-B14F-4D97-AF65-F5344CB8AC3E}">
        <p14:creationId xmlns:p14="http://schemas.microsoft.com/office/powerpoint/2010/main" val="1495102322"/>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9141E803-9FEE-4046-AAA2-07963E6B955E}"/>
              </a:ext>
            </a:extLst>
          </p:cNvPr>
          <p:cNvSpPr>
            <a:spLocks noGrp="1" noChangeArrowheads="1"/>
          </p:cNvSpPr>
          <p:nvPr>
            <p:ph type="dt" sz="half" idx="10"/>
          </p:nvPr>
        </p:nvSpPr>
        <p:spPr>
          <a:ln/>
        </p:spPr>
        <p:txBody>
          <a:bodyPr/>
          <a:lstStyle>
            <a:lvl1pPr>
              <a:defRPr/>
            </a:lvl1pPr>
          </a:lstStyle>
          <a:p>
            <a:pPr>
              <a:defRPr/>
            </a:pPr>
            <a:fld id="{556000DB-C5AC-4449-9358-28619794168F}" type="datetimeFigureOut">
              <a:rPr lang="en-US"/>
              <a:pPr>
                <a:defRPr/>
              </a:pPr>
              <a:t>12/13/2018</a:t>
            </a:fld>
            <a:endParaRPr lang="en-US"/>
          </a:p>
        </p:txBody>
      </p:sp>
      <p:sp>
        <p:nvSpPr>
          <p:cNvPr id="3" name="Rectangle 5">
            <a:extLst>
              <a:ext uri="{FF2B5EF4-FFF2-40B4-BE49-F238E27FC236}">
                <a16:creationId xmlns:a16="http://schemas.microsoft.com/office/drawing/2014/main" id="{534042F5-315B-49EB-B618-11D9F47833B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594DE768-7466-4E69-A593-E542259B45AE}"/>
              </a:ext>
            </a:extLst>
          </p:cNvPr>
          <p:cNvSpPr>
            <a:spLocks noGrp="1" noChangeArrowheads="1"/>
          </p:cNvSpPr>
          <p:nvPr>
            <p:ph type="sldNum" sz="quarter" idx="12"/>
          </p:nvPr>
        </p:nvSpPr>
        <p:spPr>
          <a:ln/>
        </p:spPr>
        <p:txBody>
          <a:bodyPr/>
          <a:lstStyle>
            <a:lvl1pPr>
              <a:defRPr/>
            </a:lvl1pPr>
          </a:lstStyle>
          <a:p>
            <a:fld id="{59DF5008-40A2-4152-B221-C90F20AC6860}" type="slidenum">
              <a:rPr lang="en-US" altLang="zh-CN"/>
              <a:pPr/>
              <a:t>‹#›</a:t>
            </a:fld>
            <a:endParaRPr lang="en-US" altLang="zh-CN"/>
          </a:p>
        </p:txBody>
      </p:sp>
    </p:spTree>
    <p:extLst>
      <p:ext uri="{BB962C8B-B14F-4D97-AF65-F5344CB8AC3E}">
        <p14:creationId xmlns:p14="http://schemas.microsoft.com/office/powerpoint/2010/main" val="594250545"/>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Rectangle 4">
            <a:extLst>
              <a:ext uri="{FF2B5EF4-FFF2-40B4-BE49-F238E27FC236}">
                <a16:creationId xmlns:a16="http://schemas.microsoft.com/office/drawing/2014/main" id="{413EDDBB-A2C4-4EE4-BC45-D10C9F1DF355}"/>
              </a:ext>
            </a:extLst>
          </p:cNvPr>
          <p:cNvSpPr>
            <a:spLocks noGrp="1" noChangeArrowheads="1"/>
          </p:cNvSpPr>
          <p:nvPr>
            <p:ph type="dt" sz="half" idx="10"/>
          </p:nvPr>
        </p:nvSpPr>
        <p:spPr>
          <a:ln/>
        </p:spPr>
        <p:txBody>
          <a:bodyPr/>
          <a:lstStyle>
            <a:lvl1pPr>
              <a:defRPr/>
            </a:lvl1pPr>
          </a:lstStyle>
          <a:p>
            <a:pPr>
              <a:defRPr/>
            </a:pPr>
            <a:fld id="{5D6D39EA-8427-4F6B-8C9A-BD36169E8373}" type="datetimeFigureOut">
              <a:rPr lang="en-US"/>
              <a:pPr>
                <a:defRPr/>
              </a:pPr>
              <a:t>12/13/2018</a:t>
            </a:fld>
            <a:endParaRPr lang="en-US"/>
          </a:p>
        </p:txBody>
      </p:sp>
      <p:sp>
        <p:nvSpPr>
          <p:cNvPr id="6" name="Rectangle 5">
            <a:extLst>
              <a:ext uri="{FF2B5EF4-FFF2-40B4-BE49-F238E27FC236}">
                <a16:creationId xmlns:a16="http://schemas.microsoft.com/office/drawing/2014/main" id="{3813D759-F300-4F68-92C6-B110DAE1D3B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50D70CFA-1B3E-4E82-BD85-F1ACFEBF2691}"/>
              </a:ext>
            </a:extLst>
          </p:cNvPr>
          <p:cNvSpPr>
            <a:spLocks noGrp="1" noChangeArrowheads="1"/>
          </p:cNvSpPr>
          <p:nvPr>
            <p:ph type="sldNum" sz="quarter" idx="12"/>
          </p:nvPr>
        </p:nvSpPr>
        <p:spPr>
          <a:ln/>
        </p:spPr>
        <p:txBody>
          <a:bodyPr/>
          <a:lstStyle>
            <a:lvl1pPr>
              <a:defRPr/>
            </a:lvl1pPr>
          </a:lstStyle>
          <a:p>
            <a:fld id="{B51CD632-E801-47B2-A042-B2411D91013D}" type="slidenum">
              <a:rPr lang="en-US" altLang="zh-CN"/>
              <a:pPr/>
              <a:t>‹#›</a:t>
            </a:fld>
            <a:endParaRPr lang="en-US" altLang="zh-CN"/>
          </a:p>
        </p:txBody>
      </p:sp>
    </p:spTree>
    <p:extLst>
      <p:ext uri="{BB962C8B-B14F-4D97-AF65-F5344CB8AC3E}">
        <p14:creationId xmlns:p14="http://schemas.microsoft.com/office/powerpoint/2010/main" val="421843113"/>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Rectangle 7">
            <a:extLst>
              <a:ext uri="{FF2B5EF4-FFF2-40B4-BE49-F238E27FC236}">
                <a16:creationId xmlns:a16="http://schemas.microsoft.com/office/drawing/2014/main" id="{3AFDDFE0-C0D8-4166-9F5E-28864DC3BF1D}"/>
              </a:ext>
            </a:extLst>
          </p:cNvPr>
          <p:cNvSpPr>
            <a:spLocks noGrp="1" noChangeArrowheads="1"/>
          </p:cNvSpPr>
          <p:nvPr>
            <p:ph type="dt" sz="half" idx="10"/>
          </p:nvPr>
        </p:nvSpPr>
        <p:spPr>
          <a:ln/>
        </p:spPr>
        <p:txBody>
          <a:bodyPr/>
          <a:lstStyle>
            <a:lvl1pPr>
              <a:defRPr/>
            </a:lvl1pPr>
          </a:lstStyle>
          <a:p>
            <a:pPr>
              <a:defRPr/>
            </a:pPr>
            <a:endParaRPr lang="zh-CN" altLang="en-US"/>
          </a:p>
        </p:txBody>
      </p:sp>
      <p:sp>
        <p:nvSpPr>
          <p:cNvPr id="5" name="Rectangle 8">
            <a:extLst>
              <a:ext uri="{FF2B5EF4-FFF2-40B4-BE49-F238E27FC236}">
                <a16:creationId xmlns:a16="http://schemas.microsoft.com/office/drawing/2014/main" id="{48E41427-004C-462F-9EEA-87D04B07F2CD}"/>
              </a:ext>
            </a:extLst>
          </p:cNvPr>
          <p:cNvSpPr>
            <a:spLocks noGrp="1" noChangeArrowheads="1"/>
          </p:cNvSpPr>
          <p:nvPr>
            <p:ph type="ftr" sz="quarter" idx="11"/>
          </p:nvPr>
        </p:nvSpPr>
        <p:spPr>
          <a:ln/>
        </p:spPr>
        <p:txBody>
          <a:bodyPr/>
          <a:lstStyle>
            <a:lvl1pPr>
              <a:defRPr/>
            </a:lvl1pPr>
          </a:lstStyle>
          <a:p>
            <a:pPr>
              <a:defRPr/>
            </a:pPr>
            <a:endParaRPr lang="zh-CN" altLang="en-US"/>
          </a:p>
        </p:txBody>
      </p:sp>
      <p:sp>
        <p:nvSpPr>
          <p:cNvPr id="6" name="Rectangle 9">
            <a:extLst>
              <a:ext uri="{FF2B5EF4-FFF2-40B4-BE49-F238E27FC236}">
                <a16:creationId xmlns:a16="http://schemas.microsoft.com/office/drawing/2014/main" id="{A9DA2E5E-01B7-4D00-AE57-F040722022D1}"/>
              </a:ext>
            </a:extLst>
          </p:cNvPr>
          <p:cNvSpPr>
            <a:spLocks noGrp="1" noChangeArrowheads="1"/>
          </p:cNvSpPr>
          <p:nvPr>
            <p:ph type="sldNum" sz="quarter" idx="12"/>
          </p:nvPr>
        </p:nvSpPr>
        <p:spPr>
          <a:ln/>
        </p:spPr>
        <p:txBody>
          <a:bodyPr/>
          <a:lstStyle>
            <a:lvl1pPr>
              <a:defRPr/>
            </a:lvl1pPr>
          </a:lstStyle>
          <a:p>
            <a:fld id="{3C8335F8-5DAE-46E6-AEB8-E12F5823A62D}" type="slidenum">
              <a:rPr lang="en-US" altLang="zh-CN"/>
              <a:pPr/>
              <a:t>‹#›</a:t>
            </a:fld>
            <a:endParaRPr lang="en-US" altLang="zh-CN"/>
          </a:p>
        </p:txBody>
      </p:sp>
    </p:spTree>
    <p:extLst>
      <p:ext uri="{BB962C8B-B14F-4D97-AF65-F5344CB8AC3E}">
        <p14:creationId xmlns:p14="http://schemas.microsoft.com/office/powerpoint/2010/main" val="3447219254"/>
      </p:ext>
    </p:extLst>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a:t>单击图标添加图片</a:t>
            </a: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Rectangle 4">
            <a:extLst>
              <a:ext uri="{FF2B5EF4-FFF2-40B4-BE49-F238E27FC236}">
                <a16:creationId xmlns:a16="http://schemas.microsoft.com/office/drawing/2014/main" id="{7ACA3541-E0CB-4438-BBA3-C51977335C3B}"/>
              </a:ext>
            </a:extLst>
          </p:cNvPr>
          <p:cNvSpPr>
            <a:spLocks noGrp="1" noChangeArrowheads="1"/>
          </p:cNvSpPr>
          <p:nvPr>
            <p:ph type="dt" sz="half" idx="10"/>
          </p:nvPr>
        </p:nvSpPr>
        <p:spPr>
          <a:ln/>
        </p:spPr>
        <p:txBody>
          <a:bodyPr/>
          <a:lstStyle>
            <a:lvl1pPr>
              <a:defRPr/>
            </a:lvl1pPr>
          </a:lstStyle>
          <a:p>
            <a:pPr>
              <a:defRPr/>
            </a:pPr>
            <a:fld id="{2E75D2D1-AEE8-48C2-A42F-629792B22A96}" type="datetimeFigureOut">
              <a:rPr lang="en-US"/>
              <a:pPr>
                <a:defRPr/>
              </a:pPr>
              <a:t>12/13/2018</a:t>
            </a:fld>
            <a:endParaRPr lang="en-US"/>
          </a:p>
        </p:txBody>
      </p:sp>
      <p:sp>
        <p:nvSpPr>
          <p:cNvPr id="6" name="Rectangle 5">
            <a:extLst>
              <a:ext uri="{FF2B5EF4-FFF2-40B4-BE49-F238E27FC236}">
                <a16:creationId xmlns:a16="http://schemas.microsoft.com/office/drawing/2014/main" id="{2F383598-6E35-4F71-AAEB-9FFFE9CFC8F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0E0E39A7-485B-4BC5-8723-7199A23DA3CD}"/>
              </a:ext>
            </a:extLst>
          </p:cNvPr>
          <p:cNvSpPr>
            <a:spLocks noGrp="1" noChangeArrowheads="1"/>
          </p:cNvSpPr>
          <p:nvPr>
            <p:ph type="sldNum" sz="quarter" idx="12"/>
          </p:nvPr>
        </p:nvSpPr>
        <p:spPr>
          <a:ln/>
        </p:spPr>
        <p:txBody>
          <a:bodyPr/>
          <a:lstStyle>
            <a:lvl1pPr>
              <a:defRPr/>
            </a:lvl1pPr>
          </a:lstStyle>
          <a:p>
            <a:fld id="{2B07AE8E-E81E-4F2C-985C-07CA60E9093B}" type="slidenum">
              <a:rPr lang="en-US" altLang="zh-CN"/>
              <a:pPr/>
              <a:t>‹#›</a:t>
            </a:fld>
            <a:endParaRPr lang="en-US" altLang="zh-CN"/>
          </a:p>
        </p:txBody>
      </p:sp>
    </p:spTree>
    <p:extLst>
      <p:ext uri="{BB962C8B-B14F-4D97-AF65-F5344CB8AC3E}">
        <p14:creationId xmlns:p14="http://schemas.microsoft.com/office/powerpoint/2010/main" val="3313086111"/>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Rectangle 4">
            <a:extLst>
              <a:ext uri="{FF2B5EF4-FFF2-40B4-BE49-F238E27FC236}">
                <a16:creationId xmlns:a16="http://schemas.microsoft.com/office/drawing/2014/main" id="{240F5483-DED1-41BD-ADD0-808E698E8EBC}"/>
              </a:ext>
            </a:extLst>
          </p:cNvPr>
          <p:cNvSpPr>
            <a:spLocks noGrp="1" noChangeArrowheads="1"/>
          </p:cNvSpPr>
          <p:nvPr>
            <p:ph type="dt" sz="half" idx="10"/>
          </p:nvPr>
        </p:nvSpPr>
        <p:spPr>
          <a:ln/>
        </p:spPr>
        <p:txBody>
          <a:bodyPr/>
          <a:lstStyle>
            <a:lvl1pPr>
              <a:defRPr/>
            </a:lvl1pPr>
          </a:lstStyle>
          <a:p>
            <a:pPr>
              <a:defRPr/>
            </a:pPr>
            <a:fld id="{30648794-F2B1-4900-8F3E-753DB883F612}" type="datetimeFigureOut">
              <a:rPr lang="en-US"/>
              <a:pPr>
                <a:defRPr/>
              </a:pPr>
              <a:t>12/13/2018</a:t>
            </a:fld>
            <a:endParaRPr lang="en-US"/>
          </a:p>
        </p:txBody>
      </p:sp>
      <p:sp>
        <p:nvSpPr>
          <p:cNvPr id="5" name="Rectangle 5">
            <a:extLst>
              <a:ext uri="{FF2B5EF4-FFF2-40B4-BE49-F238E27FC236}">
                <a16:creationId xmlns:a16="http://schemas.microsoft.com/office/drawing/2014/main" id="{DF737723-3336-4CC0-BCA8-06C8B81A1F8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68E643C7-8B3A-49DF-8CB2-42E6B7A46383}"/>
              </a:ext>
            </a:extLst>
          </p:cNvPr>
          <p:cNvSpPr>
            <a:spLocks noGrp="1" noChangeArrowheads="1"/>
          </p:cNvSpPr>
          <p:nvPr>
            <p:ph type="sldNum" sz="quarter" idx="12"/>
          </p:nvPr>
        </p:nvSpPr>
        <p:spPr>
          <a:ln/>
        </p:spPr>
        <p:txBody>
          <a:bodyPr/>
          <a:lstStyle>
            <a:lvl1pPr>
              <a:defRPr/>
            </a:lvl1pPr>
          </a:lstStyle>
          <a:p>
            <a:fld id="{9CC5EA84-28B3-4CF8-921A-9EEF6E17105E}" type="slidenum">
              <a:rPr lang="en-US" altLang="zh-CN"/>
              <a:pPr/>
              <a:t>‹#›</a:t>
            </a:fld>
            <a:endParaRPr lang="en-US" altLang="zh-CN"/>
          </a:p>
        </p:txBody>
      </p:sp>
    </p:spTree>
    <p:extLst>
      <p:ext uri="{BB962C8B-B14F-4D97-AF65-F5344CB8AC3E}">
        <p14:creationId xmlns:p14="http://schemas.microsoft.com/office/powerpoint/2010/main" val="677184345"/>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11138"/>
            <a:ext cx="2057400" cy="59150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11138"/>
            <a:ext cx="6019800" cy="59150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Rectangle 4">
            <a:extLst>
              <a:ext uri="{FF2B5EF4-FFF2-40B4-BE49-F238E27FC236}">
                <a16:creationId xmlns:a16="http://schemas.microsoft.com/office/drawing/2014/main" id="{C28B6746-88FC-490A-9BB4-AD851423907C}"/>
              </a:ext>
            </a:extLst>
          </p:cNvPr>
          <p:cNvSpPr>
            <a:spLocks noGrp="1" noChangeArrowheads="1"/>
          </p:cNvSpPr>
          <p:nvPr>
            <p:ph type="dt" sz="half" idx="10"/>
          </p:nvPr>
        </p:nvSpPr>
        <p:spPr>
          <a:ln/>
        </p:spPr>
        <p:txBody>
          <a:bodyPr/>
          <a:lstStyle>
            <a:lvl1pPr>
              <a:defRPr/>
            </a:lvl1pPr>
          </a:lstStyle>
          <a:p>
            <a:pPr>
              <a:defRPr/>
            </a:pPr>
            <a:fld id="{79B915D6-EDF5-48FD-B218-86D92426E905}" type="datetimeFigureOut">
              <a:rPr lang="en-US"/>
              <a:pPr>
                <a:defRPr/>
              </a:pPr>
              <a:t>12/13/2018</a:t>
            </a:fld>
            <a:endParaRPr lang="en-US"/>
          </a:p>
        </p:txBody>
      </p:sp>
      <p:sp>
        <p:nvSpPr>
          <p:cNvPr id="5" name="Rectangle 5">
            <a:extLst>
              <a:ext uri="{FF2B5EF4-FFF2-40B4-BE49-F238E27FC236}">
                <a16:creationId xmlns:a16="http://schemas.microsoft.com/office/drawing/2014/main" id="{6AEFB09E-682D-44D6-85A9-64B1D92F48F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ABA93BFB-9C58-4EC6-B075-1BE09059F85A}"/>
              </a:ext>
            </a:extLst>
          </p:cNvPr>
          <p:cNvSpPr>
            <a:spLocks noGrp="1" noChangeArrowheads="1"/>
          </p:cNvSpPr>
          <p:nvPr>
            <p:ph type="sldNum" sz="quarter" idx="12"/>
          </p:nvPr>
        </p:nvSpPr>
        <p:spPr>
          <a:ln/>
        </p:spPr>
        <p:txBody>
          <a:bodyPr/>
          <a:lstStyle>
            <a:lvl1pPr>
              <a:defRPr/>
            </a:lvl1pPr>
          </a:lstStyle>
          <a:p>
            <a:fld id="{F9ABCCE5-B3C0-4A56-BF56-FDEA55E62FD7}" type="slidenum">
              <a:rPr lang="en-US" altLang="zh-CN"/>
              <a:pPr/>
              <a:t>‹#›</a:t>
            </a:fld>
            <a:endParaRPr lang="en-US" altLang="zh-CN"/>
          </a:p>
        </p:txBody>
      </p:sp>
    </p:spTree>
    <p:extLst>
      <p:ext uri="{BB962C8B-B14F-4D97-AF65-F5344CB8AC3E}">
        <p14:creationId xmlns:p14="http://schemas.microsoft.com/office/powerpoint/2010/main" val="1981184942"/>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grpSp>
        <p:nvGrpSpPr>
          <p:cNvPr id="4" name="Group 24">
            <a:extLst>
              <a:ext uri="{FF2B5EF4-FFF2-40B4-BE49-F238E27FC236}">
                <a16:creationId xmlns:a16="http://schemas.microsoft.com/office/drawing/2014/main" id="{A22C6D31-69AE-45BC-ABA3-AC2546BC67D3}"/>
              </a:ext>
            </a:extLst>
          </p:cNvPr>
          <p:cNvGrpSpPr>
            <a:grpSpLocks/>
          </p:cNvGrpSpPr>
          <p:nvPr/>
        </p:nvGrpSpPr>
        <p:grpSpPr bwMode="auto">
          <a:xfrm>
            <a:off x="0" y="0"/>
            <a:ext cx="9144000" cy="6858000"/>
            <a:chOff x="0" y="0"/>
            <a:chExt cx="5760" cy="4320"/>
          </a:xfrm>
        </p:grpSpPr>
        <p:sp>
          <p:nvSpPr>
            <p:cNvPr id="5" name="Rectangle 2">
              <a:extLst>
                <a:ext uri="{FF2B5EF4-FFF2-40B4-BE49-F238E27FC236}">
                  <a16:creationId xmlns:a16="http://schemas.microsoft.com/office/drawing/2014/main" id="{0AB446BE-09C5-4DFC-BD4E-AF353BCE1392}"/>
                </a:ext>
              </a:extLst>
            </p:cNvPr>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zh-CN" sz="2400">
                <a:latin typeface="Times New Roman" panose="02020603050405020304" pitchFamily="18" charset="0"/>
              </a:endParaRPr>
            </a:p>
          </p:txBody>
        </p:sp>
        <p:sp>
          <p:nvSpPr>
            <p:cNvPr id="6" name="Rectangle 6">
              <a:extLst>
                <a:ext uri="{FF2B5EF4-FFF2-40B4-BE49-F238E27FC236}">
                  <a16:creationId xmlns:a16="http://schemas.microsoft.com/office/drawing/2014/main" id="{616543B8-9AFC-4D4B-A37D-F01D0239D6B2}"/>
                </a:ext>
              </a:extLst>
            </p:cNvPr>
            <p:cNvSpPr>
              <a:spLocks noChangeArrowheads="1"/>
            </p:cNvSpPr>
            <p:nvPr/>
          </p:nvSpPr>
          <p:spPr bwMode="hidden">
            <a:xfrm>
              <a:off x="1081" y="1065"/>
              <a:ext cx="4679" cy="159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zh-CN" sz="2400">
                <a:latin typeface="Times New Roman" panose="02020603050405020304" pitchFamily="18" charset="0"/>
              </a:endParaRPr>
            </a:p>
          </p:txBody>
        </p:sp>
        <p:grpSp>
          <p:nvGrpSpPr>
            <p:cNvPr id="7" name="Group 22">
              <a:extLst>
                <a:ext uri="{FF2B5EF4-FFF2-40B4-BE49-F238E27FC236}">
                  <a16:creationId xmlns:a16="http://schemas.microsoft.com/office/drawing/2014/main" id="{CB05DA9E-F199-45AC-AA26-BE2A4A1F3D0A}"/>
                </a:ext>
              </a:extLst>
            </p:cNvPr>
            <p:cNvGrpSpPr>
              <a:grpSpLocks/>
            </p:cNvGrpSpPr>
            <p:nvPr/>
          </p:nvGrpSpPr>
          <p:grpSpPr bwMode="auto">
            <a:xfrm>
              <a:off x="0" y="672"/>
              <a:ext cx="1806" cy="1989"/>
              <a:chOff x="0" y="672"/>
              <a:chExt cx="1806" cy="1989"/>
            </a:xfrm>
          </p:grpSpPr>
          <p:sp>
            <p:nvSpPr>
              <p:cNvPr id="8" name="Rectangle 7">
                <a:extLst>
                  <a:ext uri="{FF2B5EF4-FFF2-40B4-BE49-F238E27FC236}">
                    <a16:creationId xmlns:a16="http://schemas.microsoft.com/office/drawing/2014/main" id="{35C478FD-DBC2-4F5F-93AD-59433C37AC31}"/>
                  </a:ext>
                </a:extLst>
              </p:cNvPr>
              <p:cNvSpPr>
                <a:spLocks noChangeArrowheads="1"/>
              </p:cNvSpPr>
              <p:nvPr userDrawn="1"/>
            </p:nvSpPr>
            <p:spPr bwMode="auto">
              <a:xfrm>
                <a:off x="361" y="2257"/>
                <a:ext cx="363" cy="404"/>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zh-CN" sz="2400">
                  <a:latin typeface="Times New Roman" panose="02020603050405020304" pitchFamily="18" charset="0"/>
                </a:endParaRPr>
              </a:p>
            </p:txBody>
          </p:sp>
          <p:sp>
            <p:nvSpPr>
              <p:cNvPr id="9" name="Rectangle 8">
                <a:extLst>
                  <a:ext uri="{FF2B5EF4-FFF2-40B4-BE49-F238E27FC236}">
                    <a16:creationId xmlns:a16="http://schemas.microsoft.com/office/drawing/2014/main" id="{44368FA4-D771-4E49-8660-E772AF4572D5}"/>
                  </a:ext>
                </a:extLst>
              </p:cNvPr>
              <p:cNvSpPr>
                <a:spLocks noChangeArrowheads="1"/>
              </p:cNvSpPr>
              <p:nvPr userDrawn="1"/>
            </p:nvSpPr>
            <p:spPr bwMode="auto">
              <a:xfrm>
                <a:off x="1081" y="1065"/>
                <a:ext cx="362" cy="405"/>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zh-CN" sz="2400">
                  <a:latin typeface="Times New Roman" panose="02020603050405020304" pitchFamily="18" charset="0"/>
                </a:endParaRPr>
              </a:p>
            </p:txBody>
          </p:sp>
          <p:sp>
            <p:nvSpPr>
              <p:cNvPr id="10" name="Rectangle 9">
                <a:extLst>
                  <a:ext uri="{FF2B5EF4-FFF2-40B4-BE49-F238E27FC236}">
                    <a16:creationId xmlns:a16="http://schemas.microsoft.com/office/drawing/2014/main" id="{3356CECE-22E9-4D27-B931-5BAE7C1F7E6B}"/>
                  </a:ext>
                </a:extLst>
              </p:cNvPr>
              <p:cNvSpPr>
                <a:spLocks noChangeArrowheads="1"/>
              </p:cNvSpPr>
              <p:nvPr userDrawn="1"/>
            </p:nvSpPr>
            <p:spPr bwMode="auto">
              <a:xfrm>
                <a:off x="1437" y="672"/>
                <a:ext cx="369" cy="400"/>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zh-CN" sz="2400">
                  <a:latin typeface="Times New Roman" panose="02020603050405020304" pitchFamily="18" charset="0"/>
                </a:endParaRPr>
              </a:p>
            </p:txBody>
          </p:sp>
          <p:sp>
            <p:nvSpPr>
              <p:cNvPr id="11" name="Rectangle 10">
                <a:extLst>
                  <a:ext uri="{FF2B5EF4-FFF2-40B4-BE49-F238E27FC236}">
                    <a16:creationId xmlns:a16="http://schemas.microsoft.com/office/drawing/2014/main" id="{222EF1D8-AC41-4CB8-9450-8B007BE476C8}"/>
                  </a:ext>
                </a:extLst>
              </p:cNvPr>
              <p:cNvSpPr>
                <a:spLocks noChangeArrowheads="1"/>
              </p:cNvSpPr>
              <p:nvPr userDrawn="1"/>
            </p:nvSpPr>
            <p:spPr bwMode="auto">
              <a:xfrm>
                <a:off x="719" y="2257"/>
                <a:ext cx="368" cy="404"/>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zh-CN" sz="2400">
                  <a:latin typeface="Times New Roman" panose="02020603050405020304" pitchFamily="18" charset="0"/>
                </a:endParaRPr>
              </a:p>
            </p:txBody>
          </p:sp>
          <p:sp>
            <p:nvSpPr>
              <p:cNvPr id="12" name="Rectangle 11">
                <a:extLst>
                  <a:ext uri="{FF2B5EF4-FFF2-40B4-BE49-F238E27FC236}">
                    <a16:creationId xmlns:a16="http://schemas.microsoft.com/office/drawing/2014/main" id="{E25553B6-DB97-4A5E-9B7D-8362986203A8}"/>
                  </a:ext>
                </a:extLst>
              </p:cNvPr>
              <p:cNvSpPr>
                <a:spLocks noChangeArrowheads="1"/>
              </p:cNvSpPr>
              <p:nvPr userDrawn="1"/>
            </p:nvSpPr>
            <p:spPr bwMode="auto">
              <a:xfrm>
                <a:off x="1437" y="1065"/>
                <a:ext cx="369" cy="40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zh-CN" sz="2400">
                  <a:latin typeface="Times New Roman" panose="02020603050405020304" pitchFamily="18" charset="0"/>
                </a:endParaRPr>
              </a:p>
            </p:txBody>
          </p:sp>
          <p:sp>
            <p:nvSpPr>
              <p:cNvPr id="13" name="Rectangle 12">
                <a:extLst>
                  <a:ext uri="{FF2B5EF4-FFF2-40B4-BE49-F238E27FC236}">
                    <a16:creationId xmlns:a16="http://schemas.microsoft.com/office/drawing/2014/main" id="{AF62A2DE-E7E7-45DE-88F3-DA02764378DC}"/>
                  </a:ext>
                </a:extLst>
              </p:cNvPr>
              <p:cNvSpPr>
                <a:spLocks noChangeArrowheads="1"/>
              </p:cNvSpPr>
              <p:nvPr userDrawn="1"/>
            </p:nvSpPr>
            <p:spPr bwMode="auto">
              <a:xfrm>
                <a:off x="719" y="1464"/>
                <a:ext cx="368" cy="39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zh-CN" sz="2400">
                  <a:latin typeface="Times New Roman" panose="02020603050405020304" pitchFamily="18" charset="0"/>
                </a:endParaRPr>
              </a:p>
            </p:txBody>
          </p:sp>
          <p:sp>
            <p:nvSpPr>
              <p:cNvPr id="14" name="Rectangle 13">
                <a:extLst>
                  <a:ext uri="{FF2B5EF4-FFF2-40B4-BE49-F238E27FC236}">
                    <a16:creationId xmlns:a16="http://schemas.microsoft.com/office/drawing/2014/main" id="{5E7FA558-2A8E-4864-A06D-532426456C24}"/>
                  </a:ext>
                </a:extLst>
              </p:cNvPr>
              <p:cNvSpPr>
                <a:spLocks noChangeArrowheads="1"/>
              </p:cNvSpPr>
              <p:nvPr userDrawn="1"/>
            </p:nvSpPr>
            <p:spPr bwMode="auto">
              <a:xfrm>
                <a:off x="0" y="1464"/>
                <a:ext cx="367" cy="399"/>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zh-CN" sz="2400">
                  <a:latin typeface="Times New Roman" panose="02020603050405020304" pitchFamily="18" charset="0"/>
                </a:endParaRPr>
              </a:p>
            </p:txBody>
          </p:sp>
          <p:sp>
            <p:nvSpPr>
              <p:cNvPr id="15" name="Rectangle 14">
                <a:extLst>
                  <a:ext uri="{FF2B5EF4-FFF2-40B4-BE49-F238E27FC236}">
                    <a16:creationId xmlns:a16="http://schemas.microsoft.com/office/drawing/2014/main" id="{A40C06E5-4238-433C-870D-E04BF40FD70A}"/>
                  </a:ext>
                </a:extLst>
              </p:cNvPr>
              <p:cNvSpPr>
                <a:spLocks noChangeArrowheads="1"/>
              </p:cNvSpPr>
              <p:nvPr userDrawn="1"/>
            </p:nvSpPr>
            <p:spPr bwMode="auto">
              <a:xfrm>
                <a:off x="1081" y="1464"/>
                <a:ext cx="362" cy="39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zh-CN" sz="2400">
                  <a:latin typeface="Times New Roman" panose="02020603050405020304" pitchFamily="18" charset="0"/>
                </a:endParaRPr>
              </a:p>
            </p:txBody>
          </p:sp>
          <p:sp>
            <p:nvSpPr>
              <p:cNvPr id="16" name="Rectangle 15">
                <a:extLst>
                  <a:ext uri="{FF2B5EF4-FFF2-40B4-BE49-F238E27FC236}">
                    <a16:creationId xmlns:a16="http://schemas.microsoft.com/office/drawing/2014/main" id="{2E9E08F3-E87C-48B7-8D97-51D0448478FC}"/>
                  </a:ext>
                </a:extLst>
              </p:cNvPr>
              <p:cNvSpPr>
                <a:spLocks noChangeArrowheads="1"/>
              </p:cNvSpPr>
              <p:nvPr userDrawn="1"/>
            </p:nvSpPr>
            <p:spPr bwMode="auto">
              <a:xfrm>
                <a:off x="361" y="1857"/>
                <a:ext cx="363" cy="4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zh-CN" sz="2400">
                  <a:latin typeface="Times New Roman" panose="02020603050405020304" pitchFamily="18" charset="0"/>
                </a:endParaRPr>
              </a:p>
            </p:txBody>
          </p:sp>
          <p:sp>
            <p:nvSpPr>
              <p:cNvPr id="17" name="Rectangle 16">
                <a:extLst>
                  <a:ext uri="{FF2B5EF4-FFF2-40B4-BE49-F238E27FC236}">
                    <a16:creationId xmlns:a16="http://schemas.microsoft.com/office/drawing/2014/main" id="{09207307-F142-4E4B-9391-F3B9C053C40D}"/>
                  </a:ext>
                </a:extLst>
              </p:cNvPr>
              <p:cNvSpPr>
                <a:spLocks noChangeArrowheads="1"/>
              </p:cNvSpPr>
              <p:nvPr userDrawn="1"/>
            </p:nvSpPr>
            <p:spPr bwMode="auto">
              <a:xfrm>
                <a:off x="719" y="1857"/>
                <a:ext cx="368" cy="4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zh-CN" sz="2400">
                  <a:latin typeface="Times New Roman" panose="02020603050405020304" pitchFamily="18" charset="0"/>
                </a:endParaRPr>
              </a:p>
            </p:txBody>
          </p:sp>
        </p:grpSp>
      </p:grpSp>
      <p:sp>
        <p:nvSpPr>
          <p:cNvPr id="39953" name="Rectangle 17"/>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r>
              <a:rPr lang="zh-CN" altLang="en-US"/>
              <a:t>单击此处编辑母版标题样式</a:t>
            </a:r>
          </a:p>
        </p:txBody>
      </p:sp>
      <p:sp>
        <p:nvSpPr>
          <p:cNvPr id="39954" name="Rectangle 18"/>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r>
              <a:rPr lang="zh-CN" altLang="en-US"/>
              <a:t>单击此处编辑母版副标题样式</a:t>
            </a:r>
          </a:p>
        </p:txBody>
      </p:sp>
      <p:sp>
        <p:nvSpPr>
          <p:cNvPr id="18" name="Rectangle 3">
            <a:extLst>
              <a:ext uri="{FF2B5EF4-FFF2-40B4-BE49-F238E27FC236}">
                <a16:creationId xmlns:a16="http://schemas.microsoft.com/office/drawing/2014/main" id="{CB1F6C93-37A0-4A5F-AFEB-3EE6A671F589}"/>
              </a:ext>
            </a:extLst>
          </p:cNvPr>
          <p:cNvSpPr>
            <a:spLocks noGrp="1" noChangeArrowheads="1"/>
          </p:cNvSpPr>
          <p:nvPr>
            <p:ph type="dt" sz="half" idx="10"/>
          </p:nvPr>
        </p:nvSpPr>
        <p:spPr>
          <a:xfrm>
            <a:off x="457200" y="6248400"/>
            <a:ext cx="2133600" cy="457200"/>
          </a:xfrm>
        </p:spPr>
        <p:txBody>
          <a:bodyPr/>
          <a:lstStyle>
            <a:lvl1pPr>
              <a:defRPr/>
            </a:lvl1pPr>
          </a:lstStyle>
          <a:p>
            <a:pPr>
              <a:defRPr/>
            </a:pPr>
            <a:endParaRPr lang="zh-CN" altLang="en-US"/>
          </a:p>
        </p:txBody>
      </p:sp>
      <p:sp>
        <p:nvSpPr>
          <p:cNvPr id="19" name="Rectangle 4">
            <a:extLst>
              <a:ext uri="{FF2B5EF4-FFF2-40B4-BE49-F238E27FC236}">
                <a16:creationId xmlns:a16="http://schemas.microsoft.com/office/drawing/2014/main" id="{ED7ED8DC-B7C4-47B1-97BE-5F1EB9C881C4}"/>
              </a:ext>
            </a:extLst>
          </p:cNvPr>
          <p:cNvSpPr>
            <a:spLocks noGrp="1" noChangeArrowheads="1"/>
          </p:cNvSpPr>
          <p:nvPr>
            <p:ph type="ftr" sz="quarter" idx="11"/>
          </p:nvPr>
        </p:nvSpPr>
        <p:spPr/>
        <p:txBody>
          <a:bodyPr/>
          <a:lstStyle>
            <a:lvl1pPr>
              <a:defRPr/>
            </a:lvl1pPr>
          </a:lstStyle>
          <a:p>
            <a:pPr>
              <a:defRPr/>
            </a:pPr>
            <a:endParaRPr lang="zh-CN" altLang="en-US"/>
          </a:p>
        </p:txBody>
      </p:sp>
      <p:sp>
        <p:nvSpPr>
          <p:cNvPr id="20" name="Rectangle 5">
            <a:extLst>
              <a:ext uri="{FF2B5EF4-FFF2-40B4-BE49-F238E27FC236}">
                <a16:creationId xmlns:a16="http://schemas.microsoft.com/office/drawing/2014/main" id="{F5134339-B17E-46E3-B0C5-32B2E25DB7A7}"/>
              </a:ext>
            </a:extLst>
          </p:cNvPr>
          <p:cNvSpPr>
            <a:spLocks noGrp="1" noChangeArrowheads="1"/>
          </p:cNvSpPr>
          <p:nvPr>
            <p:ph type="sldNum" sz="quarter" idx="12"/>
          </p:nvPr>
        </p:nvSpPr>
        <p:spPr/>
        <p:txBody>
          <a:bodyPr/>
          <a:lstStyle>
            <a:lvl1pPr>
              <a:defRPr/>
            </a:lvl1pPr>
          </a:lstStyle>
          <a:p>
            <a:fld id="{23914016-B4A8-4526-A755-D59091A93F73}" type="slidenum">
              <a:rPr lang="en-US" altLang="zh-CN"/>
              <a:pPr/>
              <a:t>‹#›</a:t>
            </a:fld>
            <a:endParaRPr lang="en-US" altLang="zh-CN"/>
          </a:p>
        </p:txBody>
      </p:sp>
    </p:spTree>
    <p:extLst>
      <p:ext uri="{BB962C8B-B14F-4D97-AF65-F5344CB8AC3E}">
        <p14:creationId xmlns:p14="http://schemas.microsoft.com/office/powerpoint/2010/main" val="4203533172"/>
      </p:ext>
    </p:extLst>
  </p:cSld>
  <p:clrMapOvr>
    <a:masterClrMapping/>
  </p:clrMapOvr>
  <p:transition>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Rectangle 3">
            <a:extLst>
              <a:ext uri="{FF2B5EF4-FFF2-40B4-BE49-F238E27FC236}">
                <a16:creationId xmlns:a16="http://schemas.microsoft.com/office/drawing/2014/main" id="{848F4A32-7A15-4352-8FC4-E54621F63BB5}"/>
              </a:ext>
            </a:extLst>
          </p:cNvPr>
          <p:cNvSpPr>
            <a:spLocks noGrp="1" noChangeArrowheads="1"/>
          </p:cNvSpPr>
          <p:nvPr>
            <p:ph type="ftr" sz="quarter" idx="10"/>
          </p:nvPr>
        </p:nvSpPr>
        <p:spPr>
          <a:ln/>
        </p:spPr>
        <p:txBody>
          <a:bodyPr/>
          <a:lstStyle>
            <a:lvl1pPr>
              <a:defRPr/>
            </a:lvl1pPr>
          </a:lstStyle>
          <a:p>
            <a:pPr>
              <a:defRPr/>
            </a:pPr>
            <a:endParaRPr lang="zh-CN" altLang="en-US"/>
          </a:p>
        </p:txBody>
      </p:sp>
      <p:sp>
        <p:nvSpPr>
          <p:cNvPr id="5" name="Rectangle 4">
            <a:extLst>
              <a:ext uri="{FF2B5EF4-FFF2-40B4-BE49-F238E27FC236}">
                <a16:creationId xmlns:a16="http://schemas.microsoft.com/office/drawing/2014/main" id="{73F65CB2-BC07-443D-AA84-FA2F990AEAAF}"/>
              </a:ext>
            </a:extLst>
          </p:cNvPr>
          <p:cNvSpPr>
            <a:spLocks noGrp="1" noChangeArrowheads="1"/>
          </p:cNvSpPr>
          <p:nvPr>
            <p:ph type="sldNum" sz="quarter" idx="11"/>
          </p:nvPr>
        </p:nvSpPr>
        <p:spPr>
          <a:ln/>
        </p:spPr>
        <p:txBody>
          <a:bodyPr/>
          <a:lstStyle>
            <a:lvl1pPr>
              <a:defRPr/>
            </a:lvl1pPr>
          </a:lstStyle>
          <a:p>
            <a:fld id="{9E5C7078-599D-4994-B337-63C62D8F9DDA}" type="slidenum">
              <a:rPr lang="en-US" altLang="zh-CN"/>
              <a:pPr/>
              <a:t>‹#›</a:t>
            </a:fld>
            <a:endParaRPr lang="en-US" altLang="zh-CN"/>
          </a:p>
        </p:txBody>
      </p:sp>
      <p:sp>
        <p:nvSpPr>
          <p:cNvPr id="6" name="Rectangle 17">
            <a:extLst>
              <a:ext uri="{FF2B5EF4-FFF2-40B4-BE49-F238E27FC236}">
                <a16:creationId xmlns:a16="http://schemas.microsoft.com/office/drawing/2014/main" id="{7A446BA4-9B9C-4961-843F-28B690E5B54A}"/>
              </a:ext>
            </a:extLst>
          </p:cNvPr>
          <p:cNvSpPr>
            <a:spLocks noGrp="1" noChangeArrowheads="1"/>
          </p:cNvSpPr>
          <p:nvPr>
            <p:ph type="dt" sz="half" idx="12"/>
          </p:nvPr>
        </p:nvSpPr>
        <p:spPr>
          <a:ln/>
        </p:spPr>
        <p:txBody>
          <a:bodyPr/>
          <a:lstStyle>
            <a:lvl1pPr>
              <a:defRPr/>
            </a:lvl1pPr>
          </a:lstStyle>
          <a:p>
            <a:pPr>
              <a:defRPr/>
            </a:pPr>
            <a:endParaRPr lang="zh-CN" altLang="en-US"/>
          </a:p>
        </p:txBody>
      </p:sp>
    </p:spTree>
    <p:extLst>
      <p:ext uri="{BB962C8B-B14F-4D97-AF65-F5344CB8AC3E}">
        <p14:creationId xmlns:p14="http://schemas.microsoft.com/office/powerpoint/2010/main" val="2923158084"/>
      </p:ext>
    </p:extLst>
  </p:cSld>
  <p:clrMapOvr>
    <a:masterClrMapping/>
  </p:clrMapOvr>
  <p:transition>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Rectangle 3">
            <a:extLst>
              <a:ext uri="{FF2B5EF4-FFF2-40B4-BE49-F238E27FC236}">
                <a16:creationId xmlns:a16="http://schemas.microsoft.com/office/drawing/2014/main" id="{20916892-DA31-459C-AEC7-C3D5F771BA8B}"/>
              </a:ext>
            </a:extLst>
          </p:cNvPr>
          <p:cNvSpPr>
            <a:spLocks noGrp="1" noChangeArrowheads="1"/>
          </p:cNvSpPr>
          <p:nvPr>
            <p:ph type="ftr" sz="quarter" idx="10"/>
          </p:nvPr>
        </p:nvSpPr>
        <p:spPr>
          <a:ln/>
        </p:spPr>
        <p:txBody>
          <a:bodyPr/>
          <a:lstStyle>
            <a:lvl1pPr>
              <a:defRPr/>
            </a:lvl1pPr>
          </a:lstStyle>
          <a:p>
            <a:pPr>
              <a:defRPr/>
            </a:pPr>
            <a:endParaRPr lang="zh-CN" altLang="en-US"/>
          </a:p>
        </p:txBody>
      </p:sp>
      <p:sp>
        <p:nvSpPr>
          <p:cNvPr id="5" name="Rectangle 4">
            <a:extLst>
              <a:ext uri="{FF2B5EF4-FFF2-40B4-BE49-F238E27FC236}">
                <a16:creationId xmlns:a16="http://schemas.microsoft.com/office/drawing/2014/main" id="{664EDAF6-D074-4B9F-8610-09EB9A172430}"/>
              </a:ext>
            </a:extLst>
          </p:cNvPr>
          <p:cNvSpPr>
            <a:spLocks noGrp="1" noChangeArrowheads="1"/>
          </p:cNvSpPr>
          <p:nvPr>
            <p:ph type="sldNum" sz="quarter" idx="11"/>
          </p:nvPr>
        </p:nvSpPr>
        <p:spPr>
          <a:ln/>
        </p:spPr>
        <p:txBody>
          <a:bodyPr/>
          <a:lstStyle>
            <a:lvl1pPr>
              <a:defRPr/>
            </a:lvl1pPr>
          </a:lstStyle>
          <a:p>
            <a:fld id="{A0AA34E1-A9D6-4B02-BC83-EFF60CFE5F19}" type="slidenum">
              <a:rPr lang="en-US" altLang="zh-CN"/>
              <a:pPr/>
              <a:t>‹#›</a:t>
            </a:fld>
            <a:endParaRPr lang="en-US" altLang="zh-CN"/>
          </a:p>
        </p:txBody>
      </p:sp>
      <p:sp>
        <p:nvSpPr>
          <p:cNvPr id="6" name="Rectangle 17">
            <a:extLst>
              <a:ext uri="{FF2B5EF4-FFF2-40B4-BE49-F238E27FC236}">
                <a16:creationId xmlns:a16="http://schemas.microsoft.com/office/drawing/2014/main" id="{47EA6D37-1F64-483E-A6D3-F4122AC65166}"/>
              </a:ext>
            </a:extLst>
          </p:cNvPr>
          <p:cNvSpPr>
            <a:spLocks noGrp="1" noChangeArrowheads="1"/>
          </p:cNvSpPr>
          <p:nvPr>
            <p:ph type="dt" sz="half" idx="12"/>
          </p:nvPr>
        </p:nvSpPr>
        <p:spPr>
          <a:ln/>
        </p:spPr>
        <p:txBody>
          <a:bodyPr/>
          <a:lstStyle>
            <a:lvl1pPr>
              <a:defRPr/>
            </a:lvl1pPr>
          </a:lstStyle>
          <a:p>
            <a:pPr>
              <a:defRPr/>
            </a:pPr>
            <a:endParaRPr lang="zh-CN" altLang="en-US"/>
          </a:p>
        </p:txBody>
      </p:sp>
    </p:spTree>
    <p:extLst>
      <p:ext uri="{BB962C8B-B14F-4D97-AF65-F5344CB8AC3E}">
        <p14:creationId xmlns:p14="http://schemas.microsoft.com/office/powerpoint/2010/main" val="3814327563"/>
      </p:ext>
    </p:extLst>
  </p:cSld>
  <p:clrMapOvr>
    <a:masterClrMapping/>
  </p:clrMapOvr>
  <p:transition>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Rectangle 3">
            <a:extLst>
              <a:ext uri="{FF2B5EF4-FFF2-40B4-BE49-F238E27FC236}">
                <a16:creationId xmlns:a16="http://schemas.microsoft.com/office/drawing/2014/main" id="{0EDE5F08-6DD6-4D06-AEC9-28E325D97D5E}"/>
              </a:ext>
            </a:extLst>
          </p:cNvPr>
          <p:cNvSpPr>
            <a:spLocks noGrp="1" noChangeArrowheads="1"/>
          </p:cNvSpPr>
          <p:nvPr>
            <p:ph type="ftr" sz="quarter" idx="10"/>
          </p:nvPr>
        </p:nvSpPr>
        <p:spPr>
          <a:ln/>
        </p:spPr>
        <p:txBody>
          <a:bodyPr/>
          <a:lstStyle>
            <a:lvl1pPr>
              <a:defRPr/>
            </a:lvl1pPr>
          </a:lstStyle>
          <a:p>
            <a:pPr>
              <a:defRPr/>
            </a:pPr>
            <a:endParaRPr lang="zh-CN" altLang="en-US"/>
          </a:p>
        </p:txBody>
      </p:sp>
      <p:sp>
        <p:nvSpPr>
          <p:cNvPr id="6" name="Rectangle 4">
            <a:extLst>
              <a:ext uri="{FF2B5EF4-FFF2-40B4-BE49-F238E27FC236}">
                <a16:creationId xmlns:a16="http://schemas.microsoft.com/office/drawing/2014/main" id="{59198A24-B71A-4B6B-9F9A-18592776D3C1}"/>
              </a:ext>
            </a:extLst>
          </p:cNvPr>
          <p:cNvSpPr>
            <a:spLocks noGrp="1" noChangeArrowheads="1"/>
          </p:cNvSpPr>
          <p:nvPr>
            <p:ph type="sldNum" sz="quarter" idx="11"/>
          </p:nvPr>
        </p:nvSpPr>
        <p:spPr>
          <a:ln/>
        </p:spPr>
        <p:txBody>
          <a:bodyPr/>
          <a:lstStyle>
            <a:lvl1pPr>
              <a:defRPr/>
            </a:lvl1pPr>
          </a:lstStyle>
          <a:p>
            <a:fld id="{1216B93D-3C55-49F8-BE46-46E6C33F1732}" type="slidenum">
              <a:rPr lang="en-US" altLang="zh-CN"/>
              <a:pPr/>
              <a:t>‹#›</a:t>
            </a:fld>
            <a:endParaRPr lang="en-US" altLang="zh-CN"/>
          </a:p>
        </p:txBody>
      </p:sp>
      <p:sp>
        <p:nvSpPr>
          <p:cNvPr id="7" name="Rectangle 17">
            <a:extLst>
              <a:ext uri="{FF2B5EF4-FFF2-40B4-BE49-F238E27FC236}">
                <a16:creationId xmlns:a16="http://schemas.microsoft.com/office/drawing/2014/main" id="{8965C282-20F9-4979-A838-721B4CB35BC0}"/>
              </a:ext>
            </a:extLst>
          </p:cNvPr>
          <p:cNvSpPr>
            <a:spLocks noGrp="1" noChangeArrowheads="1"/>
          </p:cNvSpPr>
          <p:nvPr>
            <p:ph type="dt" sz="half" idx="12"/>
          </p:nvPr>
        </p:nvSpPr>
        <p:spPr>
          <a:ln/>
        </p:spPr>
        <p:txBody>
          <a:bodyPr/>
          <a:lstStyle>
            <a:lvl1pPr>
              <a:defRPr/>
            </a:lvl1pPr>
          </a:lstStyle>
          <a:p>
            <a:pPr>
              <a:defRPr/>
            </a:pPr>
            <a:endParaRPr lang="zh-CN" altLang="en-US"/>
          </a:p>
        </p:txBody>
      </p:sp>
    </p:spTree>
    <p:extLst>
      <p:ext uri="{BB962C8B-B14F-4D97-AF65-F5344CB8AC3E}">
        <p14:creationId xmlns:p14="http://schemas.microsoft.com/office/powerpoint/2010/main" val="1783949770"/>
      </p:ext>
    </p:extLst>
  </p:cSld>
  <p:clrMapOvr>
    <a:masterClrMapping/>
  </p:clrMapOvr>
  <p:transition>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Rectangle 3">
            <a:extLst>
              <a:ext uri="{FF2B5EF4-FFF2-40B4-BE49-F238E27FC236}">
                <a16:creationId xmlns:a16="http://schemas.microsoft.com/office/drawing/2014/main" id="{11929478-0199-429B-A45E-1D3076849D79}"/>
              </a:ext>
            </a:extLst>
          </p:cNvPr>
          <p:cNvSpPr>
            <a:spLocks noGrp="1" noChangeArrowheads="1"/>
          </p:cNvSpPr>
          <p:nvPr>
            <p:ph type="ftr" sz="quarter" idx="10"/>
          </p:nvPr>
        </p:nvSpPr>
        <p:spPr>
          <a:ln/>
        </p:spPr>
        <p:txBody>
          <a:bodyPr/>
          <a:lstStyle>
            <a:lvl1pPr>
              <a:defRPr/>
            </a:lvl1pPr>
          </a:lstStyle>
          <a:p>
            <a:pPr>
              <a:defRPr/>
            </a:pPr>
            <a:endParaRPr lang="zh-CN" altLang="en-US"/>
          </a:p>
        </p:txBody>
      </p:sp>
      <p:sp>
        <p:nvSpPr>
          <p:cNvPr id="8" name="Rectangle 4">
            <a:extLst>
              <a:ext uri="{FF2B5EF4-FFF2-40B4-BE49-F238E27FC236}">
                <a16:creationId xmlns:a16="http://schemas.microsoft.com/office/drawing/2014/main" id="{745687F4-F30D-40B2-894A-2AD28FEF254C}"/>
              </a:ext>
            </a:extLst>
          </p:cNvPr>
          <p:cNvSpPr>
            <a:spLocks noGrp="1" noChangeArrowheads="1"/>
          </p:cNvSpPr>
          <p:nvPr>
            <p:ph type="sldNum" sz="quarter" idx="11"/>
          </p:nvPr>
        </p:nvSpPr>
        <p:spPr>
          <a:ln/>
        </p:spPr>
        <p:txBody>
          <a:bodyPr/>
          <a:lstStyle>
            <a:lvl1pPr>
              <a:defRPr/>
            </a:lvl1pPr>
          </a:lstStyle>
          <a:p>
            <a:fld id="{430178A3-E56F-4FB1-A5A1-3E8CEDD41EA7}" type="slidenum">
              <a:rPr lang="en-US" altLang="zh-CN"/>
              <a:pPr/>
              <a:t>‹#›</a:t>
            </a:fld>
            <a:endParaRPr lang="en-US" altLang="zh-CN"/>
          </a:p>
        </p:txBody>
      </p:sp>
      <p:sp>
        <p:nvSpPr>
          <p:cNvPr id="9" name="Rectangle 17">
            <a:extLst>
              <a:ext uri="{FF2B5EF4-FFF2-40B4-BE49-F238E27FC236}">
                <a16:creationId xmlns:a16="http://schemas.microsoft.com/office/drawing/2014/main" id="{C761568A-8A7B-4816-B606-7C3EB6947027}"/>
              </a:ext>
            </a:extLst>
          </p:cNvPr>
          <p:cNvSpPr>
            <a:spLocks noGrp="1" noChangeArrowheads="1"/>
          </p:cNvSpPr>
          <p:nvPr>
            <p:ph type="dt" sz="half" idx="12"/>
          </p:nvPr>
        </p:nvSpPr>
        <p:spPr>
          <a:ln/>
        </p:spPr>
        <p:txBody>
          <a:bodyPr/>
          <a:lstStyle>
            <a:lvl1pPr>
              <a:defRPr/>
            </a:lvl1pPr>
          </a:lstStyle>
          <a:p>
            <a:pPr>
              <a:defRPr/>
            </a:pPr>
            <a:endParaRPr lang="zh-CN" altLang="en-US"/>
          </a:p>
        </p:txBody>
      </p:sp>
    </p:spTree>
    <p:extLst>
      <p:ext uri="{BB962C8B-B14F-4D97-AF65-F5344CB8AC3E}">
        <p14:creationId xmlns:p14="http://schemas.microsoft.com/office/powerpoint/2010/main" val="977173010"/>
      </p:ext>
    </p:extLst>
  </p:cSld>
  <p:clrMapOvr>
    <a:masterClrMapping/>
  </p:clrMapOvr>
  <p:transition>
    <p:fad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Rectangle 3">
            <a:extLst>
              <a:ext uri="{FF2B5EF4-FFF2-40B4-BE49-F238E27FC236}">
                <a16:creationId xmlns:a16="http://schemas.microsoft.com/office/drawing/2014/main" id="{BDD7151F-FDE1-4F56-9957-4313FBC858B6}"/>
              </a:ext>
            </a:extLst>
          </p:cNvPr>
          <p:cNvSpPr>
            <a:spLocks noGrp="1" noChangeArrowheads="1"/>
          </p:cNvSpPr>
          <p:nvPr>
            <p:ph type="ftr" sz="quarter" idx="10"/>
          </p:nvPr>
        </p:nvSpPr>
        <p:spPr>
          <a:ln/>
        </p:spPr>
        <p:txBody>
          <a:bodyPr/>
          <a:lstStyle>
            <a:lvl1pPr>
              <a:defRPr/>
            </a:lvl1pPr>
          </a:lstStyle>
          <a:p>
            <a:pPr>
              <a:defRPr/>
            </a:pPr>
            <a:endParaRPr lang="zh-CN" altLang="en-US"/>
          </a:p>
        </p:txBody>
      </p:sp>
      <p:sp>
        <p:nvSpPr>
          <p:cNvPr id="4" name="Rectangle 4">
            <a:extLst>
              <a:ext uri="{FF2B5EF4-FFF2-40B4-BE49-F238E27FC236}">
                <a16:creationId xmlns:a16="http://schemas.microsoft.com/office/drawing/2014/main" id="{7345C045-4E94-4482-95D4-DBD01C6DF5A3}"/>
              </a:ext>
            </a:extLst>
          </p:cNvPr>
          <p:cNvSpPr>
            <a:spLocks noGrp="1" noChangeArrowheads="1"/>
          </p:cNvSpPr>
          <p:nvPr>
            <p:ph type="sldNum" sz="quarter" idx="11"/>
          </p:nvPr>
        </p:nvSpPr>
        <p:spPr>
          <a:ln/>
        </p:spPr>
        <p:txBody>
          <a:bodyPr/>
          <a:lstStyle>
            <a:lvl1pPr>
              <a:defRPr/>
            </a:lvl1pPr>
          </a:lstStyle>
          <a:p>
            <a:fld id="{B59BB900-BF95-4152-A9C1-3DB842E8507E}" type="slidenum">
              <a:rPr lang="en-US" altLang="zh-CN"/>
              <a:pPr/>
              <a:t>‹#›</a:t>
            </a:fld>
            <a:endParaRPr lang="en-US" altLang="zh-CN"/>
          </a:p>
        </p:txBody>
      </p:sp>
      <p:sp>
        <p:nvSpPr>
          <p:cNvPr id="5" name="Rectangle 17">
            <a:extLst>
              <a:ext uri="{FF2B5EF4-FFF2-40B4-BE49-F238E27FC236}">
                <a16:creationId xmlns:a16="http://schemas.microsoft.com/office/drawing/2014/main" id="{6B67EBC2-B387-44FC-A862-B73A1930A4F0}"/>
              </a:ext>
            </a:extLst>
          </p:cNvPr>
          <p:cNvSpPr>
            <a:spLocks noGrp="1" noChangeArrowheads="1"/>
          </p:cNvSpPr>
          <p:nvPr>
            <p:ph type="dt" sz="half" idx="12"/>
          </p:nvPr>
        </p:nvSpPr>
        <p:spPr>
          <a:ln/>
        </p:spPr>
        <p:txBody>
          <a:bodyPr/>
          <a:lstStyle>
            <a:lvl1pPr>
              <a:defRPr/>
            </a:lvl1pPr>
          </a:lstStyle>
          <a:p>
            <a:pPr>
              <a:defRPr/>
            </a:pPr>
            <a:endParaRPr lang="zh-CN" altLang="en-US"/>
          </a:p>
        </p:txBody>
      </p:sp>
    </p:spTree>
    <p:extLst>
      <p:ext uri="{BB962C8B-B14F-4D97-AF65-F5344CB8AC3E}">
        <p14:creationId xmlns:p14="http://schemas.microsoft.com/office/powerpoint/2010/main" val="2621546105"/>
      </p:ext>
    </p:extLst>
  </p:cSld>
  <p:clrMapOvr>
    <a:masterClrMapping/>
  </p:clrMapOvr>
  <p:transition>
    <p:fad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5A038E2F-9824-45B2-8183-13C1E284CB5C}"/>
              </a:ext>
            </a:extLst>
          </p:cNvPr>
          <p:cNvSpPr>
            <a:spLocks noGrp="1" noChangeArrowheads="1"/>
          </p:cNvSpPr>
          <p:nvPr>
            <p:ph type="ftr" sz="quarter" idx="10"/>
          </p:nvPr>
        </p:nvSpPr>
        <p:spPr>
          <a:ln/>
        </p:spPr>
        <p:txBody>
          <a:bodyPr/>
          <a:lstStyle>
            <a:lvl1pPr>
              <a:defRPr/>
            </a:lvl1pPr>
          </a:lstStyle>
          <a:p>
            <a:pPr>
              <a:defRPr/>
            </a:pPr>
            <a:endParaRPr lang="zh-CN" altLang="en-US"/>
          </a:p>
        </p:txBody>
      </p:sp>
      <p:sp>
        <p:nvSpPr>
          <p:cNvPr id="3" name="Rectangle 4">
            <a:extLst>
              <a:ext uri="{FF2B5EF4-FFF2-40B4-BE49-F238E27FC236}">
                <a16:creationId xmlns:a16="http://schemas.microsoft.com/office/drawing/2014/main" id="{7A0368FF-113C-4E23-BC81-A3F5DC2DD79D}"/>
              </a:ext>
            </a:extLst>
          </p:cNvPr>
          <p:cNvSpPr>
            <a:spLocks noGrp="1" noChangeArrowheads="1"/>
          </p:cNvSpPr>
          <p:nvPr>
            <p:ph type="sldNum" sz="quarter" idx="11"/>
          </p:nvPr>
        </p:nvSpPr>
        <p:spPr>
          <a:ln/>
        </p:spPr>
        <p:txBody>
          <a:bodyPr/>
          <a:lstStyle>
            <a:lvl1pPr>
              <a:defRPr/>
            </a:lvl1pPr>
          </a:lstStyle>
          <a:p>
            <a:fld id="{A975B2F8-D348-4F68-B884-C37202027C20}" type="slidenum">
              <a:rPr lang="en-US" altLang="zh-CN"/>
              <a:pPr/>
              <a:t>‹#›</a:t>
            </a:fld>
            <a:endParaRPr lang="en-US" altLang="zh-CN"/>
          </a:p>
        </p:txBody>
      </p:sp>
      <p:sp>
        <p:nvSpPr>
          <p:cNvPr id="4" name="Rectangle 17">
            <a:extLst>
              <a:ext uri="{FF2B5EF4-FFF2-40B4-BE49-F238E27FC236}">
                <a16:creationId xmlns:a16="http://schemas.microsoft.com/office/drawing/2014/main" id="{5FC7CEFB-D0EA-45F6-BC15-5D0F882795A2}"/>
              </a:ext>
            </a:extLst>
          </p:cNvPr>
          <p:cNvSpPr>
            <a:spLocks noGrp="1" noChangeArrowheads="1"/>
          </p:cNvSpPr>
          <p:nvPr>
            <p:ph type="dt" sz="half" idx="12"/>
          </p:nvPr>
        </p:nvSpPr>
        <p:spPr>
          <a:ln/>
        </p:spPr>
        <p:txBody>
          <a:bodyPr/>
          <a:lstStyle>
            <a:lvl1pPr>
              <a:defRPr/>
            </a:lvl1pPr>
          </a:lstStyle>
          <a:p>
            <a:pPr>
              <a:defRPr/>
            </a:pPr>
            <a:endParaRPr lang="zh-CN" altLang="en-US"/>
          </a:p>
        </p:txBody>
      </p:sp>
    </p:spTree>
    <p:extLst>
      <p:ext uri="{BB962C8B-B14F-4D97-AF65-F5344CB8AC3E}">
        <p14:creationId xmlns:p14="http://schemas.microsoft.com/office/powerpoint/2010/main" val="1386234561"/>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Rectangle 7">
            <a:extLst>
              <a:ext uri="{FF2B5EF4-FFF2-40B4-BE49-F238E27FC236}">
                <a16:creationId xmlns:a16="http://schemas.microsoft.com/office/drawing/2014/main" id="{B46DA95C-CC0D-4823-94AB-E654E51A4139}"/>
              </a:ext>
            </a:extLst>
          </p:cNvPr>
          <p:cNvSpPr>
            <a:spLocks noGrp="1" noChangeArrowheads="1"/>
          </p:cNvSpPr>
          <p:nvPr>
            <p:ph type="dt" sz="half" idx="10"/>
          </p:nvPr>
        </p:nvSpPr>
        <p:spPr>
          <a:ln/>
        </p:spPr>
        <p:txBody>
          <a:bodyPr/>
          <a:lstStyle>
            <a:lvl1pPr>
              <a:defRPr/>
            </a:lvl1pPr>
          </a:lstStyle>
          <a:p>
            <a:pPr>
              <a:defRPr/>
            </a:pPr>
            <a:endParaRPr lang="zh-CN" altLang="en-US"/>
          </a:p>
        </p:txBody>
      </p:sp>
      <p:sp>
        <p:nvSpPr>
          <p:cNvPr id="5" name="Rectangle 8">
            <a:extLst>
              <a:ext uri="{FF2B5EF4-FFF2-40B4-BE49-F238E27FC236}">
                <a16:creationId xmlns:a16="http://schemas.microsoft.com/office/drawing/2014/main" id="{0EFC4ED2-8A98-4E05-92A6-A14B9D9197D2}"/>
              </a:ext>
            </a:extLst>
          </p:cNvPr>
          <p:cNvSpPr>
            <a:spLocks noGrp="1" noChangeArrowheads="1"/>
          </p:cNvSpPr>
          <p:nvPr>
            <p:ph type="ftr" sz="quarter" idx="11"/>
          </p:nvPr>
        </p:nvSpPr>
        <p:spPr>
          <a:ln/>
        </p:spPr>
        <p:txBody>
          <a:bodyPr/>
          <a:lstStyle>
            <a:lvl1pPr>
              <a:defRPr/>
            </a:lvl1pPr>
          </a:lstStyle>
          <a:p>
            <a:pPr>
              <a:defRPr/>
            </a:pPr>
            <a:endParaRPr lang="zh-CN" altLang="en-US"/>
          </a:p>
        </p:txBody>
      </p:sp>
      <p:sp>
        <p:nvSpPr>
          <p:cNvPr id="6" name="Rectangle 9">
            <a:extLst>
              <a:ext uri="{FF2B5EF4-FFF2-40B4-BE49-F238E27FC236}">
                <a16:creationId xmlns:a16="http://schemas.microsoft.com/office/drawing/2014/main" id="{A30F651A-8CCD-4FAF-8A12-4EE947C9E05B}"/>
              </a:ext>
            </a:extLst>
          </p:cNvPr>
          <p:cNvSpPr>
            <a:spLocks noGrp="1" noChangeArrowheads="1"/>
          </p:cNvSpPr>
          <p:nvPr>
            <p:ph type="sldNum" sz="quarter" idx="12"/>
          </p:nvPr>
        </p:nvSpPr>
        <p:spPr>
          <a:ln/>
        </p:spPr>
        <p:txBody>
          <a:bodyPr/>
          <a:lstStyle>
            <a:lvl1pPr>
              <a:defRPr/>
            </a:lvl1pPr>
          </a:lstStyle>
          <a:p>
            <a:fld id="{FF6AF069-5DF4-4895-9183-5C736D44ADEF}" type="slidenum">
              <a:rPr lang="en-US" altLang="zh-CN"/>
              <a:pPr/>
              <a:t>‹#›</a:t>
            </a:fld>
            <a:endParaRPr lang="en-US" altLang="zh-CN"/>
          </a:p>
        </p:txBody>
      </p:sp>
    </p:spTree>
    <p:extLst>
      <p:ext uri="{BB962C8B-B14F-4D97-AF65-F5344CB8AC3E}">
        <p14:creationId xmlns:p14="http://schemas.microsoft.com/office/powerpoint/2010/main" val="3366648339"/>
      </p:ext>
    </p:extLst>
  </p:cSld>
  <p:clrMapOvr>
    <a:masterClrMapping/>
  </p:clrMapOvr>
  <p:transition>
    <p:fad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Rectangle 3">
            <a:extLst>
              <a:ext uri="{FF2B5EF4-FFF2-40B4-BE49-F238E27FC236}">
                <a16:creationId xmlns:a16="http://schemas.microsoft.com/office/drawing/2014/main" id="{BF9447BB-50EF-4B19-8D39-7E24001EC190}"/>
              </a:ext>
            </a:extLst>
          </p:cNvPr>
          <p:cNvSpPr>
            <a:spLocks noGrp="1" noChangeArrowheads="1"/>
          </p:cNvSpPr>
          <p:nvPr>
            <p:ph type="ftr" sz="quarter" idx="10"/>
          </p:nvPr>
        </p:nvSpPr>
        <p:spPr>
          <a:ln/>
        </p:spPr>
        <p:txBody>
          <a:bodyPr/>
          <a:lstStyle>
            <a:lvl1pPr>
              <a:defRPr/>
            </a:lvl1pPr>
          </a:lstStyle>
          <a:p>
            <a:pPr>
              <a:defRPr/>
            </a:pPr>
            <a:endParaRPr lang="zh-CN" altLang="en-US"/>
          </a:p>
        </p:txBody>
      </p:sp>
      <p:sp>
        <p:nvSpPr>
          <p:cNvPr id="6" name="Rectangle 4">
            <a:extLst>
              <a:ext uri="{FF2B5EF4-FFF2-40B4-BE49-F238E27FC236}">
                <a16:creationId xmlns:a16="http://schemas.microsoft.com/office/drawing/2014/main" id="{AED4A7D1-BBC8-4FFC-B42E-4968049A51D1}"/>
              </a:ext>
            </a:extLst>
          </p:cNvPr>
          <p:cNvSpPr>
            <a:spLocks noGrp="1" noChangeArrowheads="1"/>
          </p:cNvSpPr>
          <p:nvPr>
            <p:ph type="sldNum" sz="quarter" idx="11"/>
          </p:nvPr>
        </p:nvSpPr>
        <p:spPr>
          <a:ln/>
        </p:spPr>
        <p:txBody>
          <a:bodyPr/>
          <a:lstStyle>
            <a:lvl1pPr>
              <a:defRPr/>
            </a:lvl1pPr>
          </a:lstStyle>
          <a:p>
            <a:fld id="{652175C9-BA19-40B2-93CD-7F1FEC965E28}" type="slidenum">
              <a:rPr lang="en-US" altLang="zh-CN"/>
              <a:pPr/>
              <a:t>‹#›</a:t>
            </a:fld>
            <a:endParaRPr lang="en-US" altLang="zh-CN"/>
          </a:p>
        </p:txBody>
      </p:sp>
      <p:sp>
        <p:nvSpPr>
          <p:cNvPr id="7" name="Rectangle 17">
            <a:extLst>
              <a:ext uri="{FF2B5EF4-FFF2-40B4-BE49-F238E27FC236}">
                <a16:creationId xmlns:a16="http://schemas.microsoft.com/office/drawing/2014/main" id="{8FBCA87E-BA06-422D-9379-7BF1754C1B07}"/>
              </a:ext>
            </a:extLst>
          </p:cNvPr>
          <p:cNvSpPr>
            <a:spLocks noGrp="1" noChangeArrowheads="1"/>
          </p:cNvSpPr>
          <p:nvPr>
            <p:ph type="dt" sz="half" idx="12"/>
          </p:nvPr>
        </p:nvSpPr>
        <p:spPr>
          <a:ln/>
        </p:spPr>
        <p:txBody>
          <a:bodyPr/>
          <a:lstStyle>
            <a:lvl1pPr>
              <a:defRPr/>
            </a:lvl1pPr>
          </a:lstStyle>
          <a:p>
            <a:pPr>
              <a:defRPr/>
            </a:pPr>
            <a:endParaRPr lang="zh-CN" altLang="en-US"/>
          </a:p>
        </p:txBody>
      </p:sp>
    </p:spTree>
    <p:extLst>
      <p:ext uri="{BB962C8B-B14F-4D97-AF65-F5344CB8AC3E}">
        <p14:creationId xmlns:p14="http://schemas.microsoft.com/office/powerpoint/2010/main" val="1698706472"/>
      </p:ext>
    </p:extLst>
  </p:cSld>
  <p:clrMapOvr>
    <a:masterClrMapping/>
  </p:clrMapOvr>
  <p:transition>
    <p:fad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a:t>单击图标添加图片</a:t>
            </a: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Rectangle 3">
            <a:extLst>
              <a:ext uri="{FF2B5EF4-FFF2-40B4-BE49-F238E27FC236}">
                <a16:creationId xmlns:a16="http://schemas.microsoft.com/office/drawing/2014/main" id="{5869756B-4CBF-4157-AC1D-5F255D9C6640}"/>
              </a:ext>
            </a:extLst>
          </p:cNvPr>
          <p:cNvSpPr>
            <a:spLocks noGrp="1" noChangeArrowheads="1"/>
          </p:cNvSpPr>
          <p:nvPr>
            <p:ph type="ftr" sz="quarter" idx="10"/>
          </p:nvPr>
        </p:nvSpPr>
        <p:spPr>
          <a:ln/>
        </p:spPr>
        <p:txBody>
          <a:bodyPr/>
          <a:lstStyle>
            <a:lvl1pPr>
              <a:defRPr/>
            </a:lvl1pPr>
          </a:lstStyle>
          <a:p>
            <a:pPr>
              <a:defRPr/>
            </a:pPr>
            <a:endParaRPr lang="zh-CN" altLang="en-US"/>
          </a:p>
        </p:txBody>
      </p:sp>
      <p:sp>
        <p:nvSpPr>
          <p:cNvPr id="6" name="Rectangle 4">
            <a:extLst>
              <a:ext uri="{FF2B5EF4-FFF2-40B4-BE49-F238E27FC236}">
                <a16:creationId xmlns:a16="http://schemas.microsoft.com/office/drawing/2014/main" id="{B4EE72DF-C7F5-45AF-A9FB-EAFD192D8588}"/>
              </a:ext>
            </a:extLst>
          </p:cNvPr>
          <p:cNvSpPr>
            <a:spLocks noGrp="1" noChangeArrowheads="1"/>
          </p:cNvSpPr>
          <p:nvPr>
            <p:ph type="sldNum" sz="quarter" idx="11"/>
          </p:nvPr>
        </p:nvSpPr>
        <p:spPr>
          <a:ln/>
        </p:spPr>
        <p:txBody>
          <a:bodyPr/>
          <a:lstStyle>
            <a:lvl1pPr>
              <a:defRPr/>
            </a:lvl1pPr>
          </a:lstStyle>
          <a:p>
            <a:fld id="{D00CDCAA-EA81-4F8F-8916-43F5D4A2A46A}" type="slidenum">
              <a:rPr lang="en-US" altLang="zh-CN"/>
              <a:pPr/>
              <a:t>‹#›</a:t>
            </a:fld>
            <a:endParaRPr lang="en-US" altLang="zh-CN"/>
          </a:p>
        </p:txBody>
      </p:sp>
      <p:sp>
        <p:nvSpPr>
          <p:cNvPr id="7" name="Rectangle 17">
            <a:extLst>
              <a:ext uri="{FF2B5EF4-FFF2-40B4-BE49-F238E27FC236}">
                <a16:creationId xmlns:a16="http://schemas.microsoft.com/office/drawing/2014/main" id="{8861D69B-FC78-4E41-A437-A48007C47712}"/>
              </a:ext>
            </a:extLst>
          </p:cNvPr>
          <p:cNvSpPr>
            <a:spLocks noGrp="1" noChangeArrowheads="1"/>
          </p:cNvSpPr>
          <p:nvPr>
            <p:ph type="dt" sz="half" idx="12"/>
          </p:nvPr>
        </p:nvSpPr>
        <p:spPr>
          <a:ln/>
        </p:spPr>
        <p:txBody>
          <a:bodyPr/>
          <a:lstStyle>
            <a:lvl1pPr>
              <a:defRPr/>
            </a:lvl1pPr>
          </a:lstStyle>
          <a:p>
            <a:pPr>
              <a:defRPr/>
            </a:pPr>
            <a:endParaRPr lang="zh-CN" altLang="en-US"/>
          </a:p>
        </p:txBody>
      </p:sp>
    </p:spTree>
    <p:extLst>
      <p:ext uri="{BB962C8B-B14F-4D97-AF65-F5344CB8AC3E}">
        <p14:creationId xmlns:p14="http://schemas.microsoft.com/office/powerpoint/2010/main" val="1720840172"/>
      </p:ext>
    </p:extLst>
  </p:cSld>
  <p:clrMapOvr>
    <a:masterClrMapping/>
  </p:clrMapOvr>
  <p:transition>
    <p:fad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Rectangle 3">
            <a:extLst>
              <a:ext uri="{FF2B5EF4-FFF2-40B4-BE49-F238E27FC236}">
                <a16:creationId xmlns:a16="http://schemas.microsoft.com/office/drawing/2014/main" id="{CA23642B-2B8C-4A65-BFA5-AB9CE153855B}"/>
              </a:ext>
            </a:extLst>
          </p:cNvPr>
          <p:cNvSpPr>
            <a:spLocks noGrp="1" noChangeArrowheads="1"/>
          </p:cNvSpPr>
          <p:nvPr>
            <p:ph type="ftr" sz="quarter" idx="10"/>
          </p:nvPr>
        </p:nvSpPr>
        <p:spPr>
          <a:ln/>
        </p:spPr>
        <p:txBody>
          <a:bodyPr/>
          <a:lstStyle>
            <a:lvl1pPr>
              <a:defRPr/>
            </a:lvl1pPr>
          </a:lstStyle>
          <a:p>
            <a:pPr>
              <a:defRPr/>
            </a:pPr>
            <a:endParaRPr lang="zh-CN" altLang="en-US"/>
          </a:p>
        </p:txBody>
      </p:sp>
      <p:sp>
        <p:nvSpPr>
          <p:cNvPr id="5" name="Rectangle 4">
            <a:extLst>
              <a:ext uri="{FF2B5EF4-FFF2-40B4-BE49-F238E27FC236}">
                <a16:creationId xmlns:a16="http://schemas.microsoft.com/office/drawing/2014/main" id="{F5691B27-36DC-4D03-A773-CFFBC5432354}"/>
              </a:ext>
            </a:extLst>
          </p:cNvPr>
          <p:cNvSpPr>
            <a:spLocks noGrp="1" noChangeArrowheads="1"/>
          </p:cNvSpPr>
          <p:nvPr>
            <p:ph type="sldNum" sz="quarter" idx="11"/>
          </p:nvPr>
        </p:nvSpPr>
        <p:spPr>
          <a:ln/>
        </p:spPr>
        <p:txBody>
          <a:bodyPr/>
          <a:lstStyle>
            <a:lvl1pPr>
              <a:defRPr/>
            </a:lvl1pPr>
          </a:lstStyle>
          <a:p>
            <a:fld id="{FB6F0E3D-7CC0-43BF-BF41-7C8578EFD475}" type="slidenum">
              <a:rPr lang="en-US" altLang="zh-CN"/>
              <a:pPr/>
              <a:t>‹#›</a:t>
            </a:fld>
            <a:endParaRPr lang="en-US" altLang="zh-CN"/>
          </a:p>
        </p:txBody>
      </p:sp>
      <p:sp>
        <p:nvSpPr>
          <p:cNvPr id="6" name="Rectangle 17">
            <a:extLst>
              <a:ext uri="{FF2B5EF4-FFF2-40B4-BE49-F238E27FC236}">
                <a16:creationId xmlns:a16="http://schemas.microsoft.com/office/drawing/2014/main" id="{497C2C94-4002-4035-9CE6-9BA2C33AF1E9}"/>
              </a:ext>
            </a:extLst>
          </p:cNvPr>
          <p:cNvSpPr>
            <a:spLocks noGrp="1" noChangeArrowheads="1"/>
          </p:cNvSpPr>
          <p:nvPr>
            <p:ph type="dt" sz="half" idx="12"/>
          </p:nvPr>
        </p:nvSpPr>
        <p:spPr>
          <a:ln/>
        </p:spPr>
        <p:txBody>
          <a:bodyPr/>
          <a:lstStyle>
            <a:lvl1pPr>
              <a:defRPr/>
            </a:lvl1pPr>
          </a:lstStyle>
          <a:p>
            <a:pPr>
              <a:defRPr/>
            </a:pPr>
            <a:endParaRPr lang="zh-CN" altLang="en-US"/>
          </a:p>
        </p:txBody>
      </p:sp>
    </p:spTree>
    <p:extLst>
      <p:ext uri="{BB962C8B-B14F-4D97-AF65-F5344CB8AC3E}">
        <p14:creationId xmlns:p14="http://schemas.microsoft.com/office/powerpoint/2010/main" val="3593969916"/>
      </p:ext>
    </p:extLst>
  </p:cSld>
  <p:clrMapOvr>
    <a:masterClrMapping/>
  </p:clrMapOvr>
  <p:transition>
    <p:fad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457200"/>
            <a:ext cx="2057400" cy="5410200"/>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457200"/>
            <a:ext cx="6019800" cy="5410200"/>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Rectangle 3">
            <a:extLst>
              <a:ext uri="{FF2B5EF4-FFF2-40B4-BE49-F238E27FC236}">
                <a16:creationId xmlns:a16="http://schemas.microsoft.com/office/drawing/2014/main" id="{A893D0E3-BF2D-4793-BD6B-C11AAAFF5251}"/>
              </a:ext>
            </a:extLst>
          </p:cNvPr>
          <p:cNvSpPr>
            <a:spLocks noGrp="1" noChangeArrowheads="1"/>
          </p:cNvSpPr>
          <p:nvPr>
            <p:ph type="ftr" sz="quarter" idx="10"/>
          </p:nvPr>
        </p:nvSpPr>
        <p:spPr>
          <a:ln/>
        </p:spPr>
        <p:txBody>
          <a:bodyPr/>
          <a:lstStyle>
            <a:lvl1pPr>
              <a:defRPr/>
            </a:lvl1pPr>
          </a:lstStyle>
          <a:p>
            <a:pPr>
              <a:defRPr/>
            </a:pPr>
            <a:endParaRPr lang="zh-CN" altLang="en-US"/>
          </a:p>
        </p:txBody>
      </p:sp>
      <p:sp>
        <p:nvSpPr>
          <p:cNvPr id="5" name="Rectangle 4">
            <a:extLst>
              <a:ext uri="{FF2B5EF4-FFF2-40B4-BE49-F238E27FC236}">
                <a16:creationId xmlns:a16="http://schemas.microsoft.com/office/drawing/2014/main" id="{F063B866-A4BB-4B43-A5F0-2F5A6EDECA74}"/>
              </a:ext>
            </a:extLst>
          </p:cNvPr>
          <p:cNvSpPr>
            <a:spLocks noGrp="1" noChangeArrowheads="1"/>
          </p:cNvSpPr>
          <p:nvPr>
            <p:ph type="sldNum" sz="quarter" idx="11"/>
          </p:nvPr>
        </p:nvSpPr>
        <p:spPr>
          <a:ln/>
        </p:spPr>
        <p:txBody>
          <a:bodyPr/>
          <a:lstStyle>
            <a:lvl1pPr>
              <a:defRPr/>
            </a:lvl1pPr>
          </a:lstStyle>
          <a:p>
            <a:fld id="{D254BA5B-53D7-4DBD-BF3B-D3EDDD9F4FCA}" type="slidenum">
              <a:rPr lang="en-US" altLang="zh-CN"/>
              <a:pPr/>
              <a:t>‹#›</a:t>
            </a:fld>
            <a:endParaRPr lang="en-US" altLang="zh-CN"/>
          </a:p>
        </p:txBody>
      </p:sp>
      <p:sp>
        <p:nvSpPr>
          <p:cNvPr id="6" name="Rectangle 17">
            <a:extLst>
              <a:ext uri="{FF2B5EF4-FFF2-40B4-BE49-F238E27FC236}">
                <a16:creationId xmlns:a16="http://schemas.microsoft.com/office/drawing/2014/main" id="{FBD57BD6-B1A6-4A80-88AD-2E3C7288F33D}"/>
              </a:ext>
            </a:extLst>
          </p:cNvPr>
          <p:cNvSpPr>
            <a:spLocks noGrp="1" noChangeArrowheads="1"/>
          </p:cNvSpPr>
          <p:nvPr>
            <p:ph type="dt" sz="half" idx="12"/>
          </p:nvPr>
        </p:nvSpPr>
        <p:spPr>
          <a:ln/>
        </p:spPr>
        <p:txBody>
          <a:bodyPr/>
          <a:lstStyle>
            <a:lvl1pPr>
              <a:defRPr/>
            </a:lvl1pPr>
          </a:lstStyle>
          <a:p>
            <a:pPr>
              <a:defRPr/>
            </a:pPr>
            <a:endParaRPr lang="zh-CN" altLang="en-US"/>
          </a:p>
        </p:txBody>
      </p:sp>
    </p:spTree>
    <p:extLst>
      <p:ext uri="{BB962C8B-B14F-4D97-AF65-F5344CB8AC3E}">
        <p14:creationId xmlns:p14="http://schemas.microsoft.com/office/powerpoint/2010/main" val="2188798043"/>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Rectangle 7">
            <a:extLst>
              <a:ext uri="{FF2B5EF4-FFF2-40B4-BE49-F238E27FC236}">
                <a16:creationId xmlns:a16="http://schemas.microsoft.com/office/drawing/2014/main" id="{E5198782-C77C-429E-942D-5C36A4A4750E}"/>
              </a:ext>
            </a:extLst>
          </p:cNvPr>
          <p:cNvSpPr>
            <a:spLocks noGrp="1" noChangeArrowheads="1"/>
          </p:cNvSpPr>
          <p:nvPr>
            <p:ph type="dt" sz="half" idx="10"/>
          </p:nvPr>
        </p:nvSpPr>
        <p:spPr>
          <a:ln/>
        </p:spPr>
        <p:txBody>
          <a:bodyPr/>
          <a:lstStyle>
            <a:lvl1pPr>
              <a:defRPr/>
            </a:lvl1pPr>
          </a:lstStyle>
          <a:p>
            <a:pPr>
              <a:defRPr/>
            </a:pPr>
            <a:endParaRPr lang="zh-CN" altLang="en-US"/>
          </a:p>
        </p:txBody>
      </p:sp>
      <p:sp>
        <p:nvSpPr>
          <p:cNvPr id="6" name="Rectangle 8">
            <a:extLst>
              <a:ext uri="{FF2B5EF4-FFF2-40B4-BE49-F238E27FC236}">
                <a16:creationId xmlns:a16="http://schemas.microsoft.com/office/drawing/2014/main" id="{4F67E454-AC4F-4475-9B18-3E9DABBF86FD}"/>
              </a:ext>
            </a:extLst>
          </p:cNvPr>
          <p:cNvSpPr>
            <a:spLocks noGrp="1" noChangeArrowheads="1"/>
          </p:cNvSpPr>
          <p:nvPr>
            <p:ph type="ftr" sz="quarter" idx="11"/>
          </p:nvPr>
        </p:nvSpPr>
        <p:spPr>
          <a:ln/>
        </p:spPr>
        <p:txBody>
          <a:bodyPr/>
          <a:lstStyle>
            <a:lvl1pPr>
              <a:defRPr/>
            </a:lvl1pPr>
          </a:lstStyle>
          <a:p>
            <a:pPr>
              <a:defRPr/>
            </a:pPr>
            <a:endParaRPr lang="zh-CN" altLang="en-US"/>
          </a:p>
        </p:txBody>
      </p:sp>
      <p:sp>
        <p:nvSpPr>
          <p:cNvPr id="7" name="Rectangle 9">
            <a:extLst>
              <a:ext uri="{FF2B5EF4-FFF2-40B4-BE49-F238E27FC236}">
                <a16:creationId xmlns:a16="http://schemas.microsoft.com/office/drawing/2014/main" id="{5DB28768-690C-486A-9D68-691BF17DB49D}"/>
              </a:ext>
            </a:extLst>
          </p:cNvPr>
          <p:cNvSpPr>
            <a:spLocks noGrp="1" noChangeArrowheads="1"/>
          </p:cNvSpPr>
          <p:nvPr>
            <p:ph type="sldNum" sz="quarter" idx="12"/>
          </p:nvPr>
        </p:nvSpPr>
        <p:spPr>
          <a:ln/>
        </p:spPr>
        <p:txBody>
          <a:bodyPr/>
          <a:lstStyle>
            <a:lvl1pPr>
              <a:defRPr/>
            </a:lvl1pPr>
          </a:lstStyle>
          <a:p>
            <a:fld id="{15413B18-A1E4-43C4-AC7F-C1B3E2F515FE}" type="slidenum">
              <a:rPr lang="en-US" altLang="zh-CN"/>
              <a:pPr/>
              <a:t>‹#›</a:t>
            </a:fld>
            <a:endParaRPr lang="en-US" altLang="zh-CN"/>
          </a:p>
        </p:txBody>
      </p:sp>
    </p:spTree>
    <p:extLst>
      <p:ext uri="{BB962C8B-B14F-4D97-AF65-F5344CB8AC3E}">
        <p14:creationId xmlns:p14="http://schemas.microsoft.com/office/powerpoint/2010/main" val="1878178817"/>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Rectangle 7">
            <a:extLst>
              <a:ext uri="{FF2B5EF4-FFF2-40B4-BE49-F238E27FC236}">
                <a16:creationId xmlns:a16="http://schemas.microsoft.com/office/drawing/2014/main" id="{14E3AF9E-65CC-411E-90A4-B3B06DD5662A}"/>
              </a:ext>
            </a:extLst>
          </p:cNvPr>
          <p:cNvSpPr>
            <a:spLocks noGrp="1" noChangeArrowheads="1"/>
          </p:cNvSpPr>
          <p:nvPr>
            <p:ph type="dt" sz="half" idx="10"/>
          </p:nvPr>
        </p:nvSpPr>
        <p:spPr>
          <a:ln/>
        </p:spPr>
        <p:txBody>
          <a:bodyPr/>
          <a:lstStyle>
            <a:lvl1pPr>
              <a:defRPr/>
            </a:lvl1pPr>
          </a:lstStyle>
          <a:p>
            <a:pPr>
              <a:defRPr/>
            </a:pPr>
            <a:endParaRPr lang="zh-CN" altLang="en-US"/>
          </a:p>
        </p:txBody>
      </p:sp>
      <p:sp>
        <p:nvSpPr>
          <p:cNvPr id="8" name="Rectangle 8">
            <a:extLst>
              <a:ext uri="{FF2B5EF4-FFF2-40B4-BE49-F238E27FC236}">
                <a16:creationId xmlns:a16="http://schemas.microsoft.com/office/drawing/2014/main" id="{2D663D2E-1608-42F6-944F-59BFAB12C672}"/>
              </a:ext>
            </a:extLst>
          </p:cNvPr>
          <p:cNvSpPr>
            <a:spLocks noGrp="1" noChangeArrowheads="1"/>
          </p:cNvSpPr>
          <p:nvPr>
            <p:ph type="ftr" sz="quarter" idx="11"/>
          </p:nvPr>
        </p:nvSpPr>
        <p:spPr>
          <a:ln/>
        </p:spPr>
        <p:txBody>
          <a:bodyPr/>
          <a:lstStyle>
            <a:lvl1pPr>
              <a:defRPr/>
            </a:lvl1pPr>
          </a:lstStyle>
          <a:p>
            <a:pPr>
              <a:defRPr/>
            </a:pPr>
            <a:endParaRPr lang="zh-CN" altLang="en-US"/>
          </a:p>
        </p:txBody>
      </p:sp>
      <p:sp>
        <p:nvSpPr>
          <p:cNvPr id="9" name="Rectangle 9">
            <a:extLst>
              <a:ext uri="{FF2B5EF4-FFF2-40B4-BE49-F238E27FC236}">
                <a16:creationId xmlns:a16="http://schemas.microsoft.com/office/drawing/2014/main" id="{69777ABA-BF03-4E2A-9A5C-2715C476CD4D}"/>
              </a:ext>
            </a:extLst>
          </p:cNvPr>
          <p:cNvSpPr>
            <a:spLocks noGrp="1" noChangeArrowheads="1"/>
          </p:cNvSpPr>
          <p:nvPr>
            <p:ph type="sldNum" sz="quarter" idx="12"/>
          </p:nvPr>
        </p:nvSpPr>
        <p:spPr>
          <a:ln/>
        </p:spPr>
        <p:txBody>
          <a:bodyPr/>
          <a:lstStyle>
            <a:lvl1pPr>
              <a:defRPr/>
            </a:lvl1pPr>
          </a:lstStyle>
          <a:p>
            <a:fld id="{1CFB7D30-9D97-4B0C-B8F0-CDA23E70F357}" type="slidenum">
              <a:rPr lang="en-US" altLang="zh-CN"/>
              <a:pPr/>
              <a:t>‹#›</a:t>
            </a:fld>
            <a:endParaRPr lang="en-US" altLang="zh-CN"/>
          </a:p>
        </p:txBody>
      </p:sp>
    </p:spTree>
    <p:extLst>
      <p:ext uri="{BB962C8B-B14F-4D97-AF65-F5344CB8AC3E}">
        <p14:creationId xmlns:p14="http://schemas.microsoft.com/office/powerpoint/2010/main" val="1560586435"/>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Rectangle 7">
            <a:extLst>
              <a:ext uri="{FF2B5EF4-FFF2-40B4-BE49-F238E27FC236}">
                <a16:creationId xmlns:a16="http://schemas.microsoft.com/office/drawing/2014/main" id="{0C695513-0423-485B-B1FD-1F2553F69729}"/>
              </a:ext>
            </a:extLst>
          </p:cNvPr>
          <p:cNvSpPr>
            <a:spLocks noGrp="1" noChangeArrowheads="1"/>
          </p:cNvSpPr>
          <p:nvPr>
            <p:ph type="dt" sz="half" idx="10"/>
          </p:nvPr>
        </p:nvSpPr>
        <p:spPr>
          <a:ln/>
        </p:spPr>
        <p:txBody>
          <a:bodyPr/>
          <a:lstStyle>
            <a:lvl1pPr>
              <a:defRPr/>
            </a:lvl1pPr>
          </a:lstStyle>
          <a:p>
            <a:pPr>
              <a:defRPr/>
            </a:pPr>
            <a:endParaRPr lang="zh-CN" altLang="en-US"/>
          </a:p>
        </p:txBody>
      </p:sp>
      <p:sp>
        <p:nvSpPr>
          <p:cNvPr id="4" name="Rectangle 8">
            <a:extLst>
              <a:ext uri="{FF2B5EF4-FFF2-40B4-BE49-F238E27FC236}">
                <a16:creationId xmlns:a16="http://schemas.microsoft.com/office/drawing/2014/main" id="{E983ABD5-8A0D-41D8-AC87-1E7FDA4CF727}"/>
              </a:ext>
            </a:extLst>
          </p:cNvPr>
          <p:cNvSpPr>
            <a:spLocks noGrp="1" noChangeArrowheads="1"/>
          </p:cNvSpPr>
          <p:nvPr>
            <p:ph type="ftr" sz="quarter" idx="11"/>
          </p:nvPr>
        </p:nvSpPr>
        <p:spPr>
          <a:ln/>
        </p:spPr>
        <p:txBody>
          <a:bodyPr/>
          <a:lstStyle>
            <a:lvl1pPr>
              <a:defRPr/>
            </a:lvl1pPr>
          </a:lstStyle>
          <a:p>
            <a:pPr>
              <a:defRPr/>
            </a:pPr>
            <a:endParaRPr lang="zh-CN" altLang="en-US"/>
          </a:p>
        </p:txBody>
      </p:sp>
      <p:sp>
        <p:nvSpPr>
          <p:cNvPr id="5" name="Rectangle 9">
            <a:extLst>
              <a:ext uri="{FF2B5EF4-FFF2-40B4-BE49-F238E27FC236}">
                <a16:creationId xmlns:a16="http://schemas.microsoft.com/office/drawing/2014/main" id="{595C9B8F-1ECA-466F-A3E2-8042700FCCD1}"/>
              </a:ext>
            </a:extLst>
          </p:cNvPr>
          <p:cNvSpPr>
            <a:spLocks noGrp="1" noChangeArrowheads="1"/>
          </p:cNvSpPr>
          <p:nvPr>
            <p:ph type="sldNum" sz="quarter" idx="12"/>
          </p:nvPr>
        </p:nvSpPr>
        <p:spPr>
          <a:ln/>
        </p:spPr>
        <p:txBody>
          <a:bodyPr/>
          <a:lstStyle>
            <a:lvl1pPr>
              <a:defRPr/>
            </a:lvl1pPr>
          </a:lstStyle>
          <a:p>
            <a:fld id="{CEAE8491-2836-40B9-BC1F-7B8214F3A843}" type="slidenum">
              <a:rPr lang="en-US" altLang="zh-CN"/>
              <a:pPr/>
              <a:t>‹#›</a:t>
            </a:fld>
            <a:endParaRPr lang="en-US" altLang="zh-CN"/>
          </a:p>
        </p:txBody>
      </p:sp>
    </p:spTree>
    <p:extLst>
      <p:ext uri="{BB962C8B-B14F-4D97-AF65-F5344CB8AC3E}">
        <p14:creationId xmlns:p14="http://schemas.microsoft.com/office/powerpoint/2010/main" val="2944926085"/>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401EDF37-3B40-40B6-8F5D-341A35762D3C}"/>
              </a:ext>
            </a:extLst>
          </p:cNvPr>
          <p:cNvSpPr>
            <a:spLocks noGrp="1" noChangeArrowheads="1"/>
          </p:cNvSpPr>
          <p:nvPr>
            <p:ph type="dt" sz="half" idx="10"/>
          </p:nvPr>
        </p:nvSpPr>
        <p:spPr>
          <a:ln/>
        </p:spPr>
        <p:txBody>
          <a:bodyPr/>
          <a:lstStyle>
            <a:lvl1pPr>
              <a:defRPr/>
            </a:lvl1pPr>
          </a:lstStyle>
          <a:p>
            <a:pPr>
              <a:defRPr/>
            </a:pPr>
            <a:endParaRPr lang="zh-CN" altLang="en-US"/>
          </a:p>
        </p:txBody>
      </p:sp>
      <p:sp>
        <p:nvSpPr>
          <p:cNvPr id="3" name="Rectangle 8">
            <a:extLst>
              <a:ext uri="{FF2B5EF4-FFF2-40B4-BE49-F238E27FC236}">
                <a16:creationId xmlns:a16="http://schemas.microsoft.com/office/drawing/2014/main" id="{769BF7E9-03E6-450D-8663-9AC64E10B3EB}"/>
              </a:ext>
            </a:extLst>
          </p:cNvPr>
          <p:cNvSpPr>
            <a:spLocks noGrp="1" noChangeArrowheads="1"/>
          </p:cNvSpPr>
          <p:nvPr>
            <p:ph type="ftr" sz="quarter" idx="11"/>
          </p:nvPr>
        </p:nvSpPr>
        <p:spPr>
          <a:ln/>
        </p:spPr>
        <p:txBody>
          <a:bodyPr/>
          <a:lstStyle>
            <a:lvl1pPr>
              <a:defRPr/>
            </a:lvl1pPr>
          </a:lstStyle>
          <a:p>
            <a:pPr>
              <a:defRPr/>
            </a:pPr>
            <a:endParaRPr lang="zh-CN" altLang="en-US"/>
          </a:p>
        </p:txBody>
      </p:sp>
      <p:sp>
        <p:nvSpPr>
          <p:cNvPr id="4" name="Rectangle 9">
            <a:extLst>
              <a:ext uri="{FF2B5EF4-FFF2-40B4-BE49-F238E27FC236}">
                <a16:creationId xmlns:a16="http://schemas.microsoft.com/office/drawing/2014/main" id="{DEA6FC5C-2679-4D1D-9ABF-B5087C3B5C16}"/>
              </a:ext>
            </a:extLst>
          </p:cNvPr>
          <p:cNvSpPr>
            <a:spLocks noGrp="1" noChangeArrowheads="1"/>
          </p:cNvSpPr>
          <p:nvPr>
            <p:ph type="sldNum" sz="quarter" idx="12"/>
          </p:nvPr>
        </p:nvSpPr>
        <p:spPr>
          <a:ln/>
        </p:spPr>
        <p:txBody>
          <a:bodyPr/>
          <a:lstStyle>
            <a:lvl1pPr>
              <a:defRPr/>
            </a:lvl1pPr>
          </a:lstStyle>
          <a:p>
            <a:fld id="{92F1B9DD-3B8B-4ACD-8BDD-9E8ED0282582}" type="slidenum">
              <a:rPr lang="en-US" altLang="zh-CN"/>
              <a:pPr/>
              <a:t>‹#›</a:t>
            </a:fld>
            <a:endParaRPr lang="en-US" altLang="zh-CN"/>
          </a:p>
        </p:txBody>
      </p:sp>
    </p:spTree>
    <p:extLst>
      <p:ext uri="{BB962C8B-B14F-4D97-AF65-F5344CB8AC3E}">
        <p14:creationId xmlns:p14="http://schemas.microsoft.com/office/powerpoint/2010/main" val="2040302543"/>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Rectangle 7">
            <a:extLst>
              <a:ext uri="{FF2B5EF4-FFF2-40B4-BE49-F238E27FC236}">
                <a16:creationId xmlns:a16="http://schemas.microsoft.com/office/drawing/2014/main" id="{C1B0FF4E-1EB0-4344-B3AA-03AC4108F4CC}"/>
              </a:ext>
            </a:extLst>
          </p:cNvPr>
          <p:cNvSpPr>
            <a:spLocks noGrp="1" noChangeArrowheads="1"/>
          </p:cNvSpPr>
          <p:nvPr>
            <p:ph type="dt" sz="half" idx="10"/>
          </p:nvPr>
        </p:nvSpPr>
        <p:spPr>
          <a:ln/>
        </p:spPr>
        <p:txBody>
          <a:bodyPr/>
          <a:lstStyle>
            <a:lvl1pPr>
              <a:defRPr/>
            </a:lvl1pPr>
          </a:lstStyle>
          <a:p>
            <a:pPr>
              <a:defRPr/>
            </a:pPr>
            <a:endParaRPr lang="zh-CN" altLang="en-US"/>
          </a:p>
        </p:txBody>
      </p:sp>
      <p:sp>
        <p:nvSpPr>
          <p:cNvPr id="6" name="Rectangle 8">
            <a:extLst>
              <a:ext uri="{FF2B5EF4-FFF2-40B4-BE49-F238E27FC236}">
                <a16:creationId xmlns:a16="http://schemas.microsoft.com/office/drawing/2014/main" id="{07294B79-4211-4122-B2E9-2B91A59A8A91}"/>
              </a:ext>
            </a:extLst>
          </p:cNvPr>
          <p:cNvSpPr>
            <a:spLocks noGrp="1" noChangeArrowheads="1"/>
          </p:cNvSpPr>
          <p:nvPr>
            <p:ph type="ftr" sz="quarter" idx="11"/>
          </p:nvPr>
        </p:nvSpPr>
        <p:spPr>
          <a:ln/>
        </p:spPr>
        <p:txBody>
          <a:bodyPr/>
          <a:lstStyle>
            <a:lvl1pPr>
              <a:defRPr/>
            </a:lvl1pPr>
          </a:lstStyle>
          <a:p>
            <a:pPr>
              <a:defRPr/>
            </a:pPr>
            <a:endParaRPr lang="zh-CN" altLang="en-US"/>
          </a:p>
        </p:txBody>
      </p:sp>
      <p:sp>
        <p:nvSpPr>
          <p:cNvPr id="7" name="Rectangle 9">
            <a:extLst>
              <a:ext uri="{FF2B5EF4-FFF2-40B4-BE49-F238E27FC236}">
                <a16:creationId xmlns:a16="http://schemas.microsoft.com/office/drawing/2014/main" id="{D7AAA5C9-9367-48B6-89E8-DCF724F7D2FA}"/>
              </a:ext>
            </a:extLst>
          </p:cNvPr>
          <p:cNvSpPr>
            <a:spLocks noGrp="1" noChangeArrowheads="1"/>
          </p:cNvSpPr>
          <p:nvPr>
            <p:ph type="sldNum" sz="quarter" idx="12"/>
          </p:nvPr>
        </p:nvSpPr>
        <p:spPr>
          <a:ln/>
        </p:spPr>
        <p:txBody>
          <a:bodyPr/>
          <a:lstStyle>
            <a:lvl1pPr>
              <a:defRPr/>
            </a:lvl1pPr>
          </a:lstStyle>
          <a:p>
            <a:fld id="{6B388B45-4DCE-4E6F-A589-B7ABE6F8F5B1}" type="slidenum">
              <a:rPr lang="en-US" altLang="zh-CN"/>
              <a:pPr/>
              <a:t>‹#›</a:t>
            </a:fld>
            <a:endParaRPr lang="en-US" altLang="zh-CN"/>
          </a:p>
        </p:txBody>
      </p:sp>
    </p:spTree>
    <p:extLst>
      <p:ext uri="{BB962C8B-B14F-4D97-AF65-F5344CB8AC3E}">
        <p14:creationId xmlns:p14="http://schemas.microsoft.com/office/powerpoint/2010/main" val="86323560"/>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a:t>单击图标添加图片</a:t>
            </a: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Rectangle 7">
            <a:extLst>
              <a:ext uri="{FF2B5EF4-FFF2-40B4-BE49-F238E27FC236}">
                <a16:creationId xmlns:a16="http://schemas.microsoft.com/office/drawing/2014/main" id="{326C1C5B-707B-4432-8828-4235244BAAC4}"/>
              </a:ext>
            </a:extLst>
          </p:cNvPr>
          <p:cNvSpPr>
            <a:spLocks noGrp="1" noChangeArrowheads="1"/>
          </p:cNvSpPr>
          <p:nvPr>
            <p:ph type="dt" sz="half" idx="10"/>
          </p:nvPr>
        </p:nvSpPr>
        <p:spPr>
          <a:ln/>
        </p:spPr>
        <p:txBody>
          <a:bodyPr/>
          <a:lstStyle>
            <a:lvl1pPr>
              <a:defRPr/>
            </a:lvl1pPr>
          </a:lstStyle>
          <a:p>
            <a:pPr>
              <a:defRPr/>
            </a:pPr>
            <a:endParaRPr lang="zh-CN" altLang="en-US"/>
          </a:p>
        </p:txBody>
      </p:sp>
      <p:sp>
        <p:nvSpPr>
          <p:cNvPr id="6" name="Rectangle 8">
            <a:extLst>
              <a:ext uri="{FF2B5EF4-FFF2-40B4-BE49-F238E27FC236}">
                <a16:creationId xmlns:a16="http://schemas.microsoft.com/office/drawing/2014/main" id="{B7DC847C-78F0-4DF8-B063-7ED64F09BCE6}"/>
              </a:ext>
            </a:extLst>
          </p:cNvPr>
          <p:cNvSpPr>
            <a:spLocks noGrp="1" noChangeArrowheads="1"/>
          </p:cNvSpPr>
          <p:nvPr>
            <p:ph type="ftr" sz="quarter" idx="11"/>
          </p:nvPr>
        </p:nvSpPr>
        <p:spPr>
          <a:ln/>
        </p:spPr>
        <p:txBody>
          <a:bodyPr/>
          <a:lstStyle>
            <a:lvl1pPr>
              <a:defRPr/>
            </a:lvl1pPr>
          </a:lstStyle>
          <a:p>
            <a:pPr>
              <a:defRPr/>
            </a:pPr>
            <a:endParaRPr lang="zh-CN" altLang="en-US"/>
          </a:p>
        </p:txBody>
      </p:sp>
      <p:sp>
        <p:nvSpPr>
          <p:cNvPr id="7" name="Rectangle 9">
            <a:extLst>
              <a:ext uri="{FF2B5EF4-FFF2-40B4-BE49-F238E27FC236}">
                <a16:creationId xmlns:a16="http://schemas.microsoft.com/office/drawing/2014/main" id="{1DBEF47C-7B7C-439F-AB88-452E7E783573}"/>
              </a:ext>
            </a:extLst>
          </p:cNvPr>
          <p:cNvSpPr>
            <a:spLocks noGrp="1" noChangeArrowheads="1"/>
          </p:cNvSpPr>
          <p:nvPr>
            <p:ph type="sldNum" sz="quarter" idx="12"/>
          </p:nvPr>
        </p:nvSpPr>
        <p:spPr>
          <a:ln/>
        </p:spPr>
        <p:txBody>
          <a:bodyPr/>
          <a:lstStyle>
            <a:lvl1pPr>
              <a:defRPr/>
            </a:lvl1pPr>
          </a:lstStyle>
          <a:p>
            <a:fld id="{1280160F-57B6-48E7-96D4-D38325BBDFF4}" type="slidenum">
              <a:rPr lang="en-US" altLang="zh-CN"/>
              <a:pPr/>
              <a:t>‹#›</a:t>
            </a:fld>
            <a:endParaRPr lang="en-US" altLang="zh-CN"/>
          </a:p>
        </p:txBody>
      </p:sp>
    </p:spTree>
    <p:extLst>
      <p:ext uri="{BB962C8B-B14F-4D97-AF65-F5344CB8AC3E}">
        <p14:creationId xmlns:p14="http://schemas.microsoft.com/office/powerpoint/2010/main" val="2437911542"/>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3.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2.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1D4F9757-350D-404D-BE5A-6B15A873E277}"/>
              </a:ext>
            </a:extLst>
          </p:cNvPr>
          <p:cNvSpPr>
            <a:spLocks noChangeArrowheads="1"/>
          </p:cNvSpPr>
          <p:nvPr/>
        </p:nvSpPr>
        <p:spPr bwMode="auto">
          <a:xfrm>
            <a:off x="0" y="-20638"/>
            <a:ext cx="9144000" cy="1438276"/>
          </a:xfrm>
          <a:prstGeom prst="rect">
            <a:avLst/>
          </a:prstGeom>
          <a:solidFill>
            <a:srgbClr val="243AA8"/>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endParaRPr lang="zh-CN" altLang="en-US">
              <a:ea typeface="华文新魏" panose="02010800040101010101" pitchFamily="2" charset="-122"/>
            </a:endParaRPr>
          </a:p>
        </p:txBody>
      </p:sp>
      <p:sp>
        <p:nvSpPr>
          <p:cNvPr id="1027" name="Text Box 3">
            <a:extLst>
              <a:ext uri="{FF2B5EF4-FFF2-40B4-BE49-F238E27FC236}">
                <a16:creationId xmlns:a16="http://schemas.microsoft.com/office/drawing/2014/main" id="{54ABF152-8F80-4B36-93E3-1D1B86D36F08}"/>
              </a:ext>
            </a:extLst>
          </p:cNvPr>
          <p:cNvSpPr txBox="1">
            <a:spLocks noChangeArrowheads="1"/>
          </p:cNvSpPr>
          <p:nvPr/>
        </p:nvSpPr>
        <p:spPr bwMode="auto">
          <a:xfrm>
            <a:off x="15875" y="6742113"/>
            <a:ext cx="9128125" cy="115887"/>
          </a:xfrm>
          <a:prstGeom prst="rect">
            <a:avLst/>
          </a:prstGeom>
          <a:solidFill>
            <a:srgbClr val="C1C1C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6000" tIns="7200" rIns="36000" bIns="18000" anchor="ct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a:defRPr/>
            </a:pPr>
            <a:endParaRPr lang="en-US" altLang="zh-CN" sz="100">
              <a:ea typeface="华文新魏" pitchFamily="2" charset="-122"/>
            </a:endParaRPr>
          </a:p>
        </p:txBody>
      </p:sp>
      <p:sp>
        <p:nvSpPr>
          <p:cNvPr id="1028" name="Text Box 4">
            <a:extLst>
              <a:ext uri="{FF2B5EF4-FFF2-40B4-BE49-F238E27FC236}">
                <a16:creationId xmlns:a16="http://schemas.microsoft.com/office/drawing/2014/main" id="{402A13F0-1A2E-4095-94CA-CCEC1AD68607}"/>
              </a:ext>
            </a:extLst>
          </p:cNvPr>
          <p:cNvSpPr txBox="1">
            <a:spLocks noChangeArrowheads="1"/>
          </p:cNvSpPr>
          <p:nvPr/>
        </p:nvSpPr>
        <p:spPr bwMode="auto">
          <a:xfrm>
            <a:off x="15875" y="-9525"/>
            <a:ext cx="9144000" cy="109538"/>
          </a:xfrm>
          <a:prstGeom prst="rect">
            <a:avLst/>
          </a:prstGeom>
          <a:solidFill>
            <a:srgbClr val="C1C1C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6000" tIns="7200" rIns="36000" bIns="18000" anchor="ct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a:defRPr/>
            </a:pPr>
            <a:endParaRPr lang="en-US" altLang="zh-CN" sz="100">
              <a:ea typeface="华文新魏" pitchFamily="2" charset="-122"/>
            </a:endParaRPr>
          </a:p>
        </p:txBody>
      </p:sp>
      <p:sp>
        <p:nvSpPr>
          <p:cNvPr id="1029" name="Rectangle 5">
            <a:extLst>
              <a:ext uri="{FF2B5EF4-FFF2-40B4-BE49-F238E27FC236}">
                <a16:creationId xmlns:a16="http://schemas.microsoft.com/office/drawing/2014/main" id="{34C77769-2718-48B7-8E24-862D059A43DC}"/>
              </a:ext>
            </a:extLst>
          </p:cNvPr>
          <p:cNvSpPr>
            <a:spLocks noGrp="1" noChangeArrowheads="1"/>
          </p:cNvSpPr>
          <p:nvPr>
            <p:ph type="title"/>
          </p:nvPr>
        </p:nvSpPr>
        <p:spPr bwMode="auto">
          <a:xfrm>
            <a:off x="457200" y="2111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en-US"/>
              <a:t>单击此处编辑母版标题样式</a:t>
            </a:r>
          </a:p>
        </p:txBody>
      </p:sp>
      <p:sp>
        <p:nvSpPr>
          <p:cNvPr id="1030" name="Rectangle 6">
            <a:extLst>
              <a:ext uri="{FF2B5EF4-FFF2-40B4-BE49-F238E27FC236}">
                <a16:creationId xmlns:a16="http://schemas.microsoft.com/office/drawing/2014/main" id="{DB28BFF0-BCE7-4E26-80E7-2B4F71652081}"/>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1031" name="Rectangle 7">
            <a:extLst>
              <a:ext uri="{FF2B5EF4-FFF2-40B4-BE49-F238E27FC236}">
                <a16:creationId xmlns:a16="http://schemas.microsoft.com/office/drawing/2014/main" id="{316786E9-08F2-4659-89F4-2A0FA8915599}"/>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400">
                <a:latin typeface="Arial" charset="0"/>
                <a:ea typeface="+mn-ea"/>
              </a:defRPr>
            </a:lvl1pPr>
          </a:lstStyle>
          <a:p>
            <a:pPr>
              <a:defRPr/>
            </a:pPr>
            <a:endParaRPr lang="zh-CN" altLang="en-US"/>
          </a:p>
        </p:txBody>
      </p:sp>
      <p:sp>
        <p:nvSpPr>
          <p:cNvPr id="1032" name="Rectangle 8">
            <a:extLst>
              <a:ext uri="{FF2B5EF4-FFF2-40B4-BE49-F238E27FC236}">
                <a16:creationId xmlns:a16="http://schemas.microsoft.com/office/drawing/2014/main" id="{39B727B7-F5F8-427A-8497-25A57DF57F05}"/>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eaLnBrk="0" hangingPunct="0">
              <a:defRPr sz="1400">
                <a:latin typeface="Arial" charset="0"/>
                <a:ea typeface="+mn-ea"/>
              </a:defRPr>
            </a:lvl1pPr>
          </a:lstStyle>
          <a:p>
            <a:pPr>
              <a:defRPr/>
            </a:pPr>
            <a:endParaRPr lang="zh-CN" altLang="en-US"/>
          </a:p>
        </p:txBody>
      </p:sp>
      <p:sp>
        <p:nvSpPr>
          <p:cNvPr id="1033" name="Rectangle 9">
            <a:extLst>
              <a:ext uri="{FF2B5EF4-FFF2-40B4-BE49-F238E27FC236}">
                <a16:creationId xmlns:a16="http://schemas.microsoft.com/office/drawing/2014/main" id="{B6F3FC39-FC41-435F-ABD6-B3D752FCDDA2}"/>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400">
                <a:ea typeface="华文新魏" panose="02010800040101010101" pitchFamily="2" charset="-122"/>
              </a:defRPr>
            </a:lvl1pPr>
          </a:lstStyle>
          <a:p>
            <a:fld id="{C5EA326C-B0BC-414C-8282-8245A80887A6}" type="slidenum">
              <a:rPr lang="en-US" altLang="zh-CN"/>
              <a:pPr/>
              <a:t>‹#›</a:t>
            </a:fld>
            <a:endParaRPr lang="en-US" altLang="zh-CN"/>
          </a:p>
        </p:txBody>
      </p:sp>
    </p:spTree>
  </p:cSld>
  <p:clrMap bg1="lt1" tx1="dk1" bg2="lt2" tx2="dk2" accent1="accent1" accent2="accent2" accent3="accent3" accent4="accent4" accent5="accent5" accent6="accent6" hlink="hlink" folHlink="folHlink"/>
  <p:sldLayoutIdLst>
    <p:sldLayoutId id="2147484061" r:id="rId1"/>
    <p:sldLayoutId id="2147484062" r:id="rId2"/>
    <p:sldLayoutId id="2147484063" r:id="rId3"/>
    <p:sldLayoutId id="2147484064" r:id="rId4"/>
    <p:sldLayoutId id="2147484065" r:id="rId5"/>
    <p:sldLayoutId id="2147484066" r:id="rId6"/>
    <p:sldLayoutId id="2147484067" r:id="rId7"/>
    <p:sldLayoutId id="2147484068" r:id="rId8"/>
    <p:sldLayoutId id="2147484069" r:id="rId9"/>
    <p:sldLayoutId id="2147484070" r:id="rId10"/>
    <p:sldLayoutId id="2147484071" r:id="rId11"/>
  </p:sldLayoutIdLst>
  <p:transition>
    <p:fade/>
  </p:transition>
  <p:txStyles>
    <p:titleStyle>
      <a:lvl1pPr algn="ctr" rtl="0" eaLnBrk="0" fontAlgn="base" hangingPunct="0">
        <a:spcBef>
          <a:spcPct val="0"/>
        </a:spcBef>
        <a:spcAft>
          <a:spcPct val="0"/>
        </a:spcAft>
        <a:defRPr sz="4400" b="1">
          <a:solidFill>
            <a:schemeClr val="tx2"/>
          </a:solidFill>
          <a:latin typeface="+mj-lt"/>
          <a:ea typeface="+mj-ea"/>
          <a:cs typeface="+mj-cs"/>
        </a:defRPr>
      </a:lvl1pPr>
      <a:lvl2pPr algn="ctr" rtl="0" eaLnBrk="0" fontAlgn="base" hangingPunct="0">
        <a:spcBef>
          <a:spcPct val="0"/>
        </a:spcBef>
        <a:spcAft>
          <a:spcPct val="0"/>
        </a:spcAft>
        <a:defRPr sz="4400" b="1">
          <a:solidFill>
            <a:schemeClr val="tx2"/>
          </a:solidFill>
          <a:latin typeface="Arial" pitchFamily="34" charset="0"/>
          <a:ea typeface="隶书" pitchFamily="1" charset="-122"/>
        </a:defRPr>
      </a:lvl2pPr>
      <a:lvl3pPr algn="ctr" rtl="0" eaLnBrk="0" fontAlgn="base" hangingPunct="0">
        <a:spcBef>
          <a:spcPct val="0"/>
        </a:spcBef>
        <a:spcAft>
          <a:spcPct val="0"/>
        </a:spcAft>
        <a:defRPr sz="4400" b="1">
          <a:solidFill>
            <a:schemeClr val="tx2"/>
          </a:solidFill>
          <a:latin typeface="Arial" pitchFamily="34" charset="0"/>
          <a:ea typeface="隶书" pitchFamily="1" charset="-122"/>
        </a:defRPr>
      </a:lvl3pPr>
      <a:lvl4pPr algn="ctr" rtl="0" eaLnBrk="0" fontAlgn="base" hangingPunct="0">
        <a:spcBef>
          <a:spcPct val="0"/>
        </a:spcBef>
        <a:spcAft>
          <a:spcPct val="0"/>
        </a:spcAft>
        <a:defRPr sz="4400" b="1">
          <a:solidFill>
            <a:schemeClr val="tx2"/>
          </a:solidFill>
          <a:latin typeface="Arial" pitchFamily="34" charset="0"/>
          <a:ea typeface="隶书" pitchFamily="1" charset="-122"/>
        </a:defRPr>
      </a:lvl4pPr>
      <a:lvl5pPr algn="ctr" rtl="0" eaLnBrk="0" fontAlgn="base" hangingPunct="0">
        <a:spcBef>
          <a:spcPct val="0"/>
        </a:spcBef>
        <a:spcAft>
          <a:spcPct val="0"/>
        </a:spcAft>
        <a:defRPr sz="4400" b="1">
          <a:solidFill>
            <a:schemeClr val="tx2"/>
          </a:solidFill>
          <a:latin typeface="Arial" pitchFamily="34" charset="0"/>
          <a:ea typeface="隶书" pitchFamily="1" charset="-122"/>
        </a:defRPr>
      </a:lvl5pPr>
      <a:lvl6pPr marL="457200" algn="ctr" rtl="0" eaLnBrk="1" fontAlgn="base" hangingPunct="1">
        <a:spcBef>
          <a:spcPct val="0"/>
        </a:spcBef>
        <a:spcAft>
          <a:spcPct val="0"/>
        </a:spcAft>
        <a:defRPr sz="4400" b="1">
          <a:solidFill>
            <a:schemeClr val="tx2"/>
          </a:solidFill>
          <a:latin typeface="Arial" pitchFamily="34" charset="0"/>
          <a:ea typeface="隶书" pitchFamily="1" charset="-122"/>
        </a:defRPr>
      </a:lvl6pPr>
      <a:lvl7pPr marL="914400" algn="ctr" rtl="0" eaLnBrk="1" fontAlgn="base" hangingPunct="1">
        <a:spcBef>
          <a:spcPct val="0"/>
        </a:spcBef>
        <a:spcAft>
          <a:spcPct val="0"/>
        </a:spcAft>
        <a:defRPr sz="4400" b="1">
          <a:solidFill>
            <a:schemeClr val="tx2"/>
          </a:solidFill>
          <a:latin typeface="Arial" pitchFamily="34" charset="0"/>
          <a:ea typeface="隶书" pitchFamily="1" charset="-122"/>
        </a:defRPr>
      </a:lvl7pPr>
      <a:lvl8pPr marL="1371600" algn="ctr" rtl="0" eaLnBrk="1" fontAlgn="base" hangingPunct="1">
        <a:spcBef>
          <a:spcPct val="0"/>
        </a:spcBef>
        <a:spcAft>
          <a:spcPct val="0"/>
        </a:spcAft>
        <a:defRPr sz="4400" b="1">
          <a:solidFill>
            <a:schemeClr val="tx2"/>
          </a:solidFill>
          <a:latin typeface="Arial" pitchFamily="34" charset="0"/>
          <a:ea typeface="隶书" pitchFamily="1" charset="-122"/>
        </a:defRPr>
      </a:lvl8pPr>
      <a:lvl9pPr marL="1828800" algn="ctr" rtl="0" eaLnBrk="1" fontAlgn="base" hangingPunct="1">
        <a:spcBef>
          <a:spcPct val="0"/>
        </a:spcBef>
        <a:spcAft>
          <a:spcPct val="0"/>
        </a:spcAft>
        <a:defRPr sz="4400" b="1">
          <a:solidFill>
            <a:schemeClr val="tx2"/>
          </a:solidFill>
          <a:latin typeface="Arial" pitchFamily="34" charset="0"/>
          <a:ea typeface="隶书" pitchFamily="1" charset="-122"/>
        </a:defRPr>
      </a:lvl9pPr>
    </p:titleStyle>
    <p:bodyStyle>
      <a:lvl1pPr marL="342900" indent="-342900" algn="l" rtl="0" eaLnBrk="0" fontAlgn="base" hangingPunct="0">
        <a:spcBef>
          <a:spcPct val="20000"/>
        </a:spcBef>
        <a:spcAft>
          <a:spcPct val="0"/>
        </a:spcAft>
        <a:buBlip>
          <a:blip r:embed="rId13"/>
        </a:buBlip>
        <a:defRPr sz="3200">
          <a:solidFill>
            <a:schemeClr val="tx1"/>
          </a:solidFill>
          <a:latin typeface="+mn-lt"/>
          <a:ea typeface="+mn-ea"/>
          <a:cs typeface="+mn-cs"/>
        </a:defRPr>
      </a:lvl1pPr>
      <a:lvl2pPr marL="742950" indent="-285750" algn="l" rtl="0" eaLnBrk="0" fontAlgn="base" hangingPunct="0">
        <a:spcBef>
          <a:spcPct val="20000"/>
        </a:spcBef>
        <a:spcAft>
          <a:spcPct val="0"/>
        </a:spcAft>
        <a:buBlip>
          <a:blip r:embed="rId14"/>
        </a:buBlip>
        <a:defRPr sz="2800">
          <a:solidFill>
            <a:schemeClr val="tx1"/>
          </a:solidFill>
          <a:latin typeface="+mn-lt"/>
          <a:ea typeface="+mn-ea"/>
        </a:defRPr>
      </a:lvl2pPr>
      <a:lvl3pPr marL="1143000" indent="-228600" algn="l" rtl="0" eaLnBrk="0" fontAlgn="base" hangingPunct="0">
        <a:spcBef>
          <a:spcPct val="20000"/>
        </a:spcBef>
        <a:spcAft>
          <a:spcPct val="0"/>
        </a:spcAft>
        <a:buBlip>
          <a:blip r:embed="rId13"/>
        </a:buBlip>
        <a:defRPr sz="2400">
          <a:solidFill>
            <a:schemeClr val="tx1"/>
          </a:solidFill>
          <a:latin typeface="+mn-lt"/>
          <a:ea typeface="+mn-ea"/>
        </a:defRPr>
      </a:lvl3pPr>
      <a:lvl4pPr marL="1600200" indent="-228600" algn="l" rtl="0" eaLnBrk="0" fontAlgn="base" hangingPunct="0">
        <a:spcBef>
          <a:spcPct val="20000"/>
        </a:spcBef>
        <a:spcAft>
          <a:spcPct val="0"/>
        </a:spcAft>
        <a:buBlip>
          <a:blip r:embed="rId14"/>
        </a:buBlip>
        <a:defRPr sz="2000">
          <a:solidFill>
            <a:schemeClr val="tx1"/>
          </a:solidFill>
          <a:latin typeface="+mn-lt"/>
          <a:ea typeface="+mn-ea"/>
        </a:defRPr>
      </a:lvl4pPr>
      <a:lvl5pPr marL="2057400" indent="-228600" algn="l" rtl="0" eaLnBrk="0" fontAlgn="base" hangingPunct="0">
        <a:spcBef>
          <a:spcPct val="20000"/>
        </a:spcBef>
        <a:spcAft>
          <a:spcPct val="0"/>
        </a:spcAft>
        <a:buBlip>
          <a:blip r:embed="rId13"/>
        </a:buBlip>
        <a:defRPr sz="2000">
          <a:solidFill>
            <a:schemeClr val="tx1"/>
          </a:solidFill>
          <a:latin typeface="+mn-lt"/>
          <a:ea typeface="+mn-ea"/>
        </a:defRPr>
      </a:lvl5pPr>
      <a:lvl6pPr marL="2514600" indent="-228600" algn="l" rtl="0" eaLnBrk="1" fontAlgn="base" hangingPunct="1">
        <a:spcBef>
          <a:spcPct val="20000"/>
        </a:spcBef>
        <a:spcAft>
          <a:spcPct val="0"/>
        </a:spcAft>
        <a:buBlip>
          <a:blip r:embed="rId13"/>
        </a:buBlip>
        <a:defRPr sz="2000">
          <a:solidFill>
            <a:schemeClr val="tx1"/>
          </a:solidFill>
          <a:latin typeface="+mn-lt"/>
          <a:ea typeface="+mn-ea"/>
        </a:defRPr>
      </a:lvl6pPr>
      <a:lvl7pPr marL="2971800" indent="-228600" algn="l" rtl="0" eaLnBrk="1" fontAlgn="base" hangingPunct="1">
        <a:spcBef>
          <a:spcPct val="20000"/>
        </a:spcBef>
        <a:spcAft>
          <a:spcPct val="0"/>
        </a:spcAft>
        <a:buBlip>
          <a:blip r:embed="rId13"/>
        </a:buBlip>
        <a:defRPr sz="2000">
          <a:solidFill>
            <a:schemeClr val="tx1"/>
          </a:solidFill>
          <a:latin typeface="+mn-lt"/>
          <a:ea typeface="+mn-ea"/>
        </a:defRPr>
      </a:lvl7pPr>
      <a:lvl8pPr marL="3429000" indent="-228600" algn="l" rtl="0" eaLnBrk="1" fontAlgn="base" hangingPunct="1">
        <a:spcBef>
          <a:spcPct val="20000"/>
        </a:spcBef>
        <a:spcAft>
          <a:spcPct val="0"/>
        </a:spcAft>
        <a:buBlip>
          <a:blip r:embed="rId13"/>
        </a:buBlip>
        <a:defRPr sz="2000">
          <a:solidFill>
            <a:schemeClr val="tx1"/>
          </a:solidFill>
          <a:latin typeface="+mn-lt"/>
          <a:ea typeface="+mn-ea"/>
        </a:defRPr>
      </a:lvl8pPr>
      <a:lvl9pPr marL="3886200" indent="-228600" algn="l" rtl="0" eaLnBrk="1" fontAlgn="base" hangingPunct="1">
        <a:spcBef>
          <a:spcPct val="20000"/>
        </a:spcBef>
        <a:spcAft>
          <a:spcPct val="0"/>
        </a:spcAft>
        <a:buBlip>
          <a:blip r:embed="rId13"/>
        </a:buBlip>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auto">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050" name="Rectangle 5">
            <a:extLst>
              <a:ext uri="{FF2B5EF4-FFF2-40B4-BE49-F238E27FC236}">
                <a16:creationId xmlns:a16="http://schemas.microsoft.com/office/drawing/2014/main" id="{72EBA9ED-0D0D-4EE6-BCB3-763705C7CF22}"/>
              </a:ext>
            </a:extLst>
          </p:cNvPr>
          <p:cNvSpPr>
            <a:spLocks noGrp="1" noChangeArrowheads="1"/>
          </p:cNvSpPr>
          <p:nvPr>
            <p:ph type="title"/>
          </p:nvPr>
        </p:nvSpPr>
        <p:spPr bwMode="auto">
          <a:xfrm>
            <a:off x="457200" y="2111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en-US"/>
              <a:t>单击此处编辑母版标题样式</a:t>
            </a:r>
          </a:p>
        </p:txBody>
      </p:sp>
      <p:sp>
        <p:nvSpPr>
          <p:cNvPr id="2051" name="Rectangle 6">
            <a:extLst>
              <a:ext uri="{FF2B5EF4-FFF2-40B4-BE49-F238E27FC236}">
                <a16:creationId xmlns:a16="http://schemas.microsoft.com/office/drawing/2014/main" id="{AEBA87B4-E32C-43A4-AAB8-859BA636B011}"/>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2052" name="Rectangle 4">
            <a:extLst>
              <a:ext uri="{FF2B5EF4-FFF2-40B4-BE49-F238E27FC236}">
                <a16:creationId xmlns:a16="http://schemas.microsoft.com/office/drawing/2014/main" id="{AD40264C-3DA7-4628-A6C9-5C2206C17B35}"/>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400">
                <a:latin typeface="Arial" charset="0"/>
                <a:ea typeface="+mn-ea"/>
              </a:defRPr>
            </a:lvl1pPr>
          </a:lstStyle>
          <a:p>
            <a:pPr>
              <a:defRPr/>
            </a:pPr>
            <a:fld id="{64355FFC-E37B-4F75-B264-93825D8041FF}" type="datetimeFigureOut">
              <a:rPr lang="en-US"/>
              <a:pPr>
                <a:defRPr/>
              </a:pPr>
              <a:t>12/13/2018</a:t>
            </a:fld>
            <a:endParaRPr lang="en-US"/>
          </a:p>
        </p:txBody>
      </p:sp>
      <p:sp>
        <p:nvSpPr>
          <p:cNvPr id="2053" name="Rectangle 5">
            <a:extLst>
              <a:ext uri="{FF2B5EF4-FFF2-40B4-BE49-F238E27FC236}">
                <a16:creationId xmlns:a16="http://schemas.microsoft.com/office/drawing/2014/main" id="{1619D735-977F-4076-8B3B-1324AEC817DF}"/>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eaLnBrk="0" hangingPunct="0">
              <a:defRPr sz="1400">
                <a:latin typeface="Arial" charset="0"/>
                <a:ea typeface="+mn-ea"/>
              </a:defRPr>
            </a:lvl1pPr>
          </a:lstStyle>
          <a:p>
            <a:pPr>
              <a:defRPr/>
            </a:pPr>
            <a:endParaRPr lang="en-US"/>
          </a:p>
        </p:txBody>
      </p:sp>
      <p:sp>
        <p:nvSpPr>
          <p:cNvPr id="2054" name="Rectangle 6">
            <a:extLst>
              <a:ext uri="{FF2B5EF4-FFF2-40B4-BE49-F238E27FC236}">
                <a16:creationId xmlns:a16="http://schemas.microsoft.com/office/drawing/2014/main" id="{8806E831-80DA-4FE3-92CC-7860AE55CDAF}"/>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400">
                <a:ea typeface="华文新魏" panose="02010800040101010101" pitchFamily="2" charset="-122"/>
              </a:defRPr>
            </a:lvl1pPr>
          </a:lstStyle>
          <a:p>
            <a:fld id="{6CFFF5D5-DCE0-405C-92D7-E36FEA37B3B8}" type="slidenum">
              <a:rPr lang="en-US" altLang="zh-CN"/>
              <a:pPr/>
              <a:t>‹#›</a:t>
            </a:fld>
            <a:endParaRPr lang="en-US" altLang="zh-CN"/>
          </a:p>
        </p:txBody>
      </p:sp>
    </p:spTree>
  </p:cSld>
  <p:clrMap bg1="lt1" tx1="dk1" bg2="lt2" tx2="dk2" accent1="accent1" accent2="accent2" accent3="accent3" accent4="accent4" accent5="accent5" accent6="accent6" hlink="hlink" folHlink="folHlink"/>
  <p:sldLayoutIdLst>
    <p:sldLayoutId id="2147484072" r:id="rId1"/>
    <p:sldLayoutId id="2147484073" r:id="rId2"/>
    <p:sldLayoutId id="2147484074" r:id="rId3"/>
    <p:sldLayoutId id="2147484075" r:id="rId4"/>
    <p:sldLayoutId id="2147484076" r:id="rId5"/>
    <p:sldLayoutId id="2147484077" r:id="rId6"/>
    <p:sldLayoutId id="2147484078" r:id="rId7"/>
    <p:sldLayoutId id="2147484079" r:id="rId8"/>
    <p:sldLayoutId id="2147484080" r:id="rId9"/>
    <p:sldLayoutId id="2147484081" r:id="rId10"/>
    <p:sldLayoutId id="2147484082" r:id="rId11"/>
  </p:sldLayoutIdLst>
  <p:transition>
    <p:fade/>
  </p:transition>
  <p:txStyles>
    <p:titleStyle>
      <a:lvl1pPr algn="ctr" rtl="0" eaLnBrk="0" fontAlgn="base" hangingPunct="0">
        <a:spcBef>
          <a:spcPct val="0"/>
        </a:spcBef>
        <a:spcAft>
          <a:spcPct val="0"/>
        </a:spcAft>
        <a:defRPr sz="4400" b="1">
          <a:solidFill>
            <a:schemeClr val="tx2"/>
          </a:solidFill>
          <a:latin typeface="+mj-lt"/>
          <a:ea typeface="+mj-ea"/>
          <a:cs typeface="+mj-cs"/>
        </a:defRPr>
      </a:lvl1pPr>
      <a:lvl2pPr algn="ctr" rtl="0" eaLnBrk="0" fontAlgn="base" hangingPunct="0">
        <a:spcBef>
          <a:spcPct val="0"/>
        </a:spcBef>
        <a:spcAft>
          <a:spcPct val="0"/>
        </a:spcAft>
        <a:defRPr sz="4400" b="1">
          <a:solidFill>
            <a:schemeClr val="tx2"/>
          </a:solidFill>
          <a:latin typeface="Arial" pitchFamily="34" charset="0"/>
          <a:ea typeface="隶书" pitchFamily="1" charset="-122"/>
        </a:defRPr>
      </a:lvl2pPr>
      <a:lvl3pPr algn="ctr" rtl="0" eaLnBrk="0" fontAlgn="base" hangingPunct="0">
        <a:spcBef>
          <a:spcPct val="0"/>
        </a:spcBef>
        <a:spcAft>
          <a:spcPct val="0"/>
        </a:spcAft>
        <a:defRPr sz="4400" b="1">
          <a:solidFill>
            <a:schemeClr val="tx2"/>
          </a:solidFill>
          <a:latin typeface="Arial" pitchFamily="34" charset="0"/>
          <a:ea typeface="隶书" pitchFamily="1" charset="-122"/>
        </a:defRPr>
      </a:lvl3pPr>
      <a:lvl4pPr algn="ctr" rtl="0" eaLnBrk="0" fontAlgn="base" hangingPunct="0">
        <a:spcBef>
          <a:spcPct val="0"/>
        </a:spcBef>
        <a:spcAft>
          <a:spcPct val="0"/>
        </a:spcAft>
        <a:defRPr sz="4400" b="1">
          <a:solidFill>
            <a:schemeClr val="tx2"/>
          </a:solidFill>
          <a:latin typeface="Arial" pitchFamily="34" charset="0"/>
          <a:ea typeface="隶书" pitchFamily="1" charset="-122"/>
        </a:defRPr>
      </a:lvl4pPr>
      <a:lvl5pPr algn="ctr" rtl="0" eaLnBrk="0" fontAlgn="base" hangingPunct="0">
        <a:spcBef>
          <a:spcPct val="0"/>
        </a:spcBef>
        <a:spcAft>
          <a:spcPct val="0"/>
        </a:spcAft>
        <a:defRPr sz="4400" b="1">
          <a:solidFill>
            <a:schemeClr val="tx2"/>
          </a:solidFill>
          <a:latin typeface="Arial" pitchFamily="34" charset="0"/>
          <a:ea typeface="隶书" pitchFamily="1" charset="-122"/>
        </a:defRPr>
      </a:lvl5pPr>
      <a:lvl6pPr marL="457200" algn="ctr" rtl="0" eaLnBrk="1" fontAlgn="base" hangingPunct="1">
        <a:spcBef>
          <a:spcPct val="0"/>
        </a:spcBef>
        <a:spcAft>
          <a:spcPct val="0"/>
        </a:spcAft>
        <a:defRPr sz="4400" b="1">
          <a:solidFill>
            <a:schemeClr val="tx2"/>
          </a:solidFill>
          <a:latin typeface="Arial" pitchFamily="34" charset="0"/>
          <a:ea typeface="隶书" pitchFamily="1" charset="-122"/>
        </a:defRPr>
      </a:lvl6pPr>
      <a:lvl7pPr marL="914400" algn="ctr" rtl="0" eaLnBrk="1" fontAlgn="base" hangingPunct="1">
        <a:spcBef>
          <a:spcPct val="0"/>
        </a:spcBef>
        <a:spcAft>
          <a:spcPct val="0"/>
        </a:spcAft>
        <a:defRPr sz="4400" b="1">
          <a:solidFill>
            <a:schemeClr val="tx2"/>
          </a:solidFill>
          <a:latin typeface="Arial" pitchFamily="34" charset="0"/>
          <a:ea typeface="隶书" pitchFamily="1" charset="-122"/>
        </a:defRPr>
      </a:lvl7pPr>
      <a:lvl8pPr marL="1371600" algn="ctr" rtl="0" eaLnBrk="1" fontAlgn="base" hangingPunct="1">
        <a:spcBef>
          <a:spcPct val="0"/>
        </a:spcBef>
        <a:spcAft>
          <a:spcPct val="0"/>
        </a:spcAft>
        <a:defRPr sz="4400" b="1">
          <a:solidFill>
            <a:schemeClr val="tx2"/>
          </a:solidFill>
          <a:latin typeface="Arial" pitchFamily="34" charset="0"/>
          <a:ea typeface="隶书" pitchFamily="1" charset="-122"/>
        </a:defRPr>
      </a:lvl8pPr>
      <a:lvl9pPr marL="1828800" algn="ctr" rtl="0" eaLnBrk="1" fontAlgn="base" hangingPunct="1">
        <a:spcBef>
          <a:spcPct val="0"/>
        </a:spcBef>
        <a:spcAft>
          <a:spcPct val="0"/>
        </a:spcAft>
        <a:defRPr sz="4400" b="1">
          <a:solidFill>
            <a:schemeClr val="tx2"/>
          </a:solidFill>
          <a:latin typeface="Arial" pitchFamily="34" charset="0"/>
          <a:ea typeface="隶书" pitchFamily="1" charset="-122"/>
        </a:defRPr>
      </a:lvl9pPr>
    </p:titleStyle>
    <p:bodyStyle>
      <a:lvl1pPr marL="342900" indent="-342900" algn="l" rtl="0" eaLnBrk="0" fontAlgn="base" hangingPunct="0">
        <a:spcBef>
          <a:spcPct val="20000"/>
        </a:spcBef>
        <a:spcAft>
          <a:spcPct val="0"/>
        </a:spcAft>
        <a:buBlip>
          <a:blip r:embed="rId14"/>
        </a:buBlip>
        <a:defRPr sz="3200">
          <a:solidFill>
            <a:schemeClr val="tx1"/>
          </a:solidFill>
          <a:latin typeface="+mn-lt"/>
          <a:ea typeface="+mn-ea"/>
          <a:cs typeface="+mn-cs"/>
        </a:defRPr>
      </a:lvl1pPr>
      <a:lvl2pPr marL="742950" indent="-285750" algn="l" rtl="0" eaLnBrk="0" fontAlgn="base" hangingPunct="0">
        <a:spcBef>
          <a:spcPct val="20000"/>
        </a:spcBef>
        <a:spcAft>
          <a:spcPct val="0"/>
        </a:spcAft>
        <a:buBlip>
          <a:blip r:embed="rId15"/>
        </a:buBlip>
        <a:defRPr sz="2800">
          <a:solidFill>
            <a:schemeClr val="tx1"/>
          </a:solidFill>
          <a:latin typeface="+mn-lt"/>
          <a:ea typeface="+mn-ea"/>
        </a:defRPr>
      </a:lvl2pPr>
      <a:lvl3pPr marL="1143000" indent="-228600" algn="l" rtl="0" eaLnBrk="0" fontAlgn="base" hangingPunct="0">
        <a:spcBef>
          <a:spcPct val="20000"/>
        </a:spcBef>
        <a:spcAft>
          <a:spcPct val="0"/>
        </a:spcAft>
        <a:buBlip>
          <a:blip r:embed="rId14"/>
        </a:buBlip>
        <a:defRPr sz="2400">
          <a:solidFill>
            <a:schemeClr val="tx1"/>
          </a:solidFill>
          <a:latin typeface="+mn-lt"/>
          <a:ea typeface="+mn-ea"/>
        </a:defRPr>
      </a:lvl3pPr>
      <a:lvl4pPr marL="1600200" indent="-228600" algn="l" rtl="0" eaLnBrk="0" fontAlgn="base" hangingPunct="0">
        <a:spcBef>
          <a:spcPct val="20000"/>
        </a:spcBef>
        <a:spcAft>
          <a:spcPct val="0"/>
        </a:spcAft>
        <a:buBlip>
          <a:blip r:embed="rId15"/>
        </a:buBlip>
        <a:defRPr sz="2000">
          <a:solidFill>
            <a:schemeClr val="tx1"/>
          </a:solidFill>
          <a:latin typeface="+mn-lt"/>
          <a:ea typeface="+mn-ea"/>
        </a:defRPr>
      </a:lvl4pPr>
      <a:lvl5pPr marL="2057400" indent="-228600" algn="l" rtl="0" eaLnBrk="0" fontAlgn="base" hangingPunct="0">
        <a:spcBef>
          <a:spcPct val="20000"/>
        </a:spcBef>
        <a:spcAft>
          <a:spcPct val="0"/>
        </a:spcAft>
        <a:buBlip>
          <a:blip r:embed="rId14"/>
        </a:buBlip>
        <a:defRPr sz="2000">
          <a:solidFill>
            <a:schemeClr val="tx1"/>
          </a:solidFill>
          <a:latin typeface="+mn-lt"/>
          <a:ea typeface="+mn-ea"/>
        </a:defRPr>
      </a:lvl5pPr>
      <a:lvl6pPr marL="2514600" indent="-228600" algn="l" rtl="0" eaLnBrk="1" fontAlgn="base" hangingPunct="1">
        <a:spcBef>
          <a:spcPct val="20000"/>
        </a:spcBef>
        <a:spcAft>
          <a:spcPct val="0"/>
        </a:spcAft>
        <a:buBlip>
          <a:blip r:embed="rId14"/>
        </a:buBlip>
        <a:defRPr sz="2000">
          <a:solidFill>
            <a:schemeClr val="tx1"/>
          </a:solidFill>
          <a:latin typeface="+mn-lt"/>
          <a:ea typeface="+mn-ea"/>
        </a:defRPr>
      </a:lvl6pPr>
      <a:lvl7pPr marL="2971800" indent="-228600" algn="l" rtl="0" eaLnBrk="1" fontAlgn="base" hangingPunct="1">
        <a:spcBef>
          <a:spcPct val="20000"/>
        </a:spcBef>
        <a:spcAft>
          <a:spcPct val="0"/>
        </a:spcAft>
        <a:buBlip>
          <a:blip r:embed="rId14"/>
        </a:buBlip>
        <a:defRPr sz="2000">
          <a:solidFill>
            <a:schemeClr val="tx1"/>
          </a:solidFill>
          <a:latin typeface="+mn-lt"/>
          <a:ea typeface="+mn-ea"/>
        </a:defRPr>
      </a:lvl7pPr>
      <a:lvl8pPr marL="3429000" indent="-228600" algn="l" rtl="0" eaLnBrk="1" fontAlgn="base" hangingPunct="1">
        <a:spcBef>
          <a:spcPct val="20000"/>
        </a:spcBef>
        <a:spcAft>
          <a:spcPct val="0"/>
        </a:spcAft>
        <a:buBlip>
          <a:blip r:embed="rId14"/>
        </a:buBlip>
        <a:defRPr sz="2000">
          <a:solidFill>
            <a:schemeClr val="tx1"/>
          </a:solidFill>
          <a:latin typeface="+mn-lt"/>
          <a:ea typeface="+mn-ea"/>
        </a:defRPr>
      </a:lvl8pPr>
      <a:lvl9pPr marL="3886200" indent="-228600" algn="l" rtl="0" eaLnBrk="1" fontAlgn="base" hangingPunct="1">
        <a:spcBef>
          <a:spcPct val="20000"/>
        </a:spcBef>
        <a:spcAft>
          <a:spcPct val="0"/>
        </a:spcAft>
        <a:buBlip>
          <a:blip r:embed="rId14"/>
        </a:buBlip>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5" name="Rectangle 3">
            <a:extLst>
              <a:ext uri="{FF2B5EF4-FFF2-40B4-BE49-F238E27FC236}">
                <a16:creationId xmlns:a16="http://schemas.microsoft.com/office/drawing/2014/main" id="{5ACFD944-095D-416C-8B4C-FD35A8A76EDA}"/>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Arial" charset="0"/>
                <a:ea typeface="宋体" pitchFamily="2" charset="-122"/>
              </a:defRPr>
            </a:lvl1pPr>
          </a:lstStyle>
          <a:p>
            <a:pPr>
              <a:defRPr/>
            </a:pPr>
            <a:endParaRPr lang="zh-CN" altLang="en-US"/>
          </a:p>
        </p:txBody>
      </p:sp>
      <p:sp>
        <p:nvSpPr>
          <p:cNvPr id="38916" name="Rectangle 4">
            <a:extLst>
              <a:ext uri="{FF2B5EF4-FFF2-40B4-BE49-F238E27FC236}">
                <a16:creationId xmlns:a16="http://schemas.microsoft.com/office/drawing/2014/main" id="{2543A418-0835-42E3-976B-069944E9723C}"/>
              </a:ext>
            </a:extLst>
          </p:cNvPr>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Black" panose="020B0A04020102020204" pitchFamily="34" charset="0"/>
              </a:defRPr>
            </a:lvl1pPr>
          </a:lstStyle>
          <a:p>
            <a:fld id="{C11A9641-FCDF-4ECB-A9C2-6DCFBF4CB556}" type="slidenum">
              <a:rPr lang="en-US" altLang="zh-CN"/>
              <a:pPr/>
              <a:t>‹#›</a:t>
            </a:fld>
            <a:endParaRPr lang="en-US" altLang="zh-CN"/>
          </a:p>
        </p:txBody>
      </p:sp>
      <p:grpSp>
        <p:nvGrpSpPr>
          <p:cNvPr id="3076" name="Group 35">
            <a:extLst>
              <a:ext uri="{FF2B5EF4-FFF2-40B4-BE49-F238E27FC236}">
                <a16:creationId xmlns:a16="http://schemas.microsoft.com/office/drawing/2014/main" id="{BE561D1A-3A06-4CD9-B588-F60CAF6E9956}"/>
              </a:ext>
            </a:extLst>
          </p:cNvPr>
          <p:cNvGrpSpPr>
            <a:grpSpLocks/>
          </p:cNvGrpSpPr>
          <p:nvPr/>
        </p:nvGrpSpPr>
        <p:grpSpPr bwMode="auto">
          <a:xfrm>
            <a:off x="0" y="0"/>
            <a:ext cx="9144000" cy="546100"/>
            <a:chOff x="0" y="0"/>
            <a:chExt cx="5760" cy="344"/>
          </a:xfrm>
        </p:grpSpPr>
        <p:sp>
          <p:nvSpPr>
            <p:cNvPr id="3080" name="Rectangle 5">
              <a:extLst>
                <a:ext uri="{FF2B5EF4-FFF2-40B4-BE49-F238E27FC236}">
                  <a16:creationId xmlns:a16="http://schemas.microsoft.com/office/drawing/2014/main" id="{47EAC75B-C0EB-4075-B28F-4C6CCE642EAF}"/>
                </a:ext>
              </a:extLst>
            </p:cNvPr>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zh-CN" sz="2400">
                <a:latin typeface="Times New Roman" panose="02020603050405020304" pitchFamily="18" charset="0"/>
              </a:endParaRPr>
            </a:p>
          </p:txBody>
        </p:sp>
        <p:sp>
          <p:nvSpPr>
            <p:cNvPr id="3081" name="Rectangle 6">
              <a:extLst>
                <a:ext uri="{FF2B5EF4-FFF2-40B4-BE49-F238E27FC236}">
                  <a16:creationId xmlns:a16="http://schemas.microsoft.com/office/drawing/2014/main" id="{7D920BA8-7AEC-4727-ACDD-EDD063B4911F}"/>
                </a:ext>
              </a:extLst>
            </p:cNvPr>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zh-CN" sz="2400">
                <a:latin typeface="Times New Roman" panose="02020603050405020304" pitchFamily="18" charset="0"/>
              </a:endParaRPr>
            </a:p>
          </p:txBody>
        </p:sp>
        <p:sp>
          <p:nvSpPr>
            <p:cNvPr id="3082" name="Rectangle 7">
              <a:extLst>
                <a:ext uri="{FF2B5EF4-FFF2-40B4-BE49-F238E27FC236}">
                  <a16:creationId xmlns:a16="http://schemas.microsoft.com/office/drawing/2014/main" id="{F835E724-8604-4CF5-981E-C7DD0AB9C3A2}"/>
                </a:ext>
              </a:extLst>
            </p:cNvPr>
            <p:cNvSpPr>
              <a:spLocks noChangeArrowheads="1"/>
            </p:cNvSpPr>
            <p:nvPr/>
          </p:nvSpPr>
          <p:spPr bwMode="auto">
            <a:xfrm>
              <a:off x="258" y="85"/>
              <a:ext cx="87" cy="8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zh-CN">
                <a:solidFill>
                  <a:schemeClr val="hlink"/>
                </a:solidFill>
              </a:endParaRPr>
            </a:p>
          </p:txBody>
        </p:sp>
        <p:sp>
          <p:nvSpPr>
            <p:cNvPr id="3083" name="Rectangle 8">
              <a:extLst>
                <a:ext uri="{FF2B5EF4-FFF2-40B4-BE49-F238E27FC236}">
                  <a16:creationId xmlns:a16="http://schemas.microsoft.com/office/drawing/2014/main" id="{7C182FD3-1F52-4A9B-923B-8F4085A2BDDA}"/>
                </a:ext>
              </a:extLst>
            </p:cNvPr>
            <p:cNvSpPr>
              <a:spLocks noChangeArrowheads="1"/>
            </p:cNvSpPr>
            <p:nvPr/>
          </p:nvSpPr>
          <p:spPr bwMode="auto">
            <a:xfrm>
              <a:off x="345" y="0"/>
              <a:ext cx="88"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zh-CN">
                <a:solidFill>
                  <a:schemeClr val="hlink"/>
                </a:solidFill>
              </a:endParaRPr>
            </a:p>
          </p:txBody>
        </p:sp>
        <p:sp>
          <p:nvSpPr>
            <p:cNvPr id="3084" name="Rectangle 9">
              <a:extLst>
                <a:ext uri="{FF2B5EF4-FFF2-40B4-BE49-F238E27FC236}">
                  <a16:creationId xmlns:a16="http://schemas.microsoft.com/office/drawing/2014/main" id="{D6619550-F3B1-44E9-B04B-950936121D32}"/>
                </a:ext>
              </a:extLst>
            </p:cNvPr>
            <p:cNvSpPr>
              <a:spLocks noChangeArrowheads="1"/>
            </p:cNvSpPr>
            <p:nvPr/>
          </p:nvSpPr>
          <p:spPr bwMode="auto">
            <a:xfrm>
              <a:off x="345" y="85"/>
              <a:ext cx="88" cy="8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zh-CN">
                <a:solidFill>
                  <a:schemeClr val="accent2"/>
                </a:solidFill>
              </a:endParaRPr>
            </a:p>
          </p:txBody>
        </p:sp>
        <p:sp>
          <p:nvSpPr>
            <p:cNvPr id="3085" name="Rectangle 10">
              <a:extLst>
                <a:ext uri="{FF2B5EF4-FFF2-40B4-BE49-F238E27FC236}">
                  <a16:creationId xmlns:a16="http://schemas.microsoft.com/office/drawing/2014/main" id="{E2D88A5B-EBD5-4329-B58F-00095A9FB410}"/>
                </a:ext>
              </a:extLst>
            </p:cNvPr>
            <p:cNvSpPr>
              <a:spLocks noChangeArrowheads="1"/>
            </p:cNvSpPr>
            <p:nvPr/>
          </p:nvSpPr>
          <p:spPr bwMode="auto">
            <a:xfrm>
              <a:off x="173" y="173"/>
              <a:ext cx="86"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zh-CN">
                <a:solidFill>
                  <a:schemeClr val="hlink"/>
                </a:solidFill>
              </a:endParaRPr>
            </a:p>
          </p:txBody>
        </p:sp>
        <p:sp>
          <p:nvSpPr>
            <p:cNvPr id="3086" name="Rectangle 11">
              <a:extLst>
                <a:ext uri="{FF2B5EF4-FFF2-40B4-BE49-F238E27FC236}">
                  <a16:creationId xmlns:a16="http://schemas.microsoft.com/office/drawing/2014/main" id="{7990CDF5-E35F-431A-9854-287BAD43B92C}"/>
                </a:ext>
              </a:extLst>
            </p:cNvPr>
            <p:cNvSpPr>
              <a:spLocks noChangeArrowheads="1"/>
            </p:cNvSpPr>
            <p:nvPr/>
          </p:nvSpPr>
          <p:spPr bwMode="auto">
            <a:xfrm>
              <a:off x="83" y="86"/>
              <a:ext cx="89" cy="8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zh-CN" sz="2400">
                <a:latin typeface="Times New Roman" panose="02020603050405020304" pitchFamily="18" charset="0"/>
              </a:endParaRPr>
            </a:p>
          </p:txBody>
        </p:sp>
        <p:sp>
          <p:nvSpPr>
            <p:cNvPr id="3087" name="Rectangle 12">
              <a:extLst>
                <a:ext uri="{FF2B5EF4-FFF2-40B4-BE49-F238E27FC236}">
                  <a16:creationId xmlns:a16="http://schemas.microsoft.com/office/drawing/2014/main" id="{4A97B5F2-73C3-4CF6-B406-EC056BC28166}"/>
                </a:ext>
              </a:extLst>
            </p:cNvPr>
            <p:cNvSpPr>
              <a:spLocks noChangeArrowheads="1"/>
            </p:cNvSpPr>
            <p:nvPr/>
          </p:nvSpPr>
          <p:spPr bwMode="auto">
            <a:xfrm>
              <a:off x="258" y="171"/>
              <a:ext cx="87" cy="8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zh-CN">
                <a:solidFill>
                  <a:schemeClr val="accent2"/>
                </a:solidFill>
              </a:endParaRPr>
            </a:p>
          </p:txBody>
        </p:sp>
        <p:sp>
          <p:nvSpPr>
            <p:cNvPr id="3088" name="Rectangle 13">
              <a:extLst>
                <a:ext uri="{FF2B5EF4-FFF2-40B4-BE49-F238E27FC236}">
                  <a16:creationId xmlns:a16="http://schemas.microsoft.com/office/drawing/2014/main" id="{61E15C65-33FD-4B92-A3DA-18931161DA15}"/>
                </a:ext>
              </a:extLst>
            </p:cNvPr>
            <p:cNvSpPr>
              <a:spLocks noChangeArrowheads="1"/>
            </p:cNvSpPr>
            <p:nvPr/>
          </p:nvSpPr>
          <p:spPr bwMode="auto">
            <a:xfrm>
              <a:off x="173" y="258"/>
              <a:ext cx="86" cy="8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zh-CN">
                <a:solidFill>
                  <a:schemeClr val="accent2"/>
                </a:solidFill>
              </a:endParaRPr>
            </a:p>
          </p:txBody>
        </p:sp>
      </p:grpSp>
      <p:sp>
        <p:nvSpPr>
          <p:cNvPr id="3077" name="Rectangle 14">
            <a:extLst>
              <a:ext uri="{FF2B5EF4-FFF2-40B4-BE49-F238E27FC236}">
                <a16:creationId xmlns:a16="http://schemas.microsoft.com/office/drawing/2014/main" id="{27A64EDC-7EA2-4E29-ACCF-E120277C56B9}"/>
              </a:ext>
            </a:extLst>
          </p:cNvPr>
          <p:cNvSpPr>
            <a:spLocks noGrp="1" noChangeArrowheads="1"/>
          </p:cNvSpPr>
          <p:nvPr>
            <p:ph type="title"/>
          </p:nvPr>
        </p:nvSpPr>
        <p:spPr bwMode="auto">
          <a:xfrm>
            <a:off x="457200" y="457200"/>
            <a:ext cx="8229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en-US"/>
              <a:t>单击此处编辑母版标题样式</a:t>
            </a:r>
          </a:p>
        </p:txBody>
      </p:sp>
      <p:sp>
        <p:nvSpPr>
          <p:cNvPr id="3078" name="Rectangle 15">
            <a:extLst>
              <a:ext uri="{FF2B5EF4-FFF2-40B4-BE49-F238E27FC236}">
                <a16:creationId xmlns:a16="http://schemas.microsoft.com/office/drawing/2014/main" id="{69FF4BF3-AA48-488E-961A-3D71BF33408F}"/>
              </a:ext>
            </a:extLst>
          </p:cNvPr>
          <p:cNvSpPr>
            <a:spLocks noGrp="1" noChangeArrowheads="1"/>
          </p:cNvSpPr>
          <p:nvPr>
            <p:ph type="body" idx="1"/>
          </p:nvPr>
        </p:nvSpPr>
        <p:spPr bwMode="auto">
          <a:xfrm>
            <a:off x="457200" y="1981200"/>
            <a:ext cx="82296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38929" name="Rectangle 17">
            <a:extLst>
              <a:ext uri="{FF2B5EF4-FFF2-40B4-BE49-F238E27FC236}">
                <a16:creationId xmlns:a16="http://schemas.microsoft.com/office/drawing/2014/main" id="{11CC0D02-FEC3-48EE-959C-79FCFBDCC8BA}"/>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ea typeface="宋体" pitchFamily="2" charset="-122"/>
              </a:defRPr>
            </a:lvl1pPr>
          </a:lstStyle>
          <a:p>
            <a:pPr>
              <a:defRPr/>
            </a:pPr>
            <a:endParaRPr lang="zh-CN" altLang="en-US"/>
          </a:p>
        </p:txBody>
      </p:sp>
    </p:spTree>
  </p:cSld>
  <p:clrMap bg1="lt1" tx1="dk1" bg2="lt2" tx2="dk2" accent1="accent1" accent2="accent2" accent3="accent3" accent4="accent4" accent5="accent5" accent6="accent6" hlink="hlink" folHlink="folHlink"/>
  <p:sldLayoutIdLst>
    <p:sldLayoutId id="2147484093" r:id="rId1"/>
    <p:sldLayoutId id="2147484083" r:id="rId2"/>
    <p:sldLayoutId id="2147484084" r:id="rId3"/>
    <p:sldLayoutId id="2147484085" r:id="rId4"/>
    <p:sldLayoutId id="2147484086" r:id="rId5"/>
    <p:sldLayoutId id="2147484087" r:id="rId6"/>
    <p:sldLayoutId id="2147484088" r:id="rId7"/>
    <p:sldLayoutId id="2147484089" r:id="rId8"/>
    <p:sldLayoutId id="2147484090" r:id="rId9"/>
    <p:sldLayoutId id="2147484091" r:id="rId10"/>
    <p:sldLayoutId id="2147484092" r:id="rId11"/>
  </p:sldLayoutIdLst>
  <p:transition>
    <p:fade/>
  </p:transition>
  <p:txStyles>
    <p:title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pitchFamily="34" charset="0"/>
        </a:defRPr>
      </a:lvl2pPr>
      <a:lvl3pPr algn="l" rtl="0" eaLnBrk="0" fontAlgn="base" hangingPunct="0">
        <a:spcBef>
          <a:spcPct val="0"/>
        </a:spcBef>
        <a:spcAft>
          <a:spcPct val="0"/>
        </a:spcAft>
        <a:defRPr sz="4400">
          <a:solidFill>
            <a:schemeClr val="tx1"/>
          </a:solidFill>
          <a:latin typeface="Arial" pitchFamily="34" charset="0"/>
        </a:defRPr>
      </a:lvl3pPr>
      <a:lvl4pPr algn="l" rtl="0" eaLnBrk="0" fontAlgn="base" hangingPunct="0">
        <a:spcBef>
          <a:spcPct val="0"/>
        </a:spcBef>
        <a:spcAft>
          <a:spcPct val="0"/>
        </a:spcAft>
        <a:defRPr sz="4400">
          <a:solidFill>
            <a:schemeClr val="tx1"/>
          </a:solidFill>
          <a:latin typeface="Arial" pitchFamily="34" charset="0"/>
        </a:defRPr>
      </a:lvl4pPr>
      <a:lvl5pPr algn="l" rtl="0" eaLnBrk="0" fontAlgn="base" hangingPunct="0">
        <a:spcBef>
          <a:spcPct val="0"/>
        </a:spcBef>
        <a:spcAft>
          <a:spcPct val="0"/>
        </a:spcAft>
        <a:defRPr sz="4400">
          <a:solidFill>
            <a:schemeClr val="tx1"/>
          </a:solidFill>
          <a:latin typeface="Arial" pitchFamily="34" charset="0"/>
        </a:defRPr>
      </a:lvl5pPr>
      <a:lvl6pPr marL="457200" algn="l" rtl="0" eaLnBrk="1" fontAlgn="base" hangingPunct="1">
        <a:spcBef>
          <a:spcPct val="0"/>
        </a:spcBef>
        <a:spcAft>
          <a:spcPct val="0"/>
        </a:spcAft>
        <a:defRPr sz="4400">
          <a:solidFill>
            <a:schemeClr val="tx1"/>
          </a:solidFill>
          <a:latin typeface="Arial" pitchFamily="34" charset="0"/>
        </a:defRPr>
      </a:lvl6pPr>
      <a:lvl7pPr marL="914400" algn="l" rtl="0" eaLnBrk="1" fontAlgn="base" hangingPunct="1">
        <a:spcBef>
          <a:spcPct val="0"/>
        </a:spcBef>
        <a:spcAft>
          <a:spcPct val="0"/>
        </a:spcAft>
        <a:defRPr sz="4400">
          <a:solidFill>
            <a:schemeClr val="tx1"/>
          </a:solidFill>
          <a:latin typeface="Arial" pitchFamily="34" charset="0"/>
        </a:defRPr>
      </a:lvl7pPr>
      <a:lvl8pPr marL="1371600" algn="l" rtl="0" eaLnBrk="1" fontAlgn="base" hangingPunct="1">
        <a:spcBef>
          <a:spcPct val="0"/>
        </a:spcBef>
        <a:spcAft>
          <a:spcPct val="0"/>
        </a:spcAft>
        <a:defRPr sz="4400">
          <a:solidFill>
            <a:schemeClr val="tx1"/>
          </a:solidFill>
          <a:latin typeface="Arial" pitchFamily="34" charset="0"/>
        </a:defRPr>
      </a:lvl8pPr>
      <a:lvl9pPr marL="1828800" algn="l" rtl="0" eaLnBrk="1" fontAlgn="base" hangingPunct="1">
        <a:spcBef>
          <a:spcPct val="0"/>
        </a:spcBef>
        <a:spcAft>
          <a:spcPct val="0"/>
        </a:spcAft>
        <a:defRPr sz="4400">
          <a:solidFill>
            <a:schemeClr val="tx1"/>
          </a:solidFill>
          <a:latin typeface="Arial" pitchFamily="34" charset="0"/>
        </a:defRPr>
      </a:lvl9pPr>
    </p:titleStyle>
    <p:bodyStyle>
      <a:lvl1pPr marL="342900" indent="-342900" algn="l" rtl="0" eaLnBrk="0" fontAlgn="base" hangingPunct="0">
        <a:spcBef>
          <a:spcPct val="20000"/>
        </a:spcBef>
        <a:spcAft>
          <a:spcPct val="0"/>
        </a:spcAft>
        <a:buClr>
          <a:schemeClr val="bg2"/>
        </a:buClr>
        <a:buSzPct val="75000"/>
        <a:buFont typeface="Wingdings" panose="05000000000000000000"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anose="05000000000000000000"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anose="05000000000000000000"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mn-lt"/>
        </a:defRPr>
      </a:lvl5pPr>
      <a:lvl6pPr marL="25146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9.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4.xml"/></Relationships>
</file>

<file path=ppt/slides/_rels/slide59.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xml"/><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7.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9.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标题 1">
            <a:extLst>
              <a:ext uri="{FF2B5EF4-FFF2-40B4-BE49-F238E27FC236}">
                <a16:creationId xmlns:a16="http://schemas.microsoft.com/office/drawing/2014/main" id="{B60ADB7C-30D7-48E2-AAAF-3359957D2965}"/>
              </a:ext>
            </a:extLst>
          </p:cNvPr>
          <p:cNvSpPr>
            <a:spLocks noGrp="1"/>
          </p:cNvSpPr>
          <p:nvPr>
            <p:ph type="ctrTitle"/>
          </p:nvPr>
        </p:nvSpPr>
        <p:spPr>
          <a:xfrm>
            <a:off x="2819400" y="1600200"/>
            <a:ext cx="6019800" cy="2438400"/>
          </a:xfrm>
        </p:spPr>
        <p:txBody>
          <a:bodyPr/>
          <a:lstStyle/>
          <a:p>
            <a:pPr eaLnBrk="1" hangingPunct="1"/>
            <a:r>
              <a:rPr lang="zh-CN" altLang="en-US" sz="4400">
                <a:latin typeface="楷体" panose="02010609060101010101" pitchFamily="49" charset="-122"/>
                <a:ea typeface="楷体" panose="02010609060101010101" pitchFamily="49" charset="-122"/>
              </a:rPr>
              <a:t>企业所得税知识模块四：</a:t>
            </a:r>
            <a:r>
              <a:rPr lang="zh-CN" altLang="en-US" sz="3600">
                <a:latin typeface="楷体" panose="02010609060101010101" pitchFamily="49" charset="-122"/>
                <a:ea typeface="楷体" panose="02010609060101010101" pitchFamily="49" charset="-122"/>
              </a:rPr>
              <a:t>企业重组与房地产开发经营业务的所得税处理</a:t>
            </a:r>
            <a:endParaRPr lang="zh-CN" altLang="en-US">
              <a:ea typeface="宋体" panose="02010600030101010101" pitchFamily="2" charset="-122"/>
            </a:endParaRPr>
          </a:p>
        </p:txBody>
      </p:sp>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内容占位符 2">
            <a:extLst>
              <a:ext uri="{FF2B5EF4-FFF2-40B4-BE49-F238E27FC236}">
                <a16:creationId xmlns:a16="http://schemas.microsoft.com/office/drawing/2014/main" id="{8821DD62-1125-4E41-902A-E7B785B300C0}"/>
              </a:ext>
            </a:extLst>
          </p:cNvPr>
          <p:cNvSpPr>
            <a:spLocks noGrp="1"/>
          </p:cNvSpPr>
          <p:nvPr>
            <p:ph idx="1"/>
          </p:nvPr>
        </p:nvSpPr>
        <p:spPr>
          <a:xfrm>
            <a:off x="533400" y="914400"/>
            <a:ext cx="8229600" cy="5410200"/>
          </a:xfrm>
        </p:spPr>
        <p:txBody>
          <a:bodyPr/>
          <a:lstStyle/>
          <a:p>
            <a:r>
              <a:rPr lang="en-US" altLang="zh-CN">
                <a:ea typeface="宋体" panose="02010600030101010101" pitchFamily="2" charset="-122"/>
              </a:rPr>
              <a:t>【</a:t>
            </a:r>
            <a:r>
              <a:rPr lang="zh-CN" altLang="en-US">
                <a:ea typeface="宋体" panose="02010600030101010101" pitchFamily="2" charset="-122"/>
              </a:rPr>
              <a:t>案例</a:t>
            </a:r>
            <a:r>
              <a:rPr lang="en-US" altLang="zh-CN">
                <a:ea typeface="宋体" panose="02010600030101010101" pitchFamily="2" charset="-122"/>
              </a:rPr>
              <a:t>1】A</a:t>
            </a:r>
            <a:r>
              <a:rPr lang="zh-CN" altLang="en-US">
                <a:ea typeface="宋体" panose="02010600030101010101" pitchFamily="2" charset="-122"/>
              </a:rPr>
              <a:t>公司欠</a:t>
            </a:r>
            <a:r>
              <a:rPr lang="en-US" altLang="zh-CN">
                <a:ea typeface="宋体" panose="02010600030101010101" pitchFamily="2" charset="-122"/>
              </a:rPr>
              <a:t>B</a:t>
            </a:r>
            <a:r>
              <a:rPr lang="zh-CN" altLang="en-US">
                <a:ea typeface="宋体" panose="02010600030101010101" pitchFamily="2" charset="-122"/>
              </a:rPr>
              <a:t>公司货款</a:t>
            </a:r>
            <a:r>
              <a:rPr lang="en-US" altLang="zh-CN">
                <a:ea typeface="宋体" panose="02010600030101010101" pitchFamily="2" charset="-122"/>
              </a:rPr>
              <a:t>300000</a:t>
            </a:r>
            <a:r>
              <a:rPr lang="zh-CN" altLang="en-US">
                <a:ea typeface="宋体" panose="02010600030101010101" pitchFamily="2" charset="-122"/>
              </a:rPr>
              <a:t>元。由于</a:t>
            </a:r>
            <a:r>
              <a:rPr lang="en-US" altLang="zh-CN">
                <a:ea typeface="宋体" panose="02010600030101010101" pitchFamily="2" charset="-122"/>
              </a:rPr>
              <a:t>A</a:t>
            </a:r>
            <a:r>
              <a:rPr lang="zh-CN" altLang="en-US">
                <a:ea typeface="宋体" panose="02010600030101010101" pitchFamily="2" charset="-122"/>
              </a:rPr>
              <a:t>公司财务发生困难，短期内不能支付已于</a:t>
            </a:r>
            <a:r>
              <a:rPr lang="en-US" altLang="zh-CN">
                <a:ea typeface="宋体" panose="02010600030101010101" pitchFamily="2" charset="-122"/>
              </a:rPr>
              <a:t>2011</a:t>
            </a:r>
            <a:r>
              <a:rPr lang="zh-CN" altLang="en-US">
                <a:ea typeface="宋体" panose="02010600030101010101" pitchFamily="2" charset="-122"/>
              </a:rPr>
              <a:t>年</a:t>
            </a:r>
            <a:r>
              <a:rPr lang="en-US" altLang="zh-CN">
                <a:ea typeface="宋体" panose="02010600030101010101" pitchFamily="2" charset="-122"/>
              </a:rPr>
              <a:t>5</a:t>
            </a:r>
            <a:r>
              <a:rPr lang="zh-CN" altLang="en-US">
                <a:ea typeface="宋体" panose="02010600030101010101" pitchFamily="2" charset="-122"/>
              </a:rPr>
              <a:t>月</a:t>
            </a:r>
            <a:r>
              <a:rPr lang="en-US" altLang="zh-CN">
                <a:ea typeface="宋体" panose="02010600030101010101" pitchFamily="2" charset="-122"/>
              </a:rPr>
              <a:t>1</a:t>
            </a:r>
            <a:r>
              <a:rPr lang="zh-CN" altLang="en-US">
                <a:ea typeface="宋体" panose="02010600030101010101" pitchFamily="2" charset="-122"/>
              </a:rPr>
              <a:t>日到期的货款。</a:t>
            </a:r>
            <a:r>
              <a:rPr lang="en-US" altLang="zh-CN">
                <a:ea typeface="宋体" panose="02010600030101010101" pitchFamily="2" charset="-122"/>
              </a:rPr>
              <a:t>2011</a:t>
            </a:r>
            <a:r>
              <a:rPr lang="zh-CN" altLang="en-US">
                <a:ea typeface="宋体" panose="02010600030101010101" pitchFamily="2" charset="-122"/>
              </a:rPr>
              <a:t>年</a:t>
            </a:r>
            <a:r>
              <a:rPr lang="en-US" altLang="zh-CN">
                <a:ea typeface="宋体" panose="02010600030101010101" pitchFamily="2" charset="-122"/>
              </a:rPr>
              <a:t>7</a:t>
            </a:r>
            <a:r>
              <a:rPr lang="zh-CN" altLang="en-US">
                <a:ea typeface="宋体" panose="02010600030101010101" pitchFamily="2" charset="-122"/>
              </a:rPr>
              <a:t>月</a:t>
            </a:r>
            <a:r>
              <a:rPr lang="en-US" altLang="zh-CN">
                <a:ea typeface="宋体" panose="02010600030101010101" pitchFamily="2" charset="-122"/>
              </a:rPr>
              <a:t>1</a:t>
            </a:r>
            <a:r>
              <a:rPr lang="zh-CN" altLang="en-US">
                <a:ea typeface="宋体" panose="02010600030101010101" pitchFamily="2" charset="-122"/>
              </a:rPr>
              <a:t>日，经双 方协商，</a:t>
            </a:r>
            <a:r>
              <a:rPr lang="en-US" altLang="zh-CN">
                <a:ea typeface="宋体" panose="02010600030101010101" pitchFamily="2" charset="-122"/>
              </a:rPr>
              <a:t>B</a:t>
            </a:r>
            <a:r>
              <a:rPr lang="zh-CN" altLang="en-US">
                <a:ea typeface="宋体" panose="02010600030101010101" pitchFamily="2" charset="-122"/>
              </a:rPr>
              <a:t>公司同意</a:t>
            </a:r>
            <a:r>
              <a:rPr lang="en-US" altLang="zh-CN">
                <a:ea typeface="宋体" panose="02010600030101010101" pitchFamily="2" charset="-122"/>
              </a:rPr>
              <a:t>A</a:t>
            </a:r>
            <a:r>
              <a:rPr lang="zh-CN" altLang="en-US">
                <a:ea typeface="宋体" panose="02010600030101010101" pitchFamily="2" charset="-122"/>
              </a:rPr>
              <a:t>公司以其产品偿还债务。该产品的公允价值为</a:t>
            </a:r>
            <a:r>
              <a:rPr lang="en-US" altLang="zh-CN">
                <a:ea typeface="宋体" panose="02010600030101010101" pitchFamily="2" charset="-122"/>
              </a:rPr>
              <a:t>200000</a:t>
            </a:r>
            <a:r>
              <a:rPr lang="zh-CN" altLang="en-US">
                <a:ea typeface="宋体" panose="02010600030101010101" pitchFamily="2" charset="-122"/>
              </a:rPr>
              <a:t>元，实际成本为</a:t>
            </a:r>
            <a:r>
              <a:rPr lang="en-US" altLang="zh-CN">
                <a:ea typeface="宋体" panose="02010600030101010101" pitchFamily="2" charset="-122"/>
              </a:rPr>
              <a:t>120000</a:t>
            </a:r>
            <a:r>
              <a:rPr lang="zh-CN" altLang="en-US">
                <a:ea typeface="宋体" panose="02010600030101010101" pitchFamily="2" charset="-122"/>
              </a:rPr>
              <a:t>元。</a:t>
            </a:r>
            <a:r>
              <a:rPr lang="en-US" altLang="zh-CN">
                <a:ea typeface="宋体" panose="02010600030101010101" pitchFamily="2" charset="-122"/>
              </a:rPr>
              <a:t>A</a:t>
            </a:r>
            <a:r>
              <a:rPr lang="zh-CN" altLang="en-US">
                <a:ea typeface="宋体" panose="02010600030101010101" pitchFamily="2" charset="-122"/>
              </a:rPr>
              <a:t>公司和</a:t>
            </a:r>
            <a:r>
              <a:rPr lang="en-US" altLang="zh-CN">
                <a:ea typeface="宋体" panose="02010600030101010101" pitchFamily="2" charset="-122"/>
              </a:rPr>
              <a:t>B</a:t>
            </a:r>
            <a:r>
              <a:rPr lang="zh-CN" altLang="en-US">
                <a:ea typeface="宋体" panose="02010600030101010101" pitchFamily="2" charset="-122"/>
              </a:rPr>
              <a:t>公司均为增值税一般纳税人，适用的增值税税率为</a:t>
            </a:r>
            <a:r>
              <a:rPr lang="en-US" altLang="zh-CN">
                <a:ea typeface="宋体" panose="02010600030101010101" pitchFamily="2" charset="-122"/>
              </a:rPr>
              <a:t>17%</a:t>
            </a:r>
            <a:r>
              <a:rPr lang="zh-CN" altLang="en-US">
                <a:ea typeface="宋体" panose="02010600030101010101" pitchFamily="2" charset="-122"/>
              </a:rPr>
              <a:t>。</a:t>
            </a:r>
            <a:r>
              <a:rPr lang="en-US" altLang="zh-CN">
                <a:ea typeface="宋体" panose="02010600030101010101" pitchFamily="2" charset="-122"/>
              </a:rPr>
              <a:t>B</a:t>
            </a:r>
            <a:r>
              <a:rPr lang="zh-CN" altLang="en-US">
                <a:ea typeface="宋体" panose="02010600030101010101" pitchFamily="2" charset="-122"/>
              </a:rPr>
              <a:t>公司于</a:t>
            </a:r>
            <a:r>
              <a:rPr lang="en-US" altLang="zh-CN">
                <a:ea typeface="宋体" panose="02010600030101010101" pitchFamily="2" charset="-122"/>
              </a:rPr>
              <a:t>2011</a:t>
            </a:r>
            <a:r>
              <a:rPr lang="zh-CN" altLang="en-US">
                <a:ea typeface="宋体" panose="02010600030101010101" pitchFamily="2" charset="-122"/>
              </a:rPr>
              <a:t>年</a:t>
            </a:r>
            <a:r>
              <a:rPr lang="en-US" altLang="zh-CN">
                <a:ea typeface="宋体" panose="02010600030101010101" pitchFamily="2" charset="-122"/>
              </a:rPr>
              <a:t>8</a:t>
            </a:r>
            <a:r>
              <a:rPr lang="zh-CN" altLang="en-US">
                <a:ea typeface="宋体" panose="02010600030101010101" pitchFamily="2" charset="-122"/>
              </a:rPr>
              <a:t>月</a:t>
            </a:r>
            <a:r>
              <a:rPr lang="en-US" altLang="zh-CN">
                <a:ea typeface="宋体" panose="02010600030101010101" pitchFamily="2" charset="-122"/>
              </a:rPr>
              <a:t>1</a:t>
            </a:r>
            <a:r>
              <a:rPr lang="zh-CN" altLang="en-US">
                <a:ea typeface="宋体" panose="02010600030101010101" pitchFamily="2" charset="-122"/>
              </a:rPr>
              <a:t>日收到</a:t>
            </a:r>
            <a:r>
              <a:rPr lang="en-US" altLang="zh-CN">
                <a:ea typeface="宋体" panose="02010600030101010101" pitchFamily="2" charset="-122"/>
              </a:rPr>
              <a:t>A</a:t>
            </a:r>
            <a:r>
              <a:rPr lang="zh-CN" altLang="en-US">
                <a:ea typeface="宋体" panose="02010600030101010101" pitchFamily="2" charset="-122"/>
              </a:rPr>
              <a:t>公司抵债的产品，并作为库存商品入库。分析上述事项对</a:t>
            </a:r>
            <a:r>
              <a:rPr lang="en-US" altLang="zh-CN">
                <a:ea typeface="宋体" panose="02010600030101010101" pitchFamily="2" charset="-122"/>
              </a:rPr>
              <a:t>A</a:t>
            </a:r>
            <a:r>
              <a:rPr lang="zh-CN" altLang="en-US">
                <a:ea typeface="宋体" panose="02010600030101010101" pitchFamily="2" charset="-122"/>
              </a:rPr>
              <a:t>公司、</a:t>
            </a:r>
            <a:r>
              <a:rPr lang="en-US" altLang="zh-CN">
                <a:ea typeface="宋体" panose="02010600030101010101" pitchFamily="2" charset="-122"/>
              </a:rPr>
              <a:t>B</a:t>
            </a:r>
            <a:r>
              <a:rPr lang="zh-CN" altLang="en-US">
                <a:ea typeface="宋体" panose="02010600030101010101" pitchFamily="2" charset="-122"/>
              </a:rPr>
              <a:t>公司的影响。</a:t>
            </a:r>
          </a:p>
        </p:txBody>
      </p:sp>
    </p:spTree>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内容占位符 2">
            <a:extLst>
              <a:ext uri="{FF2B5EF4-FFF2-40B4-BE49-F238E27FC236}">
                <a16:creationId xmlns:a16="http://schemas.microsoft.com/office/drawing/2014/main" id="{BCB60C12-0BAF-4FF7-8A25-B0202A12CB5F}"/>
              </a:ext>
            </a:extLst>
          </p:cNvPr>
          <p:cNvSpPr>
            <a:spLocks noGrp="1"/>
          </p:cNvSpPr>
          <p:nvPr>
            <p:ph idx="1"/>
          </p:nvPr>
        </p:nvSpPr>
        <p:spPr>
          <a:xfrm>
            <a:off x="457200" y="457200"/>
            <a:ext cx="8229600" cy="5410200"/>
          </a:xfrm>
        </p:spPr>
        <p:txBody>
          <a:bodyPr/>
          <a:lstStyle/>
          <a:p>
            <a:r>
              <a:rPr lang="en-US" altLang="zh-CN" sz="2400">
                <a:ea typeface="宋体" panose="02010600030101010101" pitchFamily="2" charset="-122"/>
              </a:rPr>
              <a:t>1</a:t>
            </a:r>
            <a:r>
              <a:rPr lang="zh-CN" altLang="en-US" sz="2400">
                <a:ea typeface="宋体" panose="02010600030101010101" pitchFamily="2" charset="-122"/>
              </a:rPr>
              <a:t>）债务人：</a:t>
            </a:r>
            <a:r>
              <a:rPr lang="en-US" altLang="zh-CN" sz="2400">
                <a:ea typeface="宋体" panose="02010600030101010101" pitchFamily="2" charset="-122"/>
              </a:rPr>
              <a:t>A</a:t>
            </a:r>
            <a:r>
              <a:rPr lang="zh-CN" altLang="en-US" sz="2400">
                <a:ea typeface="宋体" panose="02010600030101010101" pitchFamily="2" charset="-122"/>
              </a:rPr>
              <a:t>公司的账务处理与税务处理</a:t>
            </a:r>
            <a:endParaRPr lang="en-US" altLang="zh-CN" sz="2400">
              <a:ea typeface="宋体" panose="02010600030101010101" pitchFamily="2" charset="-122"/>
            </a:endParaRPr>
          </a:p>
          <a:p>
            <a:r>
              <a:rPr lang="zh-CN" altLang="en-US" sz="2400">
                <a:ea typeface="宋体" panose="02010600030101010101" pitchFamily="2" charset="-122"/>
              </a:rPr>
              <a:t>①债务重组利得</a:t>
            </a:r>
          </a:p>
          <a:p>
            <a:r>
              <a:rPr lang="zh-CN" altLang="en-US" sz="2400">
                <a:ea typeface="宋体" panose="02010600030101010101" pitchFamily="2" charset="-122"/>
              </a:rPr>
              <a:t>债务重组利得</a:t>
            </a:r>
            <a:r>
              <a:rPr lang="en-US" altLang="zh-CN" sz="2400">
                <a:ea typeface="宋体" panose="02010600030101010101" pitchFamily="2" charset="-122"/>
              </a:rPr>
              <a:t>300000-200000-34000=66000</a:t>
            </a:r>
          </a:p>
          <a:p>
            <a:r>
              <a:rPr lang="en-US" altLang="zh-CN" sz="2400">
                <a:ea typeface="宋体" panose="02010600030101010101" pitchFamily="2" charset="-122"/>
              </a:rPr>
              <a:t>②</a:t>
            </a:r>
            <a:r>
              <a:rPr lang="zh-CN" altLang="en-US" sz="2400">
                <a:ea typeface="宋体" panose="02010600030101010101" pitchFamily="2" charset="-122"/>
              </a:rPr>
              <a:t>账务处理：</a:t>
            </a:r>
          </a:p>
          <a:p>
            <a:r>
              <a:rPr lang="zh-CN" altLang="en-US" sz="2400">
                <a:ea typeface="宋体" panose="02010600030101010101" pitchFamily="2" charset="-122"/>
              </a:rPr>
              <a:t>借：应付账款　　　　　</a:t>
            </a:r>
            <a:r>
              <a:rPr lang="en-US" altLang="zh-CN" sz="2400">
                <a:ea typeface="宋体" panose="02010600030101010101" pitchFamily="2" charset="-122"/>
              </a:rPr>
              <a:t>300000</a:t>
            </a:r>
            <a:r>
              <a:rPr lang="zh-CN" altLang="en-US" sz="2400">
                <a:ea typeface="宋体" panose="02010600030101010101" pitchFamily="2" charset="-122"/>
              </a:rPr>
              <a:t>　</a:t>
            </a:r>
          </a:p>
          <a:p>
            <a:r>
              <a:rPr lang="zh-CN" altLang="en-US" sz="2400">
                <a:ea typeface="宋体" panose="02010600030101010101" pitchFamily="2" charset="-122"/>
              </a:rPr>
              <a:t>贷：主营业务收入　　　　　　　　　　　　</a:t>
            </a:r>
            <a:r>
              <a:rPr lang="en-US" altLang="zh-CN" sz="2400">
                <a:ea typeface="宋体" panose="02010600030101010101" pitchFamily="2" charset="-122"/>
              </a:rPr>
              <a:t>200000</a:t>
            </a:r>
            <a:r>
              <a:rPr lang="zh-CN" altLang="en-US" sz="2400">
                <a:ea typeface="宋体" panose="02010600030101010101" pitchFamily="2" charset="-122"/>
              </a:rPr>
              <a:t>　　　</a:t>
            </a:r>
          </a:p>
          <a:p>
            <a:r>
              <a:rPr lang="zh-CN" altLang="en-US" sz="2400">
                <a:ea typeface="宋体" panose="02010600030101010101" pitchFamily="2" charset="-122"/>
              </a:rPr>
              <a:t>应交税费</a:t>
            </a:r>
            <a:r>
              <a:rPr lang="en-US" altLang="zh-CN" sz="2400">
                <a:ea typeface="宋体" panose="02010600030101010101" pitchFamily="2" charset="-122"/>
              </a:rPr>
              <a:t>——</a:t>
            </a:r>
            <a:r>
              <a:rPr lang="zh-CN" altLang="en-US" sz="2400">
                <a:ea typeface="宋体" panose="02010600030101010101" pitchFamily="2" charset="-122"/>
              </a:rPr>
              <a:t>应交增值税（销项税额）　 </a:t>
            </a:r>
            <a:r>
              <a:rPr lang="en-US" altLang="zh-CN" sz="2400">
                <a:ea typeface="宋体" panose="02010600030101010101" pitchFamily="2" charset="-122"/>
              </a:rPr>
              <a:t>34000 </a:t>
            </a:r>
            <a:r>
              <a:rPr lang="zh-CN" altLang="en-US" sz="2400">
                <a:ea typeface="宋体" panose="02010600030101010101" pitchFamily="2" charset="-122"/>
              </a:rPr>
              <a:t>　　　</a:t>
            </a:r>
          </a:p>
          <a:p>
            <a:r>
              <a:rPr lang="zh-CN" altLang="en-US" sz="2400">
                <a:ea typeface="宋体" panose="02010600030101010101" pitchFamily="2" charset="-122"/>
              </a:rPr>
              <a:t>营业外收入</a:t>
            </a:r>
            <a:r>
              <a:rPr lang="en-US" altLang="zh-CN" sz="2400">
                <a:ea typeface="宋体" panose="02010600030101010101" pitchFamily="2" charset="-122"/>
              </a:rPr>
              <a:t>——</a:t>
            </a:r>
            <a:r>
              <a:rPr lang="zh-CN" altLang="en-US" sz="2400">
                <a:ea typeface="宋体" panose="02010600030101010101" pitchFamily="2" charset="-122"/>
              </a:rPr>
              <a:t>债务重组利得　　　　　</a:t>
            </a:r>
            <a:r>
              <a:rPr lang="en-US" altLang="zh-CN" sz="2400">
                <a:ea typeface="宋体" panose="02010600030101010101" pitchFamily="2" charset="-122"/>
              </a:rPr>
              <a:t>66000</a:t>
            </a:r>
          </a:p>
          <a:p>
            <a:r>
              <a:rPr lang="zh-CN" altLang="en-US" sz="2400">
                <a:ea typeface="宋体" panose="02010600030101010101" pitchFamily="2" charset="-122"/>
              </a:rPr>
              <a:t>借：主营业务成本　　　                                </a:t>
            </a:r>
            <a:r>
              <a:rPr lang="en-US" altLang="zh-CN" sz="2400">
                <a:ea typeface="宋体" panose="02010600030101010101" pitchFamily="2" charset="-122"/>
              </a:rPr>
              <a:t>120000</a:t>
            </a:r>
            <a:r>
              <a:rPr lang="zh-CN" altLang="en-US" sz="2400">
                <a:ea typeface="宋体" panose="02010600030101010101" pitchFamily="2" charset="-122"/>
              </a:rPr>
              <a:t>　</a:t>
            </a:r>
          </a:p>
          <a:p>
            <a:r>
              <a:rPr lang="zh-CN" altLang="en-US" sz="2400">
                <a:ea typeface="宋体" panose="02010600030101010101" pitchFamily="2" charset="-122"/>
              </a:rPr>
              <a:t>贷：库存商品　　　　　　　　　　　　　　</a:t>
            </a:r>
            <a:r>
              <a:rPr lang="en-US" altLang="zh-CN" sz="2400">
                <a:ea typeface="宋体" panose="02010600030101010101" pitchFamily="2" charset="-122"/>
              </a:rPr>
              <a:t>120000</a:t>
            </a:r>
          </a:p>
          <a:p>
            <a:r>
              <a:rPr lang="en-US" altLang="zh-CN" sz="2400">
                <a:ea typeface="宋体" panose="02010600030101010101" pitchFamily="2" charset="-122"/>
              </a:rPr>
              <a:t>③</a:t>
            </a:r>
            <a:r>
              <a:rPr lang="zh-CN" altLang="en-US" sz="2400">
                <a:ea typeface="宋体" panose="02010600030101010101" pitchFamily="2" charset="-122"/>
              </a:rPr>
              <a:t>计算企业所得税</a:t>
            </a:r>
          </a:p>
          <a:p>
            <a:r>
              <a:rPr lang="zh-CN" altLang="en-US" sz="2400">
                <a:ea typeface="宋体" panose="02010600030101010101" pitchFamily="2" charset="-122"/>
              </a:rPr>
              <a:t>应纳税所得额：销售产品产生的应纳税所得额（</a:t>
            </a:r>
            <a:r>
              <a:rPr lang="en-US" altLang="zh-CN" sz="2400">
                <a:ea typeface="宋体" panose="02010600030101010101" pitchFamily="2" charset="-122"/>
              </a:rPr>
              <a:t>200000-120000</a:t>
            </a:r>
            <a:r>
              <a:rPr lang="zh-CN" altLang="en-US" sz="2400">
                <a:ea typeface="宋体" panose="02010600030101010101" pitchFamily="2" charset="-122"/>
              </a:rPr>
              <a:t>）</a:t>
            </a:r>
            <a:r>
              <a:rPr lang="en-US" altLang="zh-CN" sz="2400">
                <a:ea typeface="宋体" panose="02010600030101010101" pitchFamily="2" charset="-122"/>
              </a:rPr>
              <a:t>+</a:t>
            </a:r>
            <a:r>
              <a:rPr lang="zh-CN" altLang="en-US" sz="2400">
                <a:ea typeface="宋体" panose="02010600030101010101" pitchFamily="2" charset="-122"/>
              </a:rPr>
              <a:t>债务清偿利得</a:t>
            </a:r>
            <a:r>
              <a:rPr lang="en-US" altLang="zh-CN" sz="2400">
                <a:ea typeface="宋体" panose="02010600030101010101" pitchFamily="2" charset="-122"/>
              </a:rPr>
              <a:t>66000=146000</a:t>
            </a:r>
            <a:r>
              <a:rPr lang="zh-CN" altLang="en-US" sz="2400">
                <a:ea typeface="宋体" panose="02010600030101010101" pitchFamily="2" charset="-122"/>
              </a:rPr>
              <a:t>（元）</a:t>
            </a:r>
          </a:p>
          <a:p>
            <a:r>
              <a:rPr lang="zh-CN" altLang="en-US" sz="2400">
                <a:ea typeface="宋体" panose="02010600030101010101" pitchFamily="2" charset="-122"/>
              </a:rPr>
              <a:t>应纳所得税：</a:t>
            </a:r>
            <a:r>
              <a:rPr lang="en-US" altLang="zh-CN" sz="2400">
                <a:ea typeface="宋体" panose="02010600030101010101" pitchFamily="2" charset="-122"/>
              </a:rPr>
              <a:t>146000×25%=36500</a:t>
            </a:r>
            <a:r>
              <a:rPr lang="zh-CN" altLang="en-US" sz="2400">
                <a:ea typeface="宋体" panose="02010600030101010101" pitchFamily="2" charset="-122"/>
              </a:rPr>
              <a:t>（元）</a:t>
            </a:r>
          </a:p>
        </p:txBody>
      </p:sp>
    </p:spTree>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内容占位符 2">
            <a:extLst>
              <a:ext uri="{FF2B5EF4-FFF2-40B4-BE49-F238E27FC236}">
                <a16:creationId xmlns:a16="http://schemas.microsoft.com/office/drawing/2014/main" id="{49D74DB8-7088-467E-993E-CD22E883D080}"/>
              </a:ext>
            </a:extLst>
          </p:cNvPr>
          <p:cNvSpPr>
            <a:spLocks noGrp="1"/>
          </p:cNvSpPr>
          <p:nvPr>
            <p:ph idx="1"/>
          </p:nvPr>
        </p:nvSpPr>
        <p:spPr>
          <a:xfrm>
            <a:off x="457200" y="685800"/>
            <a:ext cx="8229600" cy="5334000"/>
          </a:xfrm>
        </p:spPr>
        <p:txBody>
          <a:bodyPr/>
          <a:lstStyle/>
          <a:p>
            <a:r>
              <a:rPr lang="zh-CN" altLang="en-US" sz="2400">
                <a:ea typeface="宋体" panose="02010600030101010101" pitchFamily="2" charset="-122"/>
              </a:rPr>
              <a:t>债权人：</a:t>
            </a:r>
            <a:r>
              <a:rPr lang="en-US" altLang="zh-CN" sz="2400">
                <a:ea typeface="宋体" panose="02010600030101010101" pitchFamily="2" charset="-122"/>
              </a:rPr>
              <a:t>B</a:t>
            </a:r>
            <a:r>
              <a:rPr lang="zh-CN" altLang="en-US" sz="2400">
                <a:ea typeface="宋体" panose="02010600030101010101" pitchFamily="2" charset="-122"/>
              </a:rPr>
              <a:t>公司的账务处理与税务处理</a:t>
            </a:r>
          </a:p>
          <a:p>
            <a:r>
              <a:rPr lang="zh-CN" altLang="en-US" sz="2400">
                <a:ea typeface="宋体" panose="02010600030101010101" pitchFamily="2" charset="-122"/>
              </a:rPr>
              <a:t>①业务分解：分解为以公允价值购入库存商品和债务重组损失两项业务。</a:t>
            </a:r>
          </a:p>
          <a:p>
            <a:r>
              <a:rPr lang="zh-CN" altLang="en-US" sz="2400">
                <a:ea typeface="宋体" panose="02010600030101010101" pitchFamily="2" charset="-122"/>
              </a:rPr>
              <a:t>以公允价值购入库存商品：以公允价值</a:t>
            </a:r>
            <a:r>
              <a:rPr lang="en-US" altLang="zh-CN" sz="2400">
                <a:ea typeface="宋体" panose="02010600030101010101" pitchFamily="2" charset="-122"/>
              </a:rPr>
              <a:t>20000</a:t>
            </a:r>
            <a:r>
              <a:rPr lang="zh-CN" altLang="en-US" sz="2400">
                <a:ea typeface="宋体" panose="02010600030101010101" pitchFamily="2" charset="-122"/>
              </a:rPr>
              <a:t>购入库存商品，进项税额为</a:t>
            </a:r>
            <a:r>
              <a:rPr lang="en-US" altLang="zh-CN" sz="2400">
                <a:ea typeface="宋体" panose="02010600030101010101" pitchFamily="2" charset="-122"/>
              </a:rPr>
              <a:t>34000</a:t>
            </a:r>
            <a:r>
              <a:rPr lang="zh-CN" altLang="en-US" sz="2400">
                <a:ea typeface="宋体" panose="02010600030101010101" pitchFamily="2" charset="-122"/>
              </a:rPr>
              <a:t>元。</a:t>
            </a:r>
          </a:p>
          <a:p>
            <a:r>
              <a:rPr lang="zh-CN" altLang="en-US" sz="2400">
                <a:ea typeface="宋体" panose="02010600030101010101" pitchFamily="2" charset="-122"/>
              </a:rPr>
              <a:t>计算债务重组损失：应收账款账面价值 </a:t>
            </a:r>
            <a:r>
              <a:rPr lang="en-US" altLang="zh-CN" sz="2400">
                <a:ea typeface="宋体" panose="02010600030101010101" pitchFamily="2" charset="-122"/>
              </a:rPr>
              <a:t>300000</a:t>
            </a:r>
            <a:r>
              <a:rPr lang="zh-CN" altLang="en-US" sz="2400">
                <a:ea typeface="宋体" panose="02010600030101010101" pitchFamily="2" charset="-122"/>
              </a:rPr>
              <a:t>　　</a:t>
            </a:r>
          </a:p>
          <a:p>
            <a:r>
              <a:rPr lang="zh-CN" altLang="en-US" sz="2400">
                <a:ea typeface="宋体" panose="02010600030101010101" pitchFamily="2" charset="-122"/>
              </a:rPr>
              <a:t>减：受让资产的公允价值 </a:t>
            </a:r>
            <a:r>
              <a:rPr lang="en-US" altLang="zh-CN" sz="2400">
                <a:ea typeface="宋体" panose="02010600030101010101" pitchFamily="2" charset="-122"/>
              </a:rPr>
              <a:t>200000</a:t>
            </a:r>
            <a:r>
              <a:rPr lang="zh-CN" altLang="en-US" sz="2400">
                <a:ea typeface="宋体" panose="02010600030101010101" pitchFamily="2" charset="-122"/>
              </a:rPr>
              <a:t>　　</a:t>
            </a:r>
          </a:p>
          <a:p>
            <a:r>
              <a:rPr lang="zh-CN" altLang="en-US" sz="2400">
                <a:ea typeface="宋体" panose="02010600030101010101" pitchFamily="2" charset="-122"/>
              </a:rPr>
              <a:t>增值税进项税额 </a:t>
            </a:r>
            <a:r>
              <a:rPr lang="en-US" altLang="zh-CN" sz="2400">
                <a:ea typeface="宋体" panose="02010600030101010101" pitchFamily="2" charset="-122"/>
              </a:rPr>
              <a:t>34000</a:t>
            </a:r>
            <a:r>
              <a:rPr lang="zh-CN" altLang="en-US" sz="2400">
                <a:ea typeface="宋体" panose="02010600030101010101" pitchFamily="2" charset="-122"/>
              </a:rPr>
              <a:t>　　</a:t>
            </a:r>
          </a:p>
          <a:p>
            <a:r>
              <a:rPr lang="zh-CN" altLang="en-US" sz="2400">
                <a:ea typeface="宋体" panose="02010600030101010101" pitchFamily="2" charset="-122"/>
              </a:rPr>
              <a:t>债务重组损失：</a:t>
            </a:r>
            <a:r>
              <a:rPr lang="en-US" altLang="zh-CN" sz="2400">
                <a:ea typeface="宋体" panose="02010600030101010101" pitchFamily="2" charset="-122"/>
              </a:rPr>
              <a:t>300000-200000-34000=66000</a:t>
            </a:r>
          </a:p>
          <a:p>
            <a:r>
              <a:rPr lang="en-US" altLang="zh-CN" sz="2400">
                <a:ea typeface="宋体" panose="02010600030101010101" pitchFamily="2" charset="-122"/>
              </a:rPr>
              <a:t>②</a:t>
            </a:r>
            <a:r>
              <a:rPr lang="zh-CN" altLang="en-US" sz="2400">
                <a:ea typeface="宋体" panose="02010600030101010101" pitchFamily="2" charset="-122"/>
              </a:rPr>
              <a:t>账务处理　　</a:t>
            </a:r>
          </a:p>
          <a:p>
            <a:r>
              <a:rPr lang="zh-CN" altLang="en-US" sz="2400">
                <a:ea typeface="宋体" panose="02010600030101010101" pitchFamily="2" charset="-122"/>
              </a:rPr>
              <a:t>借：库存商品　　　　　　　　　　　　　　</a:t>
            </a:r>
            <a:r>
              <a:rPr lang="en-US" altLang="zh-CN" sz="2400">
                <a:ea typeface="宋体" panose="02010600030101010101" pitchFamily="2" charset="-122"/>
              </a:rPr>
              <a:t>200000</a:t>
            </a:r>
            <a:r>
              <a:rPr lang="zh-CN" altLang="en-US" sz="2400">
                <a:ea typeface="宋体" panose="02010600030101010101" pitchFamily="2" charset="-122"/>
              </a:rPr>
              <a:t>　　　　</a:t>
            </a:r>
          </a:p>
          <a:p>
            <a:r>
              <a:rPr lang="zh-CN" altLang="en-US" sz="2400">
                <a:ea typeface="宋体" panose="02010600030101010101" pitchFamily="2" charset="-122"/>
              </a:rPr>
              <a:t>应交税费</a:t>
            </a:r>
            <a:r>
              <a:rPr lang="en-US" altLang="zh-CN" sz="2400">
                <a:ea typeface="宋体" panose="02010600030101010101" pitchFamily="2" charset="-122"/>
              </a:rPr>
              <a:t>——</a:t>
            </a:r>
            <a:r>
              <a:rPr lang="zh-CN" altLang="en-US" sz="2400">
                <a:ea typeface="宋体" panose="02010600030101010101" pitchFamily="2" charset="-122"/>
              </a:rPr>
              <a:t>应交增值税（进项税额）　 </a:t>
            </a:r>
            <a:r>
              <a:rPr lang="en-US" altLang="zh-CN" sz="2400">
                <a:ea typeface="宋体" panose="02010600030101010101" pitchFamily="2" charset="-122"/>
              </a:rPr>
              <a:t>34000</a:t>
            </a:r>
            <a:r>
              <a:rPr lang="zh-CN" altLang="en-US" sz="2400">
                <a:ea typeface="宋体" panose="02010600030101010101" pitchFamily="2" charset="-122"/>
              </a:rPr>
              <a:t>　　　　</a:t>
            </a:r>
          </a:p>
          <a:p>
            <a:r>
              <a:rPr lang="zh-CN" altLang="en-US" sz="2400">
                <a:ea typeface="宋体" panose="02010600030101010101" pitchFamily="2" charset="-122"/>
              </a:rPr>
              <a:t>营业外支出</a:t>
            </a:r>
            <a:r>
              <a:rPr lang="en-US" altLang="zh-CN" sz="2400">
                <a:ea typeface="宋体" panose="02010600030101010101" pitchFamily="2" charset="-122"/>
              </a:rPr>
              <a:t>——</a:t>
            </a:r>
            <a:r>
              <a:rPr lang="zh-CN" altLang="en-US" sz="2400">
                <a:ea typeface="宋体" panose="02010600030101010101" pitchFamily="2" charset="-122"/>
              </a:rPr>
              <a:t>债务重组损失　　　　　 </a:t>
            </a:r>
            <a:r>
              <a:rPr lang="en-US" altLang="zh-CN" sz="2400">
                <a:ea typeface="宋体" panose="02010600030101010101" pitchFamily="2" charset="-122"/>
              </a:rPr>
              <a:t>66000</a:t>
            </a:r>
            <a:r>
              <a:rPr lang="zh-CN" altLang="en-US" sz="2400">
                <a:ea typeface="宋体" panose="02010600030101010101" pitchFamily="2" charset="-122"/>
              </a:rPr>
              <a:t>　　　　</a:t>
            </a:r>
          </a:p>
          <a:p>
            <a:r>
              <a:rPr lang="zh-CN" altLang="en-US" sz="2400">
                <a:ea typeface="宋体" panose="02010600030101010101" pitchFamily="2" charset="-122"/>
              </a:rPr>
              <a:t>贷：应收账款　　　　　 　　　　　　　</a:t>
            </a:r>
            <a:r>
              <a:rPr lang="en-US" altLang="zh-CN" sz="2400">
                <a:ea typeface="宋体" panose="02010600030101010101" pitchFamily="2" charset="-122"/>
              </a:rPr>
              <a:t>300000</a:t>
            </a:r>
            <a:endParaRPr lang="zh-CN" altLang="en-US" sz="2400">
              <a:ea typeface="宋体" panose="02010600030101010101" pitchFamily="2" charset="-122"/>
            </a:endParaRPr>
          </a:p>
        </p:txBody>
      </p:sp>
    </p:spTree>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内容占位符 2">
            <a:extLst>
              <a:ext uri="{FF2B5EF4-FFF2-40B4-BE49-F238E27FC236}">
                <a16:creationId xmlns:a16="http://schemas.microsoft.com/office/drawing/2014/main" id="{8B9C3343-5517-4A18-A860-F90518F060F6}"/>
              </a:ext>
            </a:extLst>
          </p:cNvPr>
          <p:cNvSpPr>
            <a:spLocks noGrp="1"/>
          </p:cNvSpPr>
          <p:nvPr>
            <p:ph idx="1"/>
          </p:nvPr>
        </p:nvSpPr>
        <p:spPr>
          <a:xfrm>
            <a:off x="457200" y="609600"/>
            <a:ext cx="8229600" cy="5257800"/>
          </a:xfrm>
        </p:spPr>
        <p:txBody>
          <a:bodyPr/>
          <a:lstStyle/>
          <a:p>
            <a:r>
              <a:rPr lang="zh-CN" altLang="en-US">
                <a:ea typeface="宋体" panose="02010600030101010101" pitchFamily="2" charset="-122"/>
              </a:rPr>
              <a:t>债权转股权</a:t>
            </a:r>
            <a:endParaRPr lang="en-US" altLang="zh-CN">
              <a:ea typeface="宋体" panose="02010600030101010101" pitchFamily="2" charset="-122"/>
            </a:endParaRPr>
          </a:p>
          <a:p>
            <a:r>
              <a:rPr lang="en-US" altLang="zh-CN">
                <a:ea typeface="宋体" panose="02010600030101010101" pitchFamily="2" charset="-122"/>
              </a:rPr>
              <a:t>【</a:t>
            </a:r>
            <a:r>
              <a:rPr lang="zh-CN" altLang="en-US">
                <a:ea typeface="宋体" panose="02010600030101010101" pitchFamily="2" charset="-122"/>
              </a:rPr>
              <a:t>案例</a:t>
            </a:r>
            <a:r>
              <a:rPr lang="en-US" altLang="zh-CN">
                <a:ea typeface="宋体" panose="02010600030101010101" pitchFamily="2" charset="-122"/>
              </a:rPr>
              <a:t>2】A</a:t>
            </a:r>
            <a:r>
              <a:rPr lang="zh-CN" altLang="en-US">
                <a:ea typeface="宋体" panose="02010600030101010101" pitchFamily="2" charset="-122"/>
              </a:rPr>
              <a:t>企业欠</a:t>
            </a:r>
            <a:r>
              <a:rPr lang="en-US" altLang="zh-CN">
                <a:ea typeface="宋体" panose="02010600030101010101" pitchFamily="2" charset="-122"/>
              </a:rPr>
              <a:t>B</a:t>
            </a:r>
            <a:r>
              <a:rPr lang="zh-CN" altLang="en-US">
                <a:ea typeface="宋体" panose="02010600030101010101" pitchFamily="2" charset="-122"/>
              </a:rPr>
              <a:t>企业</a:t>
            </a:r>
            <a:r>
              <a:rPr lang="en-US" altLang="zh-CN">
                <a:ea typeface="宋体" panose="02010600030101010101" pitchFamily="2" charset="-122"/>
              </a:rPr>
              <a:t>100</a:t>
            </a:r>
            <a:r>
              <a:rPr lang="zh-CN" altLang="en-US">
                <a:ea typeface="宋体" panose="02010600030101010101" pitchFamily="2" charset="-122"/>
              </a:rPr>
              <a:t>万元货款，由于</a:t>
            </a:r>
            <a:r>
              <a:rPr lang="en-US" altLang="zh-CN">
                <a:ea typeface="宋体" panose="02010600030101010101" pitchFamily="2" charset="-122"/>
              </a:rPr>
              <a:t>A</a:t>
            </a:r>
            <a:r>
              <a:rPr lang="zh-CN" altLang="en-US">
                <a:ea typeface="宋体" panose="02010600030101010101" pitchFamily="2" charset="-122"/>
              </a:rPr>
              <a:t>企业无力偿还，双方达成债转股协议，由</a:t>
            </a:r>
            <a:r>
              <a:rPr lang="en-US" altLang="zh-CN">
                <a:ea typeface="宋体" panose="02010600030101010101" pitchFamily="2" charset="-122"/>
              </a:rPr>
              <a:t>B</a:t>
            </a:r>
            <a:r>
              <a:rPr lang="zh-CN" altLang="en-US">
                <a:ea typeface="宋体" panose="02010600030101010101" pitchFamily="2" charset="-122"/>
              </a:rPr>
              <a:t>企业持有</a:t>
            </a:r>
            <a:r>
              <a:rPr lang="en-US" altLang="zh-CN">
                <a:ea typeface="宋体" panose="02010600030101010101" pitchFamily="2" charset="-122"/>
              </a:rPr>
              <a:t>A</a:t>
            </a:r>
            <a:r>
              <a:rPr lang="zh-CN" altLang="en-US">
                <a:ea typeface="宋体" panose="02010600030101010101" pitchFamily="2" charset="-122"/>
              </a:rPr>
              <a:t>企业</a:t>
            </a:r>
            <a:r>
              <a:rPr lang="en-US" altLang="zh-CN">
                <a:ea typeface="宋体" panose="02010600030101010101" pitchFamily="2" charset="-122"/>
              </a:rPr>
              <a:t>35%</a:t>
            </a:r>
            <a:r>
              <a:rPr lang="zh-CN" altLang="en-US">
                <a:ea typeface="宋体" panose="02010600030101010101" pitchFamily="2" charset="-122"/>
              </a:rPr>
              <a:t>的股权，该股权的公允价值为</a:t>
            </a:r>
            <a:r>
              <a:rPr lang="en-US" altLang="zh-CN">
                <a:ea typeface="宋体" panose="02010600030101010101" pitchFamily="2" charset="-122"/>
              </a:rPr>
              <a:t>70</a:t>
            </a:r>
            <a:r>
              <a:rPr lang="zh-CN" altLang="en-US">
                <a:ea typeface="宋体" panose="02010600030101010101" pitchFamily="2" charset="-122"/>
              </a:rPr>
              <a:t>万元。如何进行企业所得税处理？</a:t>
            </a:r>
          </a:p>
        </p:txBody>
      </p:sp>
    </p:spTree>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内容占位符 2">
            <a:extLst>
              <a:ext uri="{FF2B5EF4-FFF2-40B4-BE49-F238E27FC236}">
                <a16:creationId xmlns:a16="http://schemas.microsoft.com/office/drawing/2014/main" id="{6290E5E9-C7D3-4906-BFC6-B63281611831}"/>
              </a:ext>
            </a:extLst>
          </p:cNvPr>
          <p:cNvSpPr>
            <a:spLocks noGrp="1"/>
          </p:cNvSpPr>
          <p:nvPr>
            <p:ph idx="1"/>
          </p:nvPr>
        </p:nvSpPr>
        <p:spPr>
          <a:xfrm>
            <a:off x="457200" y="609600"/>
            <a:ext cx="8229600" cy="5257800"/>
          </a:xfrm>
        </p:spPr>
        <p:txBody>
          <a:bodyPr/>
          <a:lstStyle/>
          <a:p>
            <a:endParaRPr lang="zh-CN" altLang="en-US">
              <a:ea typeface="宋体" panose="02010600030101010101" pitchFamily="2" charset="-122"/>
            </a:endParaRPr>
          </a:p>
        </p:txBody>
      </p:sp>
      <p:pic>
        <p:nvPicPr>
          <p:cNvPr id="18435" name="Picture 2">
            <a:extLst>
              <a:ext uri="{FF2B5EF4-FFF2-40B4-BE49-F238E27FC236}">
                <a16:creationId xmlns:a16="http://schemas.microsoft.com/office/drawing/2014/main" id="{B7411344-506A-44DF-A207-11D5E61150C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533400"/>
            <a:ext cx="8715375" cy="502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标题 1">
            <a:extLst>
              <a:ext uri="{FF2B5EF4-FFF2-40B4-BE49-F238E27FC236}">
                <a16:creationId xmlns:a16="http://schemas.microsoft.com/office/drawing/2014/main" id="{404B1AAC-A720-46F1-817E-63F2A02749B5}"/>
              </a:ext>
            </a:extLst>
          </p:cNvPr>
          <p:cNvSpPr>
            <a:spLocks noGrp="1"/>
          </p:cNvSpPr>
          <p:nvPr>
            <p:ph type="title"/>
          </p:nvPr>
        </p:nvSpPr>
        <p:spPr>
          <a:xfrm>
            <a:off x="457200" y="457200"/>
            <a:ext cx="8229600" cy="990600"/>
          </a:xfrm>
        </p:spPr>
        <p:txBody>
          <a:bodyPr/>
          <a:lstStyle/>
          <a:p>
            <a:r>
              <a:rPr lang="zh-CN" altLang="en-US" sz="3600">
                <a:latin typeface="黑体" panose="02010609060101010101" pitchFamily="49" charset="-122"/>
                <a:ea typeface="黑体" panose="02010609060101010101" pitchFamily="49" charset="-122"/>
              </a:rPr>
              <a:t>（三）股权收购和资产收购</a:t>
            </a:r>
          </a:p>
        </p:txBody>
      </p:sp>
      <p:sp>
        <p:nvSpPr>
          <p:cNvPr id="19459" name="内容占位符 2">
            <a:extLst>
              <a:ext uri="{FF2B5EF4-FFF2-40B4-BE49-F238E27FC236}">
                <a16:creationId xmlns:a16="http://schemas.microsoft.com/office/drawing/2014/main" id="{81B8BF02-4BC2-4D20-B464-E89DAD047D98}"/>
              </a:ext>
            </a:extLst>
          </p:cNvPr>
          <p:cNvSpPr>
            <a:spLocks noGrp="1"/>
          </p:cNvSpPr>
          <p:nvPr>
            <p:ph idx="1"/>
          </p:nvPr>
        </p:nvSpPr>
        <p:spPr>
          <a:xfrm>
            <a:off x="228600" y="1295400"/>
            <a:ext cx="8686800" cy="5105400"/>
          </a:xfrm>
        </p:spPr>
        <p:txBody>
          <a:bodyPr/>
          <a:lstStyle/>
          <a:p>
            <a:r>
              <a:rPr lang="zh-CN" altLang="en-US" sz="2800" b="1">
                <a:solidFill>
                  <a:srgbClr val="FF0000"/>
                </a:solidFill>
                <a:latin typeface="宋体" panose="02010600030101010101" pitchFamily="2" charset="-122"/>
                <a:ea typeface="宋体" panose="02010600030101010101" pitchFamily="2" charset="-122"/>
              </a:rPr>
              <a:t>股权收购</a:t>
            </a:r>
            <a:r>
              <a:rPr lang="zh-CN" altLang="en-US" sz="2800" b="1">
                <a:latin typeface="宋体" panose="02010600030101010101" pitchFamily="2" charset="-122"/>
                <a:ea typeface="宋体" panose="02010600030101010101" pitchFamily="2" charset="-122"/>
              </a:rPr>
              <a:t>，是指一家企业（以下称为收购企业）购买另一家企业（以下称为被收购企业）的</a:t>
            </a:r>
            <a:r>
              <a:rPr lang="zh-CN" altLang="en-US" sz="2800" b="1">
                <a:solidFill>
                  <a:srgbClr val="FF0000"/>
                </a:solidFill>
                <a:latin typeface="宋体" panose="02010600030101010101" pitchFamily="2" charset="-122"/>
                <a:ea typeface="宋体" panose="02010600030101010101" pitchFamily="2" charset="-122"/>
              </a:rPr>
              <a:t>股权</a:t>
            </a:r>
            <a:r>
              <a:rPr lang="zh-CN" altLang="en-US" sz="2800" b="1">
                <a:latin typeface="宋体" panose="02010600030101010101" pitchFamily="2" charset="-122"/>
                <a:ea typeface="宋体" panose="02010600030101010101" pitchFamily="2" charset="-122"/>
              </a:rPr>
              <a:t>，以实现对被收购企业控制的交易。</a:t>
            </a:r>
            <a:endParaRPr lang="en-US" altLang="zh-CN" sz="2800" b="1">
              <a:latin typeface="宋体" panose="02010600030101010101" pitchFamily="2" charset="-122"/>
              <a:ea typeface="宋体" panose="02010600030101010101" pitchFamily="2" charset="-122"/>
            </a:endParaRPr>
          </a:p>
          <a:p>
            <a:r>
              <a:rPr lang="zh-CN" altLang="en-US" sz="2400" b="1">
                <a:latin typeface="楷体" panose="02010609060101010101" pitchFamily="49" charset="-122"/>
                <a:ea typeface="楷体" panose="02010609060101010101" pitchFamily="49" charset="-122"/>
              </a:rPr>
              <a:t>（</a:t>
            </a:r>
            <a:r>
              <a:rPr lang="zh-CN" altLang="en-US" sz="2400" b="1">
                <a:solidFill>
                  <a:srgbClr val="FF0000"/>
                </a:solidFill>
                <a:latin typeface="楷体" panose="02010609060101010101" pitchFamily="49" charset="-122"/>
                <a:ea typeface="楷体" panose="02010609060101010101" pitchFamily="49" charset="-122"/>
              </a:rPr>
              <a:t>收购者</a:t>
            </a:r>
            <a:r>
              <a:rPr lang="zh-CN" altLang="en-US" sz="2400" b="1">
                <a:latin typeface="楷体" panose="02010609060101010101" pitchFamily="49" charset="-122"/>
                <a:ea typeface="楷体" panose="02010609060101010101" pitchFamily="49" charset="-122"/>
              </a:rPr>
              <a:t>以现金、股票或者其他有价证券作为对价，向</a:t>
            </a:r>
            <a:r>
              <a:rPr lang="zh-CN" altLang="en-US" sz="2400" b="1">
                <a:solidFill>
                  <a:srgbClr val="FF0000"/>
                </a:solidFill>
                <a:latin typeface="楷体" panose="02010609060101010101" pitchFamily="49" charset="-122"/>
                <a:ea typeface="楷体" panose="02010609060101010101" pitchFamily="49" charset="-122"/>
              </a:rPr>
              <a:t>目标公司的股东</a:t>
            </a:r>
            <a:r>
              <a:rPr lang="zh-CN" altLang="en-US" sz="2400" b="1">
                <a:latin typeface="楷体" panose="02010609060101010101" pitchFamily="49" charset="-122"/>
                <a:ea typeface="楷体" panose="02010609060101010101" pitchFamily="49" charset="-122"/>
              </a:rPr>
              <a:t>购买股份，获得对目标公司的全部或部分股份，进而取得对目标公司的</a:t>
            </a:r>
            <a:r>
              <a:rPr lang="zh-CN" altLang="en-US" sz="2400" b="1">
                <a:solidFill>
                  <a:srgbClr val="FF0000"/>
                </a:solidFill>
                <a:latin typeface="楷体" panose="02010609060101010101" pitchFamily="49" charset="-122"/>
                <a:ea typeface="楷体" panose="02010609060101010101" pitchFamily="49" charset="-122"/>
              </a:rPr>
              <a:t>控制权</a:t>
            </a:r>
            <a:r>
              <a:rPr lang="zh-CN" altLang="en-US" sz="2400" b="1">
                <a:latin typeface="楷体" panose="02010609060101010101" pitchFamily="49" charset="-122"/>
                <a:ea typeface="楷体" panose="02010609060101010101" pitchFamily="49" charset="-122"/>
              </a:rPr>
              <a:t>。在股权收购中，</a:t>
            </a:r>
            <a:r>
              <a:rPr lang="zh-CN" altLang="en-US" sz="2400" b="1">
                <a:solidFill>
                  <a:srgbClr val="FF0000"/>
                </a:solidFill>
                <a:latin typeface="楷体" panose="02010609060101010101" pitchFamily="49" charset="-122"/>
                <a:ea typeface="楷体" panose="02010609060101010101" pitchFamily="49" charset="-122"/>
              </a:rPr>
              <a:t>交易的主体</a:t>
            </a:r>
            <a:r>
              <a:rPr lang="zh-CN" altLang="en-US" sz="2400" b="1">
                <a:latin typeface="楷体" panose="02010609060101010101" pitchFamily="49" charset="-122"/>
                <a:ea typeface="楷体" panose="02010609060101010101" pitchFamily="49" charset="-122"/>
              </a:rPr>
              <a:t>是收购公司与目标公司的</a:t>
            </a:r>
            <a:r>
              <a:rPr lang="zh-CN" altLang="en-US" sz="2400" b="1">
                <a:solidFill>
                  <a:srgbClr val="FF0000"/>
                </a:solidFill>
                <a:latin typeface="楷体" panose="02010609060101010101" pitchFamily="49" charset="-122"/>
                <a:ea typeface="楷体" panose="02010609060101010101" pitchFamily="49" charset="-122"/>
              </a:rPr>
              <a:t>股东</a:t>
            </a:r>
            <a:r>
              <a:rPr lang="zh-CN" altLang="en-US" sz="2400" b="1">
                <a:latin typeface="楷体" panose="02010609060101010101" pitchFamily="49" charset="-122"/>
                <a:ea typeface="楷体" panose="02010609060101010101" pitchFamily="49" charset="-122"/>
              </a:rPr>
              <a:t>。收购方成为目标公司的控股股东，目标公司作为收购方的控股子公司而存在）</a:t>
            </a:r>
          </a:p>
          <a:p>
            <a:r>
              <a:rPr lang="zh-CN" altLang="en-US" sz="2800" b="1">
                <a:solidFill>
                  <a:srgbClr val="FF0000"/>
                </a:solidFill>
                <a:latin typeface="宋体" panose="02010600030101010101" pitchFamily="2" charset="-122"/>
                <a:ea typeface="宋体" panose="02010600030101010101" pitchFamily="2" charset="-122"/>
              </a:rPr>
              <a:t>资产收购</a:t>
            </a:r>
            <a:r>
              <a:rPr lang="zh-CN" altLang="en-US" sz="2800" b="1">
                <a:latin typeface="宋体" panose="02010600030101010101" pitchFamily="2" charset="-122"/>
                <a:ea typeface="宋体" panose="02010600030101010101" pitchFamily="2" charset="-122"/>
              </a:rPr>
              <a:t>，是指一家企业（以下称为受让企业）购买另一家企业（以下称为转让企业）实质经营性</a:t>
            </a:r>
            <a:r>
              <a:rPr lang="zh-CN" altLang="en-US" sz="2800" b="1">
                <a:solidFill>
                  <a:srgbClr val="FF0000"/>
                </a:solidFill>
                <a:latin typeface="宋体" panose="02010600030101010101" pitchFamily="2" charset="-122"/>
                <a:ea typeface="宋体" panose="02010600030101010101" pitchFamily="2" charset="-122"/>
              </a:rPr>
              <a:t>资产</a:t>
            </a:r>
            <a:r>
              <a:rPr lang="zh-CN" altLang="en-US" sz="2800" b="1">
                <a:latin typeface="宋体" panose="02010600030101010101" pitchFamily="2" charset="-122"/>
                <a:ea typeface="宋体" panose="02010600030101010101" pitchFamily="2" charset="-122"/>
              </a:rPr>
              <a:t>的交易。</a:t>
            </a:r>
            <a:r>
              <a:rPr lang="zh-CN" altLang="en-US" sz="2400" b="1">
                <a:latin typeface="楷体" panose="02010609060101010101" pitchFamily="49" charset="-122"/>
                <a:ea typeface="楷体" panose="02010609060101010101" pitchFamily="49" charset="-122"/>
              </a:rPr>
              <a:t>（资产收购协议的主体是作为买卖双方的两家公司，而不包括公司股东在内）</a:t>
            </a:r>
          </a:p>
        </p:txBody>
      </p:sp>
    </p:spTree>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7F665E51-DE54-44F1-AFF8-8CC64DFACF1D}"/>
              </a:ext>
            </a:extLst>
          </p:cNvPr>
          <p:cNvSpPr>
            <a:spLocks noGrp="1"/>
          </p:cNvSpPr>
          <p:nvPr>
            <p:ph idx="1"/>
          </p:nvPr>
        </p:nvSpPr>
        <p:spPr>
          <a:xfrm>
            <a:off x="457200" y="1066800"/>
            <a:ext cx="8229600" cy="4800600"/>
          </a:xfrm>
        </p:spPr>
        <p:txBody>
          <a:bodyPr/>
          <a:lstStyle/>
          <a:p>
            <a:pPr marL="0" indent="0" eaLnBrk="1" hangingPunct="1">
              <a:buFont typeface="Wingdings" panose="05000000000000000000" pitchFamily="2" charset="2"/>
              <a:buNone/>
              <a:defRPr/>
            </a:pPr>
            <a:r>
              <a:rPr lang="zh-CN" altLang="en-US" dirty="0">
                <a:latin typeface="黑体" pitchFamily="49" charset="-122"/>
                <a:ea typeface="黑体" pitchFamily="49" charset="-122"/>
              </a:rPr>
              <a:t>一般性税务处理：</a:t>
            </a:r>
            <a:endParaRPr lang="en-US" altLang="zh-CN" dirty="0">
              <a:latin typeface="黑体" pitchFamily="49" charset="-122"/>
              <a:ea typeface="黑体" pitchFamily="49" charset="-122"/>
            </a:endParaRPr>
          </a:p>
          <a:p>
            <a:pPr eaLnBrk="1" hangingPunct="1">
              <a:defRPr/>
            </a:pPr>
            <a:r>
              <a:rPr lang="en-US" altLang="zh-CN" dirty="0">
                <a:latin typeface="楷体" pitchFamily="49" charset="-122"/>
                <a:ea typeface="楷体" pitchFamily="49" charset="-122"/>
              </a:rPr>
              <a:t>1.</a:t>
            </a:r>
            <a:r>
              <a:rPr lang="zh-CN" altLang="en-US" dirty="0">
                <a:latin typeface="楷体" pitchFamily="49" charset="-122"/>
                <a:ea typeface="楷体" pitchFamily="49" charset="-122"/>
              </a:rPr>
              <a:t>被收购方应确认股权、资产</a:t>
            </a:r>
            <a:r>
              <a:rPr lang="zh-CN" altLang="en-US" b="1" dirty="0">
                <a:solidFill>
                  <a:srgbClr val="FF0000"/>
                </a:solidFill>
                <a:latin typeface="楷体" pitchFamily="49" charset="-122"/>
                <a:ea typeface="楷体" pitchFamily="49" charset="-122"/>
              </a:rPr>
              <a:t>转让所得或损失；</a:t>
            </a:r>
            <a:endParaRPr lang="en-US" altLang="zh-CN" b="1" dirty="0">
              <a:solidFill>
                <a:srgbClr val="FF0000"/>
              </a:solidFill>
              <a:latin typeface="楷体" pitchFamily="49" charset="-122"/>
              <a:ea typeface="楷体" pitchFamily="49" charset="-122"/>
            </a:endParaRPr>
          </a:p>
          <a:p>
            <a:pPr eaLnBrk="1" hangingPunct="1">
              <a:defRPr/>
            </a:pPr>
            <a:r>
              <a:rPr lang="en-US" altLang="zh-CN" dirty="0">
                <a:latin typeface="楷体" pitchFamily="49" charset="-122"/>
                <a:ea typeface="楷体" pitchFamily="49" charset="-122"/>
              </a:rPr>
              <a:t>2.</a:t>
            </a:r>
            <a:r>
              <a:rPr lang="zh-CN" altLang="en-US" dirty="0">
                <a:latin typeface="楷体" pitchFamily="49" charset="-122"/>
                <a:ea typeface="楷体" pitchFamily="49" charset="-122"/>
              </a:rPr>
              <a:t>收购方取得股权或资产的计税基础应以</a:t>
            </a:r>
            <a:r>
              <a:rPr lang="zh-CN" altLang="en-US" b="1" dirty="0">
                <a:solidFill>
                  <a:srgbClr val="FF0000"/>
                </a:solidFill>
                <a:latin typeface="楷体" pitchFamily="49" charset="-122"/>
                <a:ea typeface="楷体" pitchFamily="49" charset="-122"/>
              </a:rPr>
              <a:t>公允价值</a:t>
            </a:r>
            <a:r>
              <a:rPr lang="zh-CN" altLang="en-US" dirty="0">
                <a:latin typeface="楷体" pitchFamily="49" charset="-122"/>
                <a:ea typeface="楷体" pitchFamily="49" charset="-122"/>
              </a:rPr>
              <a:t>为基础确定；</a:t>
            </a:r>
            <a:endParaRPr lang="en-US" altLang="zh-CN" dirty="0">
              <a:latin typeface="楷体" pitchFamily="49" charset="-122"/>
              <a:ea typeface="楷体" pitchFamily="49" charset="-122"/>
            </a:endParaRPr>
          </a:p>
          <a:p>
            <a:pPr eaLnBrk="1" hangingPunct="1">
              <a:defRPr/>
            </a:pPr>
            <a:r>
              <a:rPr lang="en-US" altLang="zh-CN" dirty="0">
                <a:latin typeface="楷体" pitchFamily="49" charset="-122"/>
                <a:ea typeface="楷体" pitchFamily="49" charset="-122"/>
              </a:rPr>
              <a:t>3.</a:t>
            </a:r>
            <a:r>
              <a:rPr lang="zh-CN" altLang="en-US" dirty="0">
                <a:latin typeface="楷体" pitchFamily="49" charset="-122"/>
                <a:ea typeface="楷体" pitchFamily="49" charset="-122"/>
              </a:rPr>
              <a:t>被收购企业的相关所得税事项原则上</a:t>
            </a:r>
            <a:r>
              <a:rPr lang="zh-CN" altLang="en-US" b="1" dirty="0">
                <a:solidFill>
                  <a:srgbClr val="FF0000"/>
                </a:solidFill>
                <a:latin typeface="楷体" pitchFamily="49" charset="-122"/>
                <a:ea typeface="楷体" pitchFamily="49" charset="-122"/>
              </a:rPr>
              <a:t>保持不变。</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内容占位符 2">
            <a:extLst>
              <a:ext uri="{FF2B5EF4-FFF2-40B4-BE49-F238E27FC236}">
                <a16:creationId xmlns:a16="http://schemas.microsoft.com/office/drawing/2014/main" id="{9DC3936C-7258-4F3C-87EE-75F787A39FC6}"/>
              </a:ext>
            </a:extLst>
          </p:cNvPr>
          <p:cNvSpPr>
            <a:spLocks noGrp="1"/>
          </p:cNvSpPr>
          <p:nvPr>
            <p:ph idx="1"/>
          </p:nvPr>
        </p:nvSpPr>
        <p:spPr>
          <a:xfrm>
            <a:off x="457200" y="685800"/>
            <a:ext cx="8229600" cy="5181600"/>
          </a:xfrm>
        </p:spPr>
        <p:txBody>
          <a:bodyPr/>
          <a:lstStyle/>
          <a:p>
            <a:r>
              <a:rPr lang="en-US" altLang="zh-CN" sz="2800">
                <a:ea typeface="宋体" panose="02010600030101010101" pitchFamily="2" charset="-122"/>
              </a:rPr>
              <a:t>【</a:t>
            </a:r>
            <a:r>
              <a:rPr lang="zh-CN" altLang="en-US" sz="2800">
                <a:ea typeface="宋体" panose="02010600030101010101" pitchFamily="2" charset="-122"/>
              </a:rPr>
              <a:t>典型例题</a:t>
            </a:r>
            <a:r>
              <a:rPr lang="en-US" altLang="zh-CN" sz="2800">
                <a:ea typeface="宋体" panose="02010600030101010101" pitchFamily="2" charset="-122"/>
              </a:rPr>
              <a:t>】</a:t>
            </a:r>
            <a:r>
              <a:rPr lang="zh-CN" altLang="en-US" sz="2800">
                <a:ea typeface="宋体" panose="02010600030101010101" pitchFamily="2" charset="-122"/>
              </a:rPr>
              <a:t>甲企业共有股权</a:t>
            </a:r>
            <a:r>
              <a:rPr lang="en-US" altLang="zh-CN" sz="2800">
                <a:ea typeface="宋体" panose="02010600030101010101" pitchFamily="2" charset="-122"/>
              </a:rPr>
              <a:t>10000</a:t>
            </a:r>
            <a:r>
              <a:rPr lang="zh-CN" altLang="en-US" sz="2800">
                <a:ea typeface="宋体" panose="02010600030101010101" pitchFamily="2" charset="-122"/>
              </a:rPr>
              <a:t>万股，为了将来有更好的发展，将</a:t>
            </a:r>
            <a:r>
              <a:rPr lang="en-US" altLang="zh-CN" sz="2800">
                <a:ea typeface="宋体" panose="02010600030101010101" pitchFamily="2" charset="-122"/>
              </a:rPr>
              <a:t>80%</a:t>
            </a:r>
            <a:r>
              <a:rPr lang="zh-CN" altLang="en-US" sz="2800">
                <a:ea typeface="宋体" panose="02010600030101010101" pitchFamily="2" charset="-122"/>
              </a:rPr>
              <a:t>的股权让乙公司收购，然后成为乙公司的子公司。假定收购日甲公司每股资产的计税基础为</a:t>
            </a:r>
            <a:r>
              <a:rPr lang="en-US" altLang="zh-CN" sz="2800">
                <a:ea typeface="宋体" panose="02010600030101010101" pitchFamily="2" charset="-122"/>
              </a:rPr>
              <a:t>8</a:t>
            </a:r>
            <a:r>
              <a:rPr lang="zh-CN" altLang="en-US" sz="2800">
                <a:ea typeface="宋体" panose="02010600030101010101" pitchFamily="2" charset="-122"/>
              </a:rPr>
              <a:t>元，每股资产的公允价值为</a:t>
            </a:r>
            <a:r>
              <a:rPr lang="en-US" altLang="zh-CN" sz="2800">
                <a:ea typeface="宋体" panose="02010600030101010101" pitchFamily="2" charset="-122"/>
              </a:rPr>
              <a:t>10</a:t>
            </a:r>
            <a:r>
              <a:rPr lang="zh-CN" altLang="en-US" sz="2800">
                <a:ea typeface="宋体" panose="02010600030101010101" pitchFamily="2" charset="-122"/>
              </a:rPr>
              <a:t>元。在收购对价中乙企业以股权形式支付</a:t>
            </a:r>
            <a:r>
              <a:rPr lang="en-US" altLang="zh-CN" sz="2800">
                <a:ea typeface="宋体" panose="02010600030101010101" pitchFamily="2" charset="-122"/>
              </a:rPr>
              <a:t>72000</a:t>
            </a:r>
            <a:r>
              <a:rPr lang="zh-CN" altLang="en-US" sz="2800">
                <a:ea typeface="宋体" panose="02010600030101010101" pitchFamily="2" charset="-122"/>
              </a:rPr>
              <a:t>万元，以银行存款支付</a:t>
            </a:r>
            <a:r>
              <a:rPr lang="en-US" altLang="zh-CN" sz="2800">
                <a:ea typeface="宋体" panose="02010600030101010101" pitchFamily="2" charset="-122"/>
              </a:rPr>
              <a:t>8000</a:t>
            </a:r>
            <a:r>
              <a:rPr lang="zh-CN" altLang="en-US" sz="2800">
                <a:ea typeface="宋体" panose="02010600030101010101" pitchFamily="2" charset="-122"/>
              </a:rPr>
              <a:t>万元。按一般性税务处理方法，计算甲公司资产转让所得或损失和乙公司收到股权的计税基础。</a:t>
            </a:r>
            <a:endParaRPr lang="en-US" altLang="zh-CN" sz="2800">
              <a:ea typeface="宋体" panose="02010600030101010101" pitchFamily="2" charset="-122"/>
            </a:endParaRPr>
          </a:p>
          <a:p>
            <a:r>
              <a:rPr lang="en-US" altLang="zh-CN" sz="2800">
                <a:ea typeface="宋体" panose="02010600030101010101" pitchFamily="2" charset="-122"/>
              </a:rPr>
              <a:t>『</a:t>
            </a:r>
            <a:r>
              <a:rPr lang="zh-CN" altLang="en-US" sz="2800">
                <a:ea typeface="宋体" panose="02010600030101010101" pitchFamily="2" charset="-122"/>
              </a:rPr>
              <a:t>答案解析</a:t>
            </a:r>
            <a:r>
              <a:rPr lang="en-US" altLang="zh-CN" sz="2800">
                <a:ea typeface="宋体" panose="02010600030101010101" pitchFamily="2" charset="-122"/>
              </a:rPr>
              <a:t>』</a:t>
            </a:r>
          </a:p>
          <a:p>
            <a:r>
              <a:rPr lang="zh-CN" altLang="en-US" sz="2800">
                <a:ea typeface="宋体" panose="02010600030101010101" pitchFamily="2" charset="-122"/>
              </a:rPr>
              <a:t>　　甲公司资产转让所得＝</a:t>
            </a:r>
            <a:r>
              <a:rPr lang="en-US" altLang="zh-CN" sz="2800">
                <a:ea typeface="宋体" panose="02010600030101010101" pitchFamily="2" charset="-122"/>
              </a:rPr>
              <a:t>80000</a:t>
            </a:r>
            <a:r>
              <a:rPr lang="zh-CN" altLang="en-US" sz="2800">
                <a:ea typeface="宋体" panose="02010600030101010101" pitchFamily="2" charset="-122"/>
              </a:rPr>
              <a:t>－</a:t>
            </a:r>
            <a:r>
              <a:rPr lang="en-US" altLang="zh-CN" sz="2800">
                <a:ea typeface="宋体" panose="02010600030101010101" pitchFamily="2" charset="-122"/>
              </a:rPr>
              <a:t>64000</a:t>
            </a:r>
          </a:p>
          <a:p>
            <a:r>
              <a:rPr lang="zh-CN" altLang="en-US" sz="2800">
                <a:ea typeface="宋体" panose="02010600030101010101" pitchFamily="2" charset="-122"/>
              </a:rPr>
              <a:t>　　＝</a:t>
            </a:r>
            <a:r>
              <a:rPr lang="en-US" altLang="zh-CN" sz="2800">
                <a:ea typeface="宋体" panose="02010600030101010101" pitchFamily="2" charset="-122"/>
              </a:rPr>
              <a:t>16000</a:t>
            </a:r>
            <a:r>
              <a:rPr lang="zh-CN" altLang="en-US" sz="2800">
                <a:ea typeface="宋体" panose="02010600030101010101" pitchFamily="2" charset="-122"/>
              </a:rPr>
              <a:t>（万元）</a:t>
            </a:r>
          </a:p>
          <a:p>
            <a:r>
              <a:rPr lang="zh-CN" altLang="en-US" sz="2800">
                <a:ea typeface="宋体" panose="02010600030101010101" pitchFamily="2" charset="-122"/>
              </a:rPr>
              <a:t>  乙公司收到股权的计税基础＝</a:t>
            </a:r>
            <a:r>
              <a:rPr lang="en-US" altLang="zh-CN" sz="2800">
                <a:ea typeface="宋体" panose="02010600030101010101" pitchFamily="2" charset="-122"/>
              </a:rPr>
              <a:t>80000</a:t>
            </a:r>
            <a:r>
              <a:rPr lang="zh-CN" altLang="en-US" sz="2800">
                <a:ea typeface="宋体" panose="02010600030101010101" pitchFamily="2" charset="-122"/>
              </a:rPr>
              <a:t>（万元）</a:t>
            </a:r>
          </a:p>
          <a:p>
            <a:endParaRPr lang="zh-CN" altLang="en-US" sz="2800">
              <a:ea typeface="宋体" panose="02010600030101010101" pitchFamily="2" charset="-122"/>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9458">
                                            <p:txEl>
                                              <p:pRg st="0" end="0"/>
                                            </p:txEl>
                                          </p:spTgt>
                                        </p:tgtEl>
                                        <p:attrNameLst>
                                          <p:attrName>style.visibility</p:attrName>
                                        </p:attrNameLst>
                                      </p:cBhvr>
                                      <p:to>
                                        <p:strVal val="visible"/>
                                      </p:to>
                                    </p:set>
                                    <p:anim calcmode="lin" valueType="num">
                                      <p:cBhvr additive="base">
                                        <p:cTn id="7" dur="500" fill="hold"/>
                                        <p:tgtEl>
                                          <p:spTgt spid="1945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945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9458">
                                            <p:txEl>
                                              <p:pRg st="1" end="1"/>
                                            </p:txEl>
                                          </p:spTgt>
                                        </p:tgtEl>
                                        <p:attrNameLst>
                                          <p:attrName>style.visibility</p:attrName>
                                        </p:attrNameLst>
                                      </p:cBhvr>
                                      <p:to>
                                        <p:strVal val="visible"/>
                                      </p:to>
                                    </p:set>
                                    <p:anim calcmode="lin" valueType="num">
                                      <p:cBhvr additive="base">
                                        <p:cTn id="13" dur="500" fill="hold"/>
                                        <p:tgtEl>
                                          <p:spTgt spid="1945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9458">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19458">
                                            <p:txEl>
                                              <p:pRg st="2" end="2"/>
                                            </p:txEl>
                                          </p:spTgt>
                                        </p:tgtEl>
                                        <p:attrNameLst>
                                          <p:attrName>style.visibility</p:attrName>
                                        </p:attrNameLst>
                                      </p:cBhvr>
                                      <p:to>
                                        <p:strVal val="visible"/>
                                      </p:to>
                                    </p:set>
                                    <p:anim calcmode="lin" valueType="num">
                                      <p:cBhvr additive="base">
                                        <p:cTn id="17" dur="500" fill="hold"/>
                                        <p:tgtEl>
                                          <p:spTgt spid="19458">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9458">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19458">
                                            <p:txEl>
                                              <p:pRg st="3" end="3"/>
                                            </p:txEl>
                                          </p:spTgt>
                                        </p:tgtEl>
                                        <p:attrNameLst>
                                          <p:attrName>style.visibility</p:attrName>
                                        </p:attrNameLst>
                                      </p:cBhvr>
                                      <p:to>
                                        <p:strVal val="visible"/>
                                      </p:to>
                                    </p:set>
                                    <p:anim calcmode="lin" valueType="num">
                                      <p:cBhvr additive="base">
                                        <p:cTn id="21" dur="500" fill="hold"/>
                                        <p:tgtEl>
                                          <p:spTgt spid="19458">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9458">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19458">
                                            <p:txEl>
                                              <p:pRg st="4" end="4"/>
                                            </p:txEl>
                                          </p:spTgt>
                                        </p:tgtEl>
                                        <p:attrNameLst>
                                          <p:attrName>style.visibility</p:attrName>
                                        </p:attrNameLst>
                                      </p:cBhvr>
                                      <p:to>
                                        <p:strVal val="visible"/>
                                      </p:to>
                                    </p:set>
                                    <p:anim calcmode="lin" valueType="num">
                                      <p:cBhvr additive="base">
                                        <p:cTn id="25" dur="500" fill="hold"/>
                                        <p:tgtEl>
                                          <p:spTgt spid="19458">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9458">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AAFB2B1A-8DBF-4AE1-BFF6-745A269F5F01}"/>
              </a:ext>
            </a:extLst>
          </p:cNvPr>
          <p:cNvSpPr>
            <a:spLocks noGrp="1"/>
          </p:cNvSpPr>
          <p:nvPr>
            <p:ph idx="1"/>
          </p:nvPr>
        </p:nvSpPr>
        <p:spPr>
          <a:xfrm>
            <a:off x="457200" y="990600"/>
            <a:ext cx="8229600" cy="4876800"/>
          </a:xfrm>
        </p:spPr>
        <p:txBody>
          <a:bodyPr/>
          <a:lstStyle/>
          <a:p>
            <a:r>
              <a:rPr lang="zh-CN" altLang="en-US" sz="2800">
                <a:ea typeface="宋体" panose="02010600030101010101" pitchFamily="2" charset="-122"/>
              </a:rPr>
              <a:t>案例：</a:t>
            </a:r>
            <a:r>
              <a:rPr lang="en-US" altLang="zh-CN" sz="2800">
                <a:ea typeface="宋体" panose="02010600030101010101" pitchFamily="2" charset="-122"/>
              </a:rPr>
              <a:t>2008</a:t>
            </a:r>
            <a:r>
              <a:rPr lang="zh-CN" altLang="en-US" sz="2800">
                <a:ea typeface="宋体" panose="02010600030101010101" pitchFamily="2" charset="-122"/>
              </a:rPr>
              <a:t>年</a:t>
            </a:r>
            <a:r>
              <a:rPr lang="en-US" altLang="zh-CN" sz="2800">
                <a:ea typeface="宋体" panose="02010600030101010101" pitchFamily="2" charset="-122"/>
              </a:rPr>
              <a:t>3</a:t>
            </a:r>
            <a:r>
              <a:rPr lang="zh-CN" altLang="en-US" sz="2800">
                <a:ea typeface="宋体" panose="02010600030101010101" pitchFamily="2" charset="-122"/>
              </a:rPr>
              <a:t>月，</a:t>
            </a:r>
            <a:r>
              <a:rPr lang="en-US" altLang="zh-CN" sz="2800">
                <a:ea typeface="宋体" panose="02010600030101010101" pitchFamily="2" charset="-122"/>
              </a:rPr>
              <a:t>A</a:t>
            </a:r>
            <a:r>
              <a:rPr lang="zh-CN" altLang="en-US" sz="2800">
                <a:ea typeface="宋体" panose="02010600030101010101" pitchFamily="2" charset="-122"/>
              </a:rPr>
              <a:t>公司以</a:t>
            </a:r>
            <a:r>
              <a:rPr lang="en-US" altLang="zh-CN" sz="2800">
                <a:ea typeface="宋体" panose="02010600030101010101" pitchFamily="2" charset="-122"/>
              </a:rPr>
              <a:t>500</a:t>
            </a:r>
            <a:r>
              <a:rPr lang="zh-CN" altLang="en-US" sz="2800">
                <a:ea typeface="宋体" panose="02010600030101010101" pitchFamily="2" charset="-122"/>
              </a:rPr>
              <a:t>万元的银行存款购买取得</a:t>
            </a:r>
            <a:r>
              <a:rPr lang="en-US" altLang="zh-CN" sz="2800">
                <a:ea typeface="宋体" panose="02010600030101010101" pitchFamily="2" charset="-122"/>
              </a:rPr>
              <a:t>B</a:t>
            </a:r>
            <a:r>
              <a:rPr lang="zh-CN" altLang="en-US" sz="2800">
                <a:ea typeface="宋体" panose="02010600030101010101" pitchFamily="2" charset="-122"/>
              </a:rPr>
              <a:t>公司经营性资产，</a:t>
            </a:r>
            <a:r>
              <a:rPr lang="en-US" altLang="zh-CN" sz="2800">
                <a:ea typeface="宋体" panose="02010600030101010101" pitchFamily="2" charset="-122"/>
              </a:rPr>
              <a:t>B</a:t>
            </a:r>
            <a:r>
              <a:rPr lang="zh-CN" altLang="en-US" sz="2800">
                <a:ea typeface="宋体" panose="02010600030101010101" pitchFamily="2" charset="-122"/>
              </a:rPr>
              <a:t>公司资产总额为</a:t>
            </a:r>
            <a:r>
              <a:rPr lang="en-US" altLang="zh-CN" sz="2800">
                <a:ea typeface="宋体" panose="02010600030101010101" pitchFamily="2" charset="-122"/>
              </a:rPr>
              <a:t>2000</a:t>
            </a:r>
            <a:r>
              <a:rPr lang="zh-CN" altLang="en-US" sz="2800">
                <a:ea typeface="宋体" panose="02010600030101010101" pitchFamily="2" charset="-122"/>
              </a:rPr>
              <a:t>万元，</a:t>
            </a:r>
            <a:r>
              <a:rPr lang="en-US" altLang="zh-CN" sz="2800">
                <a:ea typeface="宋体" panose="02010600030101010101" pitchFamily="2" charset="-122"/>
              </a:rPr>
              <a:t>A</a:t>
            </a:r>
            <a:r>
              <a:rPr lang="zh-CN" altLang="en-US" sz="2800">
                <a:ea typeface="宋体" panose="02010600030101010101" pitchFamily="2" charset="-122"/>
              </a:rPr>
              <a:t>公司购买的经营性资产账面价值</a:t>
            </a:r>
            <a:r>
              <a:rPr lang="en-US" altLang="zh-CN" sz="2800">
                <a:ea typeface="宋体" panose="02010600030101010101" pitchFamily="2" charset="-122"/>
              </a:rPr>
              <a:t>400</a:t>
            </a:r>
            <a:r>
              <a:rPr lang="zh-CN" altLang="en-US" sz="2800">
                <a:ea typeface="宋体" panose="02010600030101010101" pitchFamily="2" charset="-122"/>
              </a:rPr>
              <a:t>万元，计税基础</a:t>
            </a:r>
            <a:r>
              <a:rPr lang="en-US" altLang="zh-CN" sz="2800">
                <a:ea typeface="宋体" panose="02010600030101010101" pitchFamily="2" charset="-122"/>
              </a:rPr>
              <a:t>450</a:t>
            </a:r>
            <a:r>
              <a:rPr lang="zh-CN" altLang="en-US" sz="2800">
                <a:ea typeface="宋体" panose="02010600030101010101" pitchFamily="2" charset="-122"/>
              </a:rPr>
              <a:t>万元，公允价值</a:t>
            </a:r>
            <a:r>
              <a:rPr lang="en-US" altLang="zh-CN" sz="2800">
                <a:ea typeface="宋体" panose="02010600030101010101" pitchFamily="2" charset="-122"/>
              </a:rPr>
              <a:t>500</a:t>
            </a:r>
            <a:r>
              <a:rPr lang="zh-CN" altLang="en-US" sz="2800">
                <a:ea typeface="宋体" panose="02010600030101010101" pitchFamily="2" charset="-122"/>
              </a:rPr>
              <a:t>万元。</a:t>
            </a:r>
          </a:p>
          <a:p>
            <a:r>
              <a:rPr lang="zh-CN" altLang="en-US" sz="2800">
                <a:ea typeface="宋体" panose="02010600030101010101" pitchFamily="2" charset="-122"/>
              </a:rPr>
              <a:t>　（</a:t>
            </a:r>
            <a:r>
              <a:rPr lang="en-US" altLang="zh-CN" sz="2800">
                <a:ea typeface="宋体" panose="02010600030101010101" pitchFamily="2" charset="-122"/>
              </a:rPr>
              <a:t>1</a:t>
            </a:r>
            <a:r>
              <a:rPr lang="zh-CN" altLang="en-US" sz="2800">
                <a:ea typeface="宋体" panose="02010600030101010101" pitchFamily="2" charset="-122"/>
              </a:rPr>
              <a:t>）</a:t>
            </a:r>
            <a:r>
              <a:rPr lang="en-US" altLang="zh-CN" sz="2800">
                <a:ea typeface="宋体" panose="02010600030101010101" pitchFamily="2" charset="-122"/>
              </a:rPr>
              <a:t>A</a:t>
            </a:r>
            <a:r>
              <a:rPr lang="zh-CN" altLang="en-US" sz="2800">
                <a:ea typeface="宋体" panose="02010600030101010101" pitchFamily="2" charset="-122"/>
              </a:rPr>
              <a:t>公司（受让方</a:t>
            </a:r>
            <a:r>
              <a:rPr lang="en-US" altLang="zh-CN" sz="2800">
                <a:ea typeface="宋体" panose="02010600030101010101" pitchFamily="2" charset="-122"/>
              </a:rPr>
              <a:t>/</a:t>
            </a:r>
            <a:r>
              <a:rPr lang="zh-CN" altLang="en-US" sz="2800">
                <a:ea typeface="宋体" panose="02010600030101010101" pitchFamily="2" charset="-122"/>
              </a:rPr>
              <a:t>收购方）的税务处理</a:t>
            </a:r>
          </a:p>
          <a:p>
            <a:r>
              <a:rPr lang="zh-CN" altLang="en-US" sz="2800">
                <a:ea typeface="宋体" panose="02010600030101010101" pitchFamily="2" charset="-122"/>
              </a:rPr>
              <a:t>　　</a:t>
            </a:r>
            <a:r>
              <a:rPr lang="en-US" altLang="zh-CN" sz="2800">
                <a:ea typeface="宋体" panose="02010600030101010101" pitchFamily="2" charset="-122"/>
              </a:rPr>
              <a:t>A</a:t>
            </a:r>
            <a:r>
              <a:rPr lang="zh-CN" altLang="en-US" sz="2800">
                <a:ea typeface="宋体" panose="02010600030101010101" pitchFamily="2" charset="-122"/>
              </a:rPr>
              <a:t>公司购买该经营性资产后，应以该资产的公允价值</a:t>
            </a:r>
            <a:r>
              <a:rPr lang="en-US" altLang="zh-CN" sz="2800">
                <a:ea typeface="宋体" panose="02010600030101010101" pitchFamily="2" charset="-122"/>
              </a:rPr>
              <a:t>500</a:t>
            </a:r>
            <a:r>
              <a:rPr lang="zh-CN" altLang="en-US" sz="2800">
                <a:ea typeface="宋体" panose="02010600030101010101" pitchFamily="2" charset="-122"/>
              </a:rPr>
              <a:t>万元为基础确定计税基础。</a:t>
            </a:r>
          </a:p>
          <a:p>
            <a:r>
              <a:rPr lang="zh-CN" altLang="en-US" sz="2800">
                <a:ea typeface="宋体" panose="02010600030101010101" pitchFamily="2" charset="-122"/>
              </a:rPr>
              <a:t>　（</a:t>
            </a:r>
            <a:r>
              <a:rPr lang="en-US" altLang="zh-CN" sz="2800">
                <a:ea typeface="宋体" panose="02010600030101010101" pitchFamily="2" charset="-122"/>
              </a:rPr>
              <a:t>2</a:t>
            </a:r>
            <a:r>
              <a:rPr lang="zh-CN" altLang="en-US" sz="2800">
                <a:ea typeface="宋体" panose="02010600030101010101" pitchFamily="2" charset="-122"/>
              </a:rPr>
              <a:t>）</a:t>
            </a:r>
            <a:r>
              <a:rPr lang="en-US" altLang="zh-CN" sz="2800">
                <a:ea typeface="宋体" panose="02010600030101010101" pitchFamily="2" charset="-122"/>
              </a:rPr>
              <a:t>B</a:t>
            </a:r>
            <a:r>
              <a:rPr lang="zh-CN" altLang="en-US" sz="2800">
                <a:ea typeface="宋体" panose="02010600030101010101" pitchFamily="2" charset="-122"/>
              </a:rPr>
              <a:t>公司（转让方</a:t>
            </a:r>
            <a:r>
              <a:rPr lang="en-US" altLang="zh-CN" sz="2800">
                <a:ea typeface="宋体" panose="02010600030101010101" pitchFamily="2" charset="-122"/>
              </a:rPr>
              <a:t>/</a:t>
            </a:r>
            <a:r>
              <a:rPr lang="zh-CN" altLang="en-US" sz="2800">
                <a:ea typeface="宋体" panose="02010600030101010101" pitchFamily="2" charset="-122"/>
              </a:rPr>
              <a:t>被收购方）的税务处理</a:t>
            </a:r>
          </a:p>
          <a:p>
            <a:r>
              <a:rPr lang="zh-CN" altLang="en-US" sz="2800">
                <a:ea typeface="宋体" panose="02010600030101010101" pitchFamily="2" charset="-122"/>
              </a:rPr>
              <a:t>　　</a:t>
            </a:r>
            <a:r>
              <a:rPr lang="en-US" altLang="zh-CN" sz="2800">
                <a:ea typeface="宋体" panose="02010600030101010101" pitchFamily="2" charset="-122"/>
              </a:rPr>
              <a:t>B</a:t>
            </a:r>
            <a:r>
              <a:rPr lang="zh-CN" altLang="en-US" sz="2800">
                <a:ea typeface="宋体" panose="02010600030101010101" pitchFamily="2" charset="-122"/>
              </a:rPr>
              <a:t>公司应确认资产转让所得：</a:t>
            </a:r>
            <a:r>
              <a:rPr lang="en-US" altLang="zh-CN" sz="2800">
                <a:ea typeface="宋体" panose="02010600030101010101" pitchFamily="2" charset="-122"/>
              </a:rPr>
              <a:t>500-450=50</a:t>
            </a:r>
            <a:r>
              <a:rPr lang="zh-CN" altLang="en-US" sz="2800">
                <a:ea typeface="宋体" panose="02010600030101010101" pitchFamily="2" charset="-122"/>
              </a:rPr>
              <a:t>万元</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标题 1">
            <a:extLst>
              <a:ext uri="{FF2B5EF4-FFF2-40B4-BE49-F238E27FC236}">
                <a16:creationId xmlns:a16="http://schemas.microsoft.com/office/drawing/2014/main" id="{BB2D07AE-E6CA-40DD-A1F2-AAAB375AFF65}"/>
              </a:ext>
            </a:extLst>
          </p:cNvPr>
          <p:cNvSpPr>
            <a:spLocks noGrp="1"/>
          </p:cNvSpPr>
          <p:nvPr>
            <p:ph type="title"/>
          </p:nvPr>
        </p:nvSpPr>
        <p:spPr/>
        <p:txBody>
          <a:bodyPr/>
          <a:lstStyle/>
          <a:p>
            <a:pPr eaLnBrk="1" hangingPunct="1"/>
            <a:r>
              <a:rPr lang="zh-CN" altLang="en-US">
                <a:ea typeface="宋体" panose="02010600030101010101" pitchFamily="2" charset="-122"/>
              </a:rPr>
              <a:t>（四）企业合并、分立</a:t>
            </a:r>
          </a:p>
        </p:txBody>
      </p:sp>
      <p:sp>
        <p:nvSpPr>
          <p:cNvPr id="3" name="内容占位符 2">
            <a:extLst>
              <a:ext uri="{FF2B5EF4-FFF2-40B4-BE49-F238E27FC236}">
                <a16:creationId xmlns:a16="http://schemas.microsoft.com/office/drawing/2014/main" id="{9C5622CA-9B81-48B8-B848-CC6F17DA4EF8}"/>
              </a:ext>
            </a:extLst>
          </p:cNvPr>
          <p:cNvSpPr>
            <a:spLocks noGrp="1"/>
          </p:cNvSpPr>
          <p:nvPr>
            <p:ph idx="1"/>
          </p:nvPr>
        </p:nvSpPr>
        <p:spPr/>
        <p:txBody>
          <a:bodyPr/>
          <a:lstStyle/>
          <a:p>
            <a:pPr eaLnBrk="1" hangingPunct="1"/>
            <a:r>
              <a:rPr lang="zh-CN" altLang="en-US">
                <a:latin typeface="仿宋" panose="02010609060101010101" pitchFamily="49" charset="-122"/>
                <a:ea typeface="仿宋" panose="02010609060101010101" pitchFamily="49" charset="-122"/>
              </a:rPr>
              <a:t>企业合并</a:t>
            </a:r>
            <a:endParaRPr lang="en-US" altLang="zh-CN">
              <a:latin typeface="仿宋" panose="02010609060101010101" pitchFamily="49" charset="-122"/>
              <a:ea typeface="仿宋" panose="02010609060101010101" pitchFamily="49" charset="-122"/>
            </a:endParaRPr>
          </a:p>
          <a:p>
            <a:pPr eaLnBrk="1" hangingPunct="1"/>
            <a:r>
              <a:rPr lang="en-US" altLang="zh-CN">
                <a:latin typeface="楷体" panose="02010609060101010101" pitchFamily="49" charset="-122"/>
                <a:ea typeface="楷体" panose="02010609060101010101" pitchFamily="49" charset="-122"/>
              </a:rPr>
              <a:t>1.</a:t>
            </a:r>
            <a:r>
              <a:rPr lang="zh-CN" altLang="en-US">
                <a:latin typeface="楷体" panose="02010609060101010101" pitchFamily="49" charset="-122"/>
                <a:ea typeface="楷体" panose="02010609060101010101" pitchFamily="49" charset="-122"/>
              </a:rPr>
              <a:t>合并企业应按</a:t>
            </a:r>
            <a:r>
              <a:rPr lang="zh-CN" altLang="en-US" b="1">
                <a:solidFill>
                  <a:srgbClr val="FF0000"/>
                </a:solidFill>
                <a:latin typeface="楷体" panose="02010609060101010101" pitchFamily="49" charset="-122"/>
                <a:ea typeface="楷体" panose="02010609060101010101" pitchFamily="49" charset="-122"/>
              </a:rPr>
              <a:t>公允价值</a:t>
            </a:r>
            <a:r>
              <a:rPr lang="zh-CN" altLang="en-US">
                <a:latin typeface="楷体" panose="02010609060101010101" pitchFamily="49" charset="-122"/>
                <a:ea typeface="楷体" panose="02010609060101010101" pitchFamily="49" charset="-122"/>
              </a:rPr>
              <a:t>确定接受被合并企业各项资产和负债的计税基础；</a:t>
            </a:r>
            <a:endParaRPr lang="en-US" altLang="zh-CN">
              <a:latin typeface="楷体" panose="02010609060101010101" pitchFamily="49" charset="-122"/>
              <a:ea typeface="楷体" panose="02010609060101010101" pitchFamily="49" charset="-122"/>
            </a:endParaRPr>
          </a:p>
          <a:p>
            <a:pPr eaLnBrk="1" hangingPunct="1"/>
            <a:r>
              <a:rPr lang="en-US" altLang="zh-CN">
                <a:latin typeface="楷体" panose="02010609060101010101" pitchFamily="49" charset="-122"/>
                <a:ea typeface="楷体" panose="02010609060101010101" pitchFamily="49" charset="-122"/>
              </a:rPr>
              <a:t>2.</a:t>
            </a:r>
            <a:r>
              <a:rPr lang="zh-CN" altLang="en-US">
                <a:latin typeface="楷体" panose="02010609060101010101" pitchFamily="49" charset="-122"/>
                <a:ea typeface="楷体" panose="02010609060101010101" pitchFamily="49" charset="-122"/>
              </a:rPr>
              <a:t>被合并企业及其股东都应按</a:t>
            </a:r>
            <a:r>
              <a:rPr lang="zh-CN" altLang="en-US" b="1">
                <a:solidFill>
                  <a:srgbClr val="FF0000"/>
                </a:solidFill>
                <a:latin typeface="楷体" panose="02010609060101010101" pitchFamily="49" charset="-122"/>
                <a:ea typeface="楷体" panose="02010609060101010101" pitchFamily="49" charset="-122"/>
              </a:rPr>
              <a:t>清算</a:t>
            </a:r>
            <a:r>
              <a:rPr lang="zh-CN" altLang="en-US">
                <a:latin typeface="楷体" panose="02010609060101010101" pitchFamily="49" charset="-122"/>
                <a:ea typeface="楷体" panose="02010609060101010101" pitchFamily="49" charset="-122"/>
              </a:rPr>
              <a:t>进行所得税处理；</a:t>
            </a:r>
            <a:endParaRPr lang="en-US" altLang="zh-CN">
              <a:latin typeface="楷体" panose="02010609060101010101" pitchFamily="49" charset="-122"/>
              <a:ea typeface="楷体" panose="02010609060101010101" pitchFamily="49" charset="-122"/>
            </a:endParaRPr>
          </a:p>
          <a:p>
            <a:pPr eaLnBrk="1" hangingPunct="1"/>
            <a:r>
              <a:rPr lang="en-US" altLang="zh-CN">
                <a:latin typeface="楷体" panose="02010609060101010101" pitchFamily="49" charset="-122"/>
                <a:ea typeface="楷体" panose="02010609060101010101" pitchFamily="49" charset="-122"/>
              </a:rPr>
              <a:t>3.</a:t>
            </a:r>
            <a:r>
              <a:rPr lang="zh-CN" altLang="en-US">
                <a:latin typeface="楷体" panose="02010609060101010101" pitchFamily="49" charset="-122"/>
                <a:ea typeface="楷体" panose="02010609060101010101" pitchFamily="49" charset="-122"/>
              </a:rPr>
              <a:t>被合并企业的</a:t>
            </a:r>
            <a:r>
              <a:rPr lang="zh-CN" altLang="en-US" b="1">
                <a:solidFill>
                  <a:srgbClr val="FF0000"/>
                </a:solidFill>
                <a:latin typeface="楷体" panose="02010609060101010101" pitchFamily="49" charset="-122"/>
                <a:ea typeface="楷体" panose="02010609060101010101" pitchFamily="49" charset="-122"/>
              </a:rPr>
              <a:t>亏损不得</a:t>
            </a:r>
            <a:r>
              <a:rPr lang="zh-CN" altLang="en-US">
                <a:latin typeface="楷体" panose="02010609060101010101" pitchFamily="49" charset="-122"/>
                <a:ea typeface="楷体" panose="02010609060101010101" pitchFamily="49" charset="-122"/>
              </a:rPr>
              <a:t>在合并企业</a:t>
            </a:r>
            <a:r>
              <a:rPr lang="zh-CN" altLang="en-US" b="1">
                <a:solidFill>
                  <a:srgbClr val="FF0000"/>
                </a:solidFill>
                <a:latin typeface="楷体" panose="02010609060101010101" pitchFamily="49" charset="-122"/>
                <a:ea typeface="楷体" panose="02010609060101010101" pitchFamily="49" charset="-122"/>
              </a:rPr>
              <a:t>结转</a:t>
            </a:r>
            <a:r>
              <a:rPr lang="zh-CN" altLang="en-US">
                <a:latin typeface="楷体" panose="02010609060101010101" pitchFamily="49" charset="-122"/>
                <a:ea typeface="楷体" panose="02010609060101010101" pitchFamily="49" charset="-122"/>
              </a:rPr>
              <a:t>弥补。</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标题 1">
            <a:extLst>
              <a:ext uri="{FF2B5EF4-FFF2-40B4-BE49-F238E27FC236}">
                <a16:creationId xmlns:a16="http://schemas.microsoft.com/office/drawing/2014/main" id="{795D9D6B-CAE2-4687-B1B3-AFB9D4E1B1DD}"/>
              </a:ext>
            </a:extLst>
          </p:cNvPr>
          <p:cNvSpPr>
            <a:spLocks noGrp="1"/>
          </p:cNvSpPr>
          <p:nvPr>
            <p:ph type="title"/>
          </p:nvPr>
        </p:nvSpPr>
        <p:spPr/>
        <p:txBody>
          <a:bodyPr/>
          <a:lstStyle/>
          <a:p>
            <a:r>
              <a:rPr lang="zh-CN" altLang="en-US">
                <a:ea typeface="宋体" panose="02010600030101010101" pitchFamily="2" charset="-122"/>
              </a:rPr>
              <a:t>主要内容</a:t>
            </a:r>
          </a:p>
        </p:txBody>
      </p:sp>
      <p:sp>
        <p:nvSpPr>
          <p:cNvPr id="6147" name="内容占位符 2">
            <a:extLst>
              <a:ext uri="{FF2B5EF4-FFF2-40B4-BE49-F238E27FC236}">
                <a16:creationId xmlns:a16="http://schemas.microsoft.com/office/drawing/2014/main" id="{326A0F8E-C067-4F24-955D-98E9134AE7A4}"/>
              </a:ext>
            </a:extLst>
          </p:cNvPr>
          <p:cNvSpPr>
            <a:spLocks noGrp="1"/>
          </p:cNvSpPr>
          <p:nvPr>
            <p:ph idx="1"/>
          </p:nvPr>
        </p:nvSpPr>
        <p:spPr/>
        <p:txBody>
          <a:bodyPr/>
          <a:lstStyle/>
          <a:p>
            <a:r>
              <a:rPr lang="zh-CN" altLang="en-US" sz="3600" b="1">
                <a:latin typeface="楷体" panose="02010609060101010101" pitchFamily="49" charset="-122"/>
                <a:ea typeface="楷体" panose="02010609060101010101" pitchFamily="49" charset="-122"/>
              </a:rPr>
              <a:t>企业重组的所得税处理</a:t>
            </a:r>
            <a:endParaRPr lang="en-US" altLang="zh-CN" sz="3600" b="1">
              <a:latin typeface="楷体" panose="02010609060101010101" pitchFamily="49" charset="-122"/>
              <a:ea typeface="楷体" panose="02010609060101010101" pitchFamily="49" charset="-122"/>
            </a:endParaRPr>
          </a:p>
          <a:p>
            <a:r>
              <a:rPr lang="zh-CN" altLang="en-US" sz="3600" b="1">
                <a:latin typeface="楷体" panose="02010609060101010101" pitchFamily="49" charset="-122"/>
                <a:ea typeface="楷体" panose="02010609060101010101" pitchFamily="49" charset="-122"/>
              </a:rPr>
              <a:t>房地产开发经营业务的所得税处理</a:t>
            </a:r>
          </a:p>
        </p:txBody>
      </p:sp>
    </p:spTree>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内容占位符 2">
            <a:extLst>
              <a:ext uri="{FF2B5EF4-FFF2-40B4-BE49-F238E27FC236}">
                <a16:creationId xmlns:a16="http://schemas.microsoft.com/office/drawing/2014/main" id="{170318F1-D305-4503-9D40-7475F791FF5B}"/>
              </a:ext>
            </a:extLst>
          </p:cNvPr>
          <p:cNvSpPr>
            <a:spLocks noGrp="1"/>
          </p:cNvSpPr>
          <p:nvPr>
            <p:ph idx="1"/>
          </p:nvPr>
        </p:nvSpPr>
        <p:spPr>
          <a:xfrm>
            <a:off x="457200" y="990600"/>
            <a:ext cx="8229600" cy="4876800"/>
          </a:xfrm>
        </p:spPr>
        <p:txBody>
          <a:bodyPr/>
          <a:lstStyle/>
          <a:p>
            <a:r>
              <a:rPr lang="zh-CN" altLang="en-US" sz="2800">
                <a:ea typeface="宋体" panose="02010600030101010101" pitchFamily="2" charset="-122"/>
              </a:rPr>
              <a:t>案例：</a:t>
            </a:r>
            <a:r>
              <a:rPr lang="en-US" altLang="zh-CN" sz="2800">
                <a:ea typeface="宋体" panose="02010600030101010101" pitchFamily="2" charset="-122"/>
              </a:rPr>
              <a:t>2008</a:t>
            </a:r>
            <a:r>
              <a:rPr lang="zh-CN" altLang="en-US" sz="2800">
                <a:ea typeface="宋体" panose="02010600030101010101" pitchFamily="2" charset="-122"/>
              </a:rPr>
              <a:t>年</a:t>
            </a:r>
            <a:r>
              <a:rPr lang="en-US" altLang="zh-CN" sz="2800">
                <a:ea typeface="宋体" panose="02010600030101010101" pitchFamily="2" charset="-122"/>
              </a:rPr>
              <a:t>6</a:t>
            </a:r>
            <a:r>
              <a:rPr lang="zh-CN" altLang="en-US" sz="2800">
                <a:ea typeface="宋体" panose="02010600030101010101" pitchFamily="2" charset="-122"/>
              </a:rPr>
              <a:t>月</a:t>
            </a:r>
            <a:r>
              <a:rPr lang="en-US" altLang="zh-CN" sz="2800">
                <a:ea typeface="宋体" panose="02010600030101010101" pitchFamily="2" charset="-122"/>
              </a:rPr>
              <a:t>30</a:t>
            </a:r>
            <a:r>
              <a:rPr lang="zh-CN" altLang="en-US" sz="2800">
                <a:ea typeface="宋体" panose="02010600030101010101" pitchFamily="2" charset="-122"/>
              </a:rPr>
              <a:t>日，</a:t>
            </a:r>
            <a:r>
              <a:rPr lang="en-US" altLang="zh-CN" sz="2800">
                <a:ea typeface="宋体" panose="02010600030101010101" pitchFamily="2" charset="-122"/>
              </a:rPr>
              <a:t>P</a:t>
            </a:r>
            <a:r>
              <a:rPr lang="zh-CN" altLang="en-US" sz="2800">
                <a:ea typeface="宋体" panose="02010600030101010101" pitchFamily="2" charset="-122"/>
              </a:rPr>
              <a:t>公司向</a:t>
            </a:r>
            <a:r>
              <a:rPr lang="en-US" altLang="zh-CN" sz="2800">
                <a:ea typeface="宋体" panose="02010600030101010101" pitchFamily="2" charset="-122"/>
              </a:rPr>
              <a:t>S</a:t>
            </a:r>
            <a:r>
              <a:rPr lang="zh-CN" altLang="en-US" sz="2800">
                <a:ea typeface="宋体" panose="02010600030101010101" pitchFamily="2" charset="-122"/>
              </a:rPr>
              <a:t>公司的股东支付银行存款</a:t>
            </a:r>
            <a:r>
              <a:rPr lang="en-US" altLang="zh-CN" sz="2800">
                <a:ea typeface="宋体" panose="02010600030101010101" pitchFamily="2" charset="-122"/>
              </a:rPr>
              <a:t>1000</a:t>
            </a:r>
            <a:r>
              <a:rPr lang="zh-CN" altLang="en-US" sz="2800">
                <a:ea typeface="宋体" panose="02010600030101010101" pitchFamily="2" charset="-122"/>
              </a:rPr>
              <a:t>万元对</a:t>
            </a:r>
            <a:r>
              <a:rPr lang="en-US" altLang="zh-CN" sz="2800">
                <a:ea typeface="宋体" panose="02010600030101010101" pitchFamily="2" charset="-122"/>
              </a:rPr>
              <a:t>S</a:t>
            </a:r>
            <a:r>
              <a:rPr lang="zh-CN" altLang="en-US" sz="2800">
                <a:ea typeface="宋体" panose="02010600030101010101" pitchFamily="2" charset="-122"/>
              </a:rPr>
              <a:t>公司进行吸收合并，并于当日取得</a:t>
            </a:r>
            <a:r>
              <a:rPr lang="en-US" altLang="zh-CN" sz="2800">
                <a:ea typeface="宋体" panose="02010600030101010101" pitchFamily="2" charset="-122"/>
              </a:rPr>
              <a:t>S</a:t>
            </a:r>
            <a:r>
              <a:rPr lang="zh-CN" altLang="en-US" sz="2800">
                <a:ea typeface="宋体" panose="02010600030101010101" pitchFamily="2" charset="-122"/>
              </a:rPr>
              <a:t>公司净资产。假定</a:t>
            </a:r>
            <a:r>
              <a:rPr lang="en-US" altLang="zh-CN" sz="2800">
                <a:ea typeface="宋体" panose="02010600030101010101" pitchFamily="2" charset="-122"/>
              </a:rPr>
              <a:t>S</a:t>
            </a:r>
            <a:r>
              <a:rPr lang="zh-CN" altLang="en-US" sz="2800">
                <a:ea typeface="宋体" panose="02010600030101010101" pitchFamily="2" charset="-122"/>
              </a:rPr>
              <a:t>公司在</a:t>
            </a:r>
            <a:r>
              <a:rPr lang="en-US" altLang="zh-CN" sz="2800">
                <a:ea typeface="宋体" panose="02010600030101010101" pitchFamily="2" charset="-122"/>
              </a:rPr>
              <a:t>2008</a:t>
            </a:r>
            <a:r>
              <a:rPr lang="zh-CN" altLang="en-US" sz="2800">
                <a:ea typeface="宋体" panose="02010600030101010101" pitchFamily="2" charset="-122"/>
              </a:rPr>
              <a:t>年</a:t>
            </a:r>
            <a:r>
              <a:rPr lang="en-US" altLang="zh-CN" sz="2800">
                <a:ea typeface="宋体" panose="02010600030101010101" pitchFamily="2" charset="-122"/>
              </a:rPr>
              <a:t>6</a:t>
            </a:r>
            <a:r>
              <a:rPr lang="zh-CN" altLang="en-US" sz="2800">
                <a:ea typeface="宋体" panose="02010600030101010101" pitchFamily="2" charset="-122"/>
              </a:rPr>
              <a:t>月</a:t>
            </a:r>
            <a:r>
              <a:rPr lang="en-US" altLang="zh-CN" sz="2800">
                <a:ea typeface="宋体" panose="02010600030101010101" pitchFamily="2" charset="-122"/>
              </a:rPr>
              <a:t>30</a:t>
            </a:r>
            <a:r>
              <a:rPr lang="zh-CN" altLang="en-US" sz="2800">
                <a:ea typeface="宋体" panose="02010600030101010101" pitchFamily="2" charset="-122"/>
              </a:rPr>
              <a:t>日资产账面价值</a:t>
            </a:r>
            <a:r>
              <a:rPr lang="en-US" altLang="zh-CN" sz="2800">
                <a:ea typeface="宋体" panose="02010600030101010101" pitchFamily="2" charset="-122"/>
              </a:rPr>
              <a:t>2500</a:t>
            </a:r>
            <a:r>
              <a:rPr lang="zh-CN" altLang="en-US" sz="2800">
                <a:ea typeface="宋体" panose="02010600030101010101" pitchFamily="2" charset="-122"/>
              </a:rPr>
              <a:t>万元，公允价值</a:t>
            </a:r>
            <a:r>
              <a:rPr lang="en-US" altLang="zh-CN" sz="2800">
                <a:ea typeface="宋体" panose="02010600030101010101" pitchFamily="2" charset="-122"/>
              </a:rPr>
              <a:t>3000</a:t>
            </a:r>
            <a:r>
              <a:rPr lang="zh-CN" altLang="en-US" sz="2800">
                <a:ea typeface="宋体" panose="02010600030101010101" pitchFamily="2" charset="-122"/>
              </a:rPr>
              <a:t>万元，负债账面价值</a:t>
            </a:r>
            <a:r>
              <a:rPr lang="en-US" altLang="zh-CN" sz="2800">
                <a:ea typeface="宋体" panose="02010600030101010101" pitchFamily="2" charset="-122"/>
              </a:rPr>
              <a:t>1500</a:t>
            </a:r>
            <a:r>
              <a:rPr lang="zh-CN" altLang="en-US" sz="2800">
                <a:ea typeface="宋体" panose="02010600030101010101" pitchFamily="2" charset="-122"/>
              </a:rPr>
              <a:t>万元，公允价值</a:t>
            </a:r>
            <a:r>
              <a:rPr lang="en-US" altLang="zh-CN" sz="2800">
                <a:ea typeface="宋体" panose="02010600030101010101" pitchFamily="2" charset="-122"/>
              </a:rPr>
              <a:t>2000</a:t>
            </a:r>
            <a:r>
              <a:rPr lang="zh-CN" altLang="en-US" sz="2800">
                <a:ea typeface="宋体" panose="02010600030101010101" pitchFamily="2" charset="-122"/>
              </a:rPr>
              <a:t>万元，则</a:t>
            </a:r>
            <a:r>
              <a:rPr lang="en-US" altLang="zh-CN" sz="2800">
                <a:ea typeface="宋体" panose="02010600030101010101" pitchFamily="2" charset="-122"/>
              </a:rPr>
              <a:t>P</a:t>
            </a:r>
            <a:r>
              <a:rPr lang="zh-CN" altLang="en-US" sz="2800">
                <a:ea typeface="宋体" panose="02010600030101010101" pitchFamily="2" charset="-122"/>
              </a:rPr>
              <a:t>公司应按资产公允价值</a:t>
            </a:r>
            <a:r>
              <a:rPr lang="en-US" altLang="zh-CN" sz="2800">
                <a:ea typeface="宋体" panose="02010600030101010101" pitchFamily="2" charset="-122"/>
              </a:rPr>
              <a:t>3000</a:t>
            </a:r>
            <a:r>
              <a:rPr lang="zh-CN" altLang="en-US" sz="2800">
                <a:ea typeface="宋体" panose="02010600030101010101" pitchFamily="2" charset="-122"/>
              </a:rPr>
              <a:t>万元和负债公允价值</a:t>
            </a:r>
            <a:r>
              <a:rPr lang="en-US" altLang="zh-CN" sz="2800">
                <a:ea typeface="宋体" panose="02010600030101010101" pitchFamily="2" charset="-122"/>
              </a:rPr>
              <a:t>2000</a:t>
            </a:r>
            <a:r>
              <a:rPr lang="zh-CN" altLang="en-US" sz="2800">
                <a:ea typeface="宋体" panose="02010600030101010101" pitchFamily="2" charset="-122"/>
              </a:rPr>
              <a:t>万元确定其计税基础。</a:t>
            </a:r>
            <a:r>
              <a:rPr lang="en-US" altLang="zh-CN" sz="2800">
                <a:ea typeface="宋体" panose="02010600030101010101" pitchFamily="2" charset="-122"/>
              </a:rPr>
              <a:t>S</a:t>
            </a:r>
            <a:r>
              <a:rPr lang="zh-CN" altLang="en-US" sz="2800">
                <a:ea typeface="宋体" panose="02010600030101010101" pitchFamily="2" charset="-122"/>
              </a:rPr>
              <a:t>公司被吸收合并后，应进行清算，并依据</a:t>
            </a:r>
            <a:r>
              <a:rPr lang="en-US" altLang="zh-CN" sz="2800">
                <a:ea typeface="宋体" panose="02010600030101010101" pitchFamily="2" charset="-122"/>
              </a:rPr>
              <a:t>《</a:t>
            </a:r>
            <a:r>
              <a:rPr lang="zh-CN" altLang="en-US" sz="2800">
                <a:ea typeface="宋体" panose="02010600030101010101" pitchFamily="2" charset="-122"/>
              </a:rPr>
              <a:t>企业所得税法</a:t>
            </a:r>
            <a:r>
              <a:rPr lang="en-US" altLang="zh-CN" sz="2800">
                <a:ea typeface="宋体" panose="02010600030101010101" pitchFamily="2" charset="-122"/>
              </a:rPr>
              <a:t>》</a:t>
            </a:r>
            <a:r>
              <a:rPr lang="zh-CN" altLang="en-US" sz="2800">
                <a:ea typeface="宋体" panose="02010600030101010101" pitchFamily="2" charset="-122"/>
              </a:rPr>
              <a:t>、</a:t>
            </a:r>
            <a:r>
              <a:rPr lang="en-US" altLang="zh-CN" sz="2800">
                <a:ea typeface="宋体" panose="02010600030101010101" pitchFamily="2" charset="-122"/>
              </a:rPr>
              <a:t>《</a:t>
            </a:r>
            <a:r>
              <a:rPr lang="zh-CN" altLang="en-US" sz="2800">
                <a:ea typeface="宋体" panose="02010600030101010101" pitchFamily="2" charset="-122"/>
              </a:rPr>
              <a:t>企业所得税法实施条例</a:t>
            </a:r>
            <a:r>
              <a:rPr lang="en-US" altLang="zh-CN" sz="2800">
                <a:ea typeface="宋体" panose="02010600030101010101" pitchFamily="2" charset="-122"/>
              </a:rPr>
              <a:t>》</a:t>
            </a:r>
            <a:r>
              <a:rPr lang="zh-CN" altLang="en-US" sz="2800">
                <a:ea typeface="宋体" panose="02010600030101010101" pitchFamily="2" charset="-122"/>
              </a:rPr>
              <a:t>及财税</a:t>
            </a:r>
            <a:r>
              <a:rPr lang="en-US" altLang="zh-CN" sz="2800">
                <a:ea typeface="宋体" panose="02010600030101010101" pitchFamily="2" charset="-122"/>
              </a:rPr>
              <a:t>[2009]60</a:t>
            </a:r>
            <a:r>
              <a:rPr lang="zh-CN" altLang="en-US" sz="2800">
                <a:ea typeface="宋体" panose="02010600030101010101" pitchFamily="2" charset="-122"/>
              </a:rPr>
              <a:t>号文中相关规定计算</a:t>
            </a:r>
            <a:r>
              <a:rPr lang="en-US" altLang="zh-CN" sz="2800">
                <a:ea typeface="宋体" panose="02010600030101010101" pitchFamily="2" charset="-122"/>
              </a:rPr>
              <a:t>S</a:t>
            </a:r>
            <a:r>
              <a:rPr lang="zh-CN" altLang="en-US" sz="2800">
                <a:ea typeface="宋体" panose="02010600030101010101" pitchFamily="2" charset="-122"/>
              </a:rPr>
              <a:t>公司及其股东应交纳所得税。</a:t>
            </a:r>
          </a:p>
        </p:txBody>
      </p:sp>
    </p:spTree>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内容占位符 2">
            <a:extLst>
              <a:ext uri="{FF2B5EF4-FFF2-40B4-BE49-F238E27FC236}">
                <a16:creationId xmlns:a16="http://schemas.microsoft.com/office/drawing/2014/main" id="{1B8AE604-34CB-498D-823C-16F670D179C1}"/>
              </a:ext>
            </a:extLst>
          </p:cNvPr>
          <p:cNvSpPr>
            <a:spLocks noGrp="1"/>
          </p:cNvSpPr>
          <p:nvPr>
            <p:ph idx="1"/>
          </p:nvPr>
        </p:nvSpPr>
        <p:spPr>
          <a:xfrm>
            <a:off x="457200" y="609600"/>
            <a:ext cx="8458200" cy="5715000"/>
          </a:xfrm>
        </p:spPr>
        <p:txBody>
          <a:bodyPr/>
          <a:lstStyle/>
          <a:p>
            <a:pPr eaLnBrk="1" hangingPunct="1"/>
            <a:r>
              <a:rPr lang="zh-CN" altLang="en-US">
                <a:latin typeface="仿宋" panose="02010609060101010101" pitchFamily="49" charset="-122"/>
                <a:ea typeface="仿宋" panose="02010609060101010101" pitchFamily="49" charset="-122"/>
              </a:rPr>
              <a:t>企业分立</a:t>
            </a:r>
            <a:endParaRPr lang="en-US" altLang="zh-CN">
              <a:latin typeface="仿宋" panose="02010609060101010101" pitchFamily="49" charset="-122"/>
              <a:ea typeface="仿宋" panose="02010609060101010101" pitchFamily="49" charset="-122"/>
            </a:endParaRPr>
          </a:p>
          <a:p>
            <a:pPr eaLnBrk="1" hangingPunct="1"/>
            <a:r>
              <a:rPr lang="en-US" altLang="zh-CN" sz="2800">
                <a:latin typeface="楷体" panose="02010609060101010101" pitchFamily="49" charset="-122"/>
                <a:ea typeface="楷体" panose="02010609060101010101" pitchFamily="49" charset="-122"/>
              </a:rPr>
              <a:t>1.</a:t>
            </a:r>
            <a:r>
              <a:rPr lang="zh-CN" altLang="en-US" sz="2800">
                <a:latin typeface="楷体" panose="02010609060101010101" pitchFamily="49" charset="-122"/>
                <a:ea typeface="楷体" panose="02010609060101010101" pitchFamily="49" charset="-122"/>
              </a:rPr>
              <a:t>被分立企业对分立出去资产应按公允价值确认</a:t>
            </a:r>
            <a:r>
              <a:rPr lang="zh-CN" altLang="en-US" sz="2800" b="1">
                <a:solidFill>
                  <a:srgbClr val="FF0000"/>
                </a:solidFill>
                <a:latin typeface="楷体" panose="02010609060101010101" pitchFamily="49" charset="-122"/>
                <a:ea typeface="楷体" panose="02010609060101010101" pitchFamily="49" charset="-122"/>
              </a:rPr>
              <a:t>资产转让所得或损失</a:t>
            </a:r>
            <a:r>
              <a:rPr lang="zh-CN" altLang="en-US" sz="2800">
                <a:latin typeface="楷体" panose="02010609060101010101" pitchFamily="49" charset="-122"/>
                <a:ea typeface="楷体" panose="02010609060101010101" pitchFamily="49" charset="-122"/>
              </a:rPr>
              <a:t>；</a:t>
            </a:r>
            <a:endParaRPr lang="en-US" altLang="zh-CN" sz="2800">
              <a:latin typeface="楷体" panose="02010609060101010101" pitchFamily="49" charset="-122"/>
              <a:ea typeface="楷体" panose="02010609060101010101" pitchFamily="49" charset="-122"/>
            </a:endParaRPr>
          </a:p>
          <a:p>
            <a:pPr eaLnBrk="1" hangingPunct="1"/>
            <a:r>
              <a:rPr lang="en-US" altLang="zh-CN" sz="2800">
                <a:latin typeface="楷体" panose="02010609060101010101" pitchFamily="49" charset="-122"/>
                <a:ea typeface="楷体" panose="02010609060101010101" pitchFamily="49" charset="-122"/>
              </a:rPr>
              <a:t>2.</a:t>
            </a:r>
            <a:r>
              <a:rPr lang="zh-CN" altLang="en-US" sz="2800">
                <a:latin typeface="楷体" panose="02010609060101010101" pitchFamily="49" charset="-122"/>
                <a:ea typeface="楷体" panose="02010609060101010101" pitchFamily="49" charset="-122"/>
              </a:rPr>
              <a:t>分立企业应按</a:t>
            </a:r>
            <a:r>
              <a:rPr lang="zh-CN" altLang="en-US" sz="2800" b="1">
                <a:solidFill>
                  <a:srgbClr val="FF0000"/>
                </a:solidFill>
                <a:latin typeface="楷体" panose="02010609060101010101" pitchFamily="49" charset="-122"/>
                <a:ea typeface="楷体" panose="02010609060101010101" pitchFamily="49" charset="-122"/>
              </a:rPr>
              <a:t>公允价值</a:t>
            </a:r>
            <a:r>
              <a:rPr lang="zh-CN" altLang="en-US" sz="2800">
                <a:latin typeface="楷体" panose="02010609060101010101" pitchFamily="49" charset="-122"/>
                <a:ea typeface="楷体" panose="02010609060101010101" pitchFamily="49" charset="-122"/>
              </a:rPr>
              <a:t>确认接受资产的计税基础；</a:t>
            </a:r>
            <a:endParaRPr lang="en-US" altLang="zh-CN" sz="2800">
              <a:latin typeface="楷体" panose="02010609060101010101" pitchFamily="49" charset="-122"/>
              <a:ea typeface="楷体" panose="02010609060101010101" pitchFamily="49" charset="-122"/>
            </a:endParaRPr>
          </a:p>
          <a:p>
            <a:pPr eaLnBrk="1" hangingPunct="1"/>
            <a:r>
              <a:rPr lang="en-US" altLang="zh-CN" sz="2800">
                <a:latin typeface="楷体" panose="02010609060101010101" pitchFamily="49" charset="-122"/>
                <a:ea typeface="楷体" panose="02010609060101010101" pitchFamily="49" charset="-122"/>
              </a:rPr>
              <a:t>3.</a:t>
            </a:r>
            <a:r>
              <a:rPr lang="zh-CN" altLang="en-US" sz="2800">
                <a:latin typeface="楷体" panose="02010609060101010101" pitchFamily="49" charset="-122"/>
                <a:ea typeface="楷体" panose="02010609060101010101" pitchFamily="49" charset="-122"/>
              </a:rPr>
              <a:t>被分立企业继续存在时</a:t>
            </a:r>
            <a:r>
              <a:rPr lang="zh-CN" altLang="en-US" sz="2800" b="1">
                <a:solidFill>
                  <a:srgbClr val="FF0000"/>
                </a:solidFill>
                <a:latin typeface="楷体" panose="02010609060101010101" pitchFamily="49" charset="-122"/>
                <a:ea typeface="楷体" panose="02010609060101010101" pitchFamily="49" charset="-122"/>
              </a:rPr>
              <a:t>（存续分立），</a:t>
            </a:r>
            <a:r>
              <a:rPr lang="zh-CN" altLang="en-US" sz="2800">
                <a:latin typeface="楷体" panose="02010609060101010101" pitchFamily="49" charset="-122"/>
                <a:ea typeface="楷体" panose="02010609060101010101" pitchFamily="49" charset="-122"/>
              </a:rPr>
              <a:t>其股东取得的对价应视同被分立企业</a:t>
            </a:r>
            <a:r>
              <a:rPr lang="zh-CN" altLang="en-US" sz="2800" b="1">
                <a:solidFill>
                  <a:srgbClr val="FF0000"/>
                </a:solidFill>
                <a:latin typeface="楷体" panose="02010609060101010101" pitchFamily="49" charset="-122"/>
                <a:ea typeface="楷体" panose="02010609060101010101" pitchFamily="49" charset="-122"/>
              </a:rPr>
              <a:t>分配</a:t>
            </a:r>
            <a:r>
              <a:rPr lang="zh-CN" altLang="en-US" sz="2800">
                <a:latin typeface="楷体" panose="02010609060101010101" pitchFamily="49" charset="-122"/>
                <a:ea typeface="楷体" panose="02010609060101010101" pitchFamily="49" charset="-122"/>
              </a:rPr>
              <a:t>进行处理；</a:t>
            </a:r>
            <a:endParaRPr lang="en-US" altLang="zh-CN" sz="2800">
              <a:latin typeface="楷体" panose="02010609060101010101" pitchFamily="49" charset="-122"/>
              <a:ea typeface="楷体" panose="02010609060101010101" pitchFamily="49" charset="-122"/>
            </a:endParaRPr>
          </a:p>
          <a:p>
            <a:pPr eaLnBrk="1" hangingPunct="1"/>
            <a:r>
              <a:rPr lang="en-US" altLang="zh-CN" sz="2800">
                <a:latin typeface="楷体" panose="02010609060101010101" pitchFamily="49" charset="-122"/>
                <a:ea typeface="楷体" panose="02010609060101010101" pitchFamily="49" charset="-122"/>
              </a:rPr>
              <a:t>4.</a:t>
            </a:r>
            <a:r>
              <a:rPr lang="zh-CN" altLang="en-US" sz="2800">
                <a:latin typeface="楷体" panose="02010609060101010101" pitchFamily="49" charset="-122"/>
                <a:ea typeface="楷体" panose="02010609060101010101" pitchFamily="49" charset="-122"/>
              </a:rPr>
              <a:t>被分立企业不再继续存在时（</a:t>
            </a:r>
            <a:r>
              <a:rPr lang="zh-CN" altLang="en-US" sz="2800" b="1">
                <a:solidFill>
                  <a:srgbClr val="FF0000"/>
                </a:solidFill>
                <a:latin typeface="楷体" panose="02010609060101010101" pitchFamily="49" charset="-122"/>
                <a:ea typeface="楷体" panose="02010609060101010101" pitchFamily="49" charset="-122"/>
              </a:rPr>
              <a:t>新设分立</a:t>
            </a:r>
            <a:r>
              <a:rPr lang="zh-CN" altLang="en-US" sz="2800">
                <a:latin typeface="楷体" panose="02010609060101010101" pitchFamily="49" charset="-122"/>
                <a:ea typeface="楷体" panose="02010609060101010101" pitchFamily="49" charset="-122"/>
              </a:rPr>
              <a:t>），被分立企业及其股东都应按</a:t>
            </a:r>
            <a:r>
              <a:rPr lang="zh-CN" altLang="en-US" sz="2800" b="1">
                <a:solidFill>
                  <a:srgbClr val="FF0000"/>
                </a:solidFill>
                <a:latin typeface="楷体" panose="02010609060101010101" pitchFamily="49" charset="-122"/>
                <a:ea typeface="楷体" panose="02010609060101010101" pitchFamily="49" charset="-122"/>
              </a:rPr>
              <a:t>清算</a:t>
            </a:r>
            <a:r>
              <a:rPr lang="zh-CN" altLang="en-US" sz="2800">
                <a:latin typeface="楷体" panose="02010609060101010101" pitchFamily="49" charset="-122"/>
                <a:ea typeface="楷体" panose="02010609060101010101" pitchFamily="49" charset="-122"/>
              </a:rPr>
              <a:t>所得进行所得税处理。</a:t>
            </a:r>
            <a:endParaRPr lang="en-US" altLang="zh-CN" sz="2800">
              <a:latin typeface="楷体" panose="02010609060101010101" pitchFamily="49" charset="-122"/>
              <a:ea typeface="楷体" panose="02010609060101010101" pitchFamily="49" charset="-122"/>
            </a:endParaRPr>
          </a:p>
          <a:p>
            <a:pPr eaLnBrk="1" hangingPunct="1"/>
            <a:r>
              <a:rPr lang="en-US" altLang="zh-CN" sz="2800">
                <a:latin typeface="楷体" panose="02010609060101010101" pitchFamily="49" charset="-122"/>
                <a:ea typeface="楷体" panose="02010609060101010101" pitchFamily="49" charset="-122"/>
              </a:rPr>
              <a:t>5.</a:t>
            </a:r>
            <a:r>
              <a:rPr lang="zh-CN" altLang="en-US" sz="2800">
                <a:latin typeface="楷体" panose="02010609060101010101" pitchFamily="49" charset="-122"/>
                <a:ea typeface="楷体" panose="02010609060101010101" pitchFamily="49" charset="-122"/>
              </a:rPr>
              <a:t>企业分立相关企业的</a:t>
            </a:r>
            <a:r>
              <a:rPr lang="zh-CN" altLang="en-US" sz="2800" b="1">
                <a:solidFill>
                  <a:srgbClr val="FF0000"/>
                </a:solidFill>
                <a:latin typeface="楷体" panose="02010609060101010101" pitchFamily="49" charset="-122"/>
                <a:ea typeface="楷体" panose="02010609060101010101" pitchFamily="49" charset="-122"/>
              </a:rPr>
              <a:t>亏损不得相互结转</a:t>
            </a:r>
            <a:r>
              <a:rPr lang="zh-CN" altLang="en-US" sz="2800">
                <a:latin typeface="楷体" panose="02010609060101010101" pitchFamily="49" charset="-122"/>
                <a:ea typeface="楷体" panose="02010609060101010101" pitchFamily="49" charset="-122"/>
              </a:rPr>
              <a:t>弥补。</a:t>
            </a:r>
          </a:p>
        </p:txBody>
      </p:sp>
    </p:spTree>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标题 1">
            <a:extLst>
              <a:ext uri="{FF2B5EF4-FFF2-40B4-BE49-F238E27FC236}">
                <a16:creationId xmlns:a16="http://schemas.microsoft.com/office/drawing/2014/main" id="{01BC54DD-5498-415D-9760-A421B94F3CB8}"/>
              </a:ext>
            </a:extLst>
          </p:cNvPr>
          <p:cNvSpPr>
            <a:spLocks noGrp="1"/>
          </p:cNvSpPr>
          <p:nvPr>
            <p:ph type="title"/>
          </p:nvPr>
        </p:nvSpPr>
        <p:spPr>
          <a:xfrm>
            <a:off x="457200" y="457200"/>
            <a:ext cx="8229600" cy="838200"/>
          </a:xfrm>
        </p:spPr>
        <p:txBody>
          <a:bodyPr/>
          <a:lstStyle/>
          <a:p>
            <a:pPr eaLnBrk="1" hangingPunct="1"/>
            <a:r>
              <a:rPr lang="zh-CN" altLang="en-US" sz="4000">
                <a:ea typeface="宋体" panose="02010600030101010101" pitchFamily="2" charset="-122"/>
              </a:rPr>
              <a:t>三、企业重组所得税特殊税务处理</a:t>
            </a:r>
          </a:p>
        </p:txBody>
      </p:sp>
      <p:sp>
        <p:nvSpPr>
          <p:cNvPr id="3" name="内容占位符 2">
            <a:extLst>
              <a:ext uri="{FF2B5EF4-FFF2-40B4-BE49-F238E27FC236}">
                <a16:creationId xmlns:a16="http://schemas.microsoft.com/office/drawing/2014/main" id="{8CCCF96A-4E64-4B0C-A40A-B34E645E75C8}"/>
              </a:ext>
            </a:extLst>
          </p:cNvPr>
          <p:cNvSpPr>
            <a:spLocks noGrp="1"/>
          </p:cNvSpPr>
          <p:nvPr>
            <p:ph idx="1"/>
          </p:nvPr>
        </p:nvSpPr>
        <p:spPr>
          <a:xfrm>
            <a:off x="1295400" y="1295400"/>
            <a:ext cx="7620000" cy="5562600"/>
          </a:xfrm>
        </p:spPr>
        <p:txBody>
          <a:bodyPr/>
          <a:lstStyle/>
          <a:p>
            <a:pPr eaLnBrk="1" hangingPunct="1"/>
            <a:r>
              <a:rPr lang="zh-CN" altLang="en-US" sz="2800">
                <a:ea typeface="宋体" panose="02010600030101010101" pitchFamily="2" charset="-122"/>
              </a:rPr>
              <a:t>企业重组适用特殊性税务处理的条件：</a:t>
            </a:r>
            <a:endParaRPr lang="en-US" altLang="zh-CN" sz="2800">
              <a:ea typeface="宋体" panose="02010600030101010101" pitchFamily="2" charset="-122"/>
            </a:endParaRPr>
          </a:p>
          <a:p>
            <a:pPr eaLnBrk="1" hangingPunct="1"/>
            <a:r>
              <a:rPr lang="en-US" altLang="zh-CN" sz="2800">
                <a:latin typeface="楷体" panose="02010609060101010101" pitchFamily="49" charset="-122"/>
                <a:ea typeface="楷体" panose="02010609060101010101" pitchFamily="49" charset="-122"/>
              </a:rPr>
              <a:t>1.</a:t>
            </a:r>
            <a:r>
              <a:rPr lang="zh-CN" altLang="en-US" sz="2800">
                <a:latin typeface="楷体" panose="02010609060101010101" pitchFamily="49" charset="-122"/>
                <a:ea typeface="楷体" panose="02010609060101010101" pitchFamily="49" charset="-122"/>
              </a:rPr>
              <a:t>具有合理的商业目的，且不以减少、免除或者推迟缴纳税款为主要目的</a:t>
            </a:r>
            <a:endParaRPr lang="en-US" altLang="zh-CN" sz="2800" b="1">
              <a:solidFill>
                <a:srgbClr val="FF0000"/>
              </a:solidFill>
              <a:latin typeface="楷体" panose="02010609060101010101" pitchFamily="49" charset="-122"/>
              <a:ea typeface="楷体" panose="02010609060101010101" pitchFamily="49" charset="-122"/>
            </a:endParaRPr>
          </a:p>
          <a:p>
            <a:pPr eaLnBrk="1" hangingPunct="1"/>
            <a:r>
              <a:rPr lang="en-US" altLang="zh-CN" sz="2800">
                <a:latin typeface="楷体" panose="02010609060101010101" pitchFamily="49" charset="-122"/>
                <a:ea typeface="楷体" panose="02010609060101010101" pitchFamily="49" charset="-122"/>
              </a:rPr>
              <a:t>2.</a:t>
            </a:r>
            <a:r>
              <a:rPr lang="zh-CN" altLang="en-US" sz="2800">
                <a:latin typeface="楷体" panose="02010609060101010101" pitchFamily="49" charset="-122"/>
                <a:ea typeface="楷体" panose="02010609060101010101" pitchFamily="49" charset="-122"/>
              </a:rPr>
              <a:t>被收购、合并或分立部分的资产或股权比例符合规定的比例；（</a:t>
            </a:r>
            <a:r>
              <a:rPr lang="en-US" altLang="zh-CN" sz="2800">
                <a:latin typeface="楷体" panose="02010609060101010101" pitchFamily="49" charset="-122"/>
                <a:ea typeface="楷体" panose="02010609060101010101" pitchFamily="49" charset="-122"/>
              </a:rPr>
              <a:t>50%</a:t>
            </a:r>
            <a:r>
              <a:rPr lang="zh-CN" altLang="en-US" sz="2800">
                <a:latin typeface="楷体" panose="02010609060101010101" pitchFamily="49" charset="-122"/>
                <a:ea typeface="楷体" panose="02010609060101010101" pitchFamily="49" charset="-122"/>
              </a:rPr>
              <a:t>）</a:t>
            </a:r>
            <a:endParaRPr lang="en-US" altLang="zh-CN" sz="2800">
              <a:latin typeface="楷体" panose="02010609060101010101" pitchFamily="49" charset="-122"/>
              <a:ea typeface="楷体" panose="02010609060101010101" pitchFamily="49" charset="-122"/>
            </a:endParaRPr>
          </a:p>
          <a:p>
            <a:pPr eaLnBrk="1" hangingPunct="1"/>
            <a:r>
              <a:rPr lang="en-US" altLang="zh-CN" sz="2800">
                <a:latin typeface="楷体" panose="02010609060101010101" pitchFamily="49" charset="-122"/>
                <a:ea typeface="楷体" panose="02010609060101010101" pitchFamily="49" charset="-122"/>
              </a:rPr>
              <a:t>3.</a:t>
            </a:r>
            <a:r>
              <a:rPr lang="zh-CN" altLang="en-US" sz="2800">
                <a:latin typeface="楷体" panose="02010609060101010101" pitchFamily="49" charset="-122"/>
                <a:ea typeface="楷体" panose="02010609060101010101" pitchFamily="49" charset="-122"/>
              </a:rPr>
              <a:t>重组交易对价中涉及股权支付金额符合规定比例；（</a:t>
            </a:r>
            <a:r>
              <a:rPr lang="en-US" altLang="zh-CN" sz="2800">
                <a:latin typeface="楷体" panose="02010609060101010101" pitchFamily="49" charset="-122"/>
                <a:ea typeface="楷体" panose="02010609060101010101" pitchFamily="49" charset="-122"/>
              </a:rPr>
              <a:t>85%</a:t>
            </a:r>
            <a:r>
              <a:rPr lang="zh-CN" altLang="en-US" sz="2800">
                <a:latin typeface="楷体" panose="02010609060101010101" pitchFamily="49" charset="-122"/>
                <a:ea typeface="楷体" panose="02010609060101010101" pitchFamily="49" charset="-122"/>
              </a:rPr>
              <a:t>）</a:t>
            </a:r>
            <a:endParaRPr lang="en-US" altLang="zh-CN" sz="2800">
              <a:latin typeface="楷体" panose="02010609060101010101" pitchFamily="49" charset="-122"/>
              <a:ea typeface="楷体" panose="02010609060101010101" pitchFamily="49" charset="-122"/>
            </a:endParaRPr>
          </a:p>
          <a:p>
            <a:pPr eaLnBrk="1" hangingPunct="1"/>
            <a:r>
              <a:rPr lang="en-US" altLang="zh-CN" sz="2800">
                <a:latin typeface="楷体" panose="02010609060101010101" pitchFamily="49" charset="-122"/>
                <a:ea typeface="楷体" panose="02010609060101010101" pitchFamily="49" charset="-122"/>
              </a:rPr>
              <a:t>4.</a:t>
            </a:r>
            <a:r>
              <a:rPr lang="zh-CN" altLang="en-US" sz="2800">
                <a:latin typeface="楷体" panose="02010609060101010101" pitchFamily="49" charset="-122"/>
                <a:ea typeface="楷体" panose="02010609060101010101" pitchFamily="49" charset="-122"/>
              </a:rPr>
              <a:t>企业重组后的连续</a:t>
            </a:r>
            <a:r>
              <a:rPr lang="en-US" altLang="zh-CN" sz="2800">
                <a:latin typeface="楷体" panose="02010609060101010101" pitchFamily="49" charset="-122"/>
                <a:ea typeface="楷体" panose="02010609060101010101" pitchFamily="49" charset="-122"/>
              </a:rPr>
              <a:t>12</a:t>
            </a:r>
            <a:r>
              <a:rPr lang="zh-CN" altLang="en-US" sz="2800">
                <a:latin typeface="楷体" panose="02010609060101010101" pitchFamily="49" charset="-122"/>
                <a:ea typeface="楷体" panose="02010609060101010101" pitchFamily="49" charset="-122"/>
              </a:rPr>
              <a:t>个月内不改变重组资产原来的实质性经营活动。</a:t>
            </a:r>
            <a:endParaRPr lang="en-US" altLang="zh-CN" sz="2800">
              <a:latin typeface="楷体" panose="02010609060101010101" pitchFamily="49" charset="-122"/>
              <a:ea typeface="楷体" panose="02010609060101010101" pitchFamily="49" charset="-122"/>
            </a:endParaRPr>
          </a:p>
          <a:p>
            <a:pPr eaLnBrk="1" hangingPunct="1"/>
            <a:r>
              <a:rPr lang="en-US" altLang="zh-CN" sz="2800">
                <a:latin typeface="楷体" panose="02010609060101010101" pitchFamily="49" charset="-122"/>
                <a:ea typeface="楷体" panose="02010609060101010101" pitchFamily="49" charset="-122"/>
              </a:rPr>
              <a:t>5.</a:t>
            </a:r>
            <a:r>
              <a:rPr lang="zh-CN" altLang="en-US" sz="2800">
                <a:latin typeface="楷体" panose="02010609060101010101" pitchFamily="49" charset="-122"/>
                <a:ea typeface="楷体" panose="02010609060101010101" pitchFamily="49" charset="-122"/>
              </a:rPr>
              <a:t>企业重组中取得股权支付的原主要股东，在重组后连续</a:t>
            </a:r>
            <a:r>
              <a:rPr lang="en-US" altLang="zh-CN" sz="2800">
                <a:latin typeface="楷体" panose="02010609060101010101" pitchFamily="49" charset="-122"/>
                <a:ea typeface="楷体" panose="02010609060101010101" pitchFamily="49" charset="-122"/>
              </a:rPr>
              <a:t>12</a:t>
            </a:r>
            <a:r>
              <a:rPr lang="zh-CN" altLang="en-US" sz="2800">
                <a:latin typeface="楷体" panose="02010609060101010101" pitchFamily="49" charset="-122"/>
                <a:ea typeface="楷体" panose="02010609060101010101" pitchFamily="49" charset="-122"/>
              </a:rPr>
              <a:t>个月内，不得转让所取得的股权。</a:t>
            </a:r>
          </a:p>
        </p:txBody>
      </p:sp>
      <p:sp>
        <p:nvSpPr>
          <p:cNvPr id="26628" name="左大括号 3">
            <a:extLst>
              <a:ext uri="{FF2B5EF4-FFF2-40B4-BE49-F238E27FC236}">
                <a16:creationId xmlns:a16="http://schemas.microsoft.com/office/drawing/2014/main" id="{F7429908-C863-4A23-8FF3-B42679BC7C96}"/>
              </a:ext>
            </a:extLst>
          </p:cNvPr>
          <p:cNvSpPr>
            <a:spLocks/>
          </p:cNvSpPr>
          <p:nvPr/>
        </p:nvSpPr>
        <p:spPr bwMode="auto">
          <a:xfrm>
            <a:off x="838200" y="3048000"/>
            <a:ext cx="457200" cy="990600"/>
          </a:xfrm>
          <a:prstGeom prst="leftBrace">
            <a:avLst>
              <a:gd name="adj1" fmla="val 8336"/>
              <a:gd name="adj2" fmla="val 50000"/>
            </a:avLst>
          </a:prstGeom>
          <a:solidFill>
            <a:schemeClr val="accent1"/>
          </a:solidFill>
          <a:ln w="9525" algn="ctr">
            <a:solidFill>
              <a:schemeClr val="tx1"/>
            </a:solidFill>
            <a:round/>
            <a:headEnd/>
            <a:tailEnd/>
          </a:ln>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endParaRPr lang="zh-CN" altLang="en-US"/>
          </a:p>
        </p:txBody>
      </p:sp>
      <p:sp>
        <p:nvSpPr>
          <p:cNvPr id="26629" name="左大括号 4">
            <a:extLst>
              <a:ext uri="{FF2B5EF4-FFF2-40B4-BE49-F238E27FC236}">
                <a16:creationId xmlns:a16="http://schemas.microsoft.com/office/drawing/2014/main" id="{6017D8AA-314F-438B-92DA-2DB04339BBCA}"/>
              </a:ext>
            </a:extLst>
          </p:cNvPr>
          <p:cNvSpPr>
            <a:spLocks/>
          </p:cNvSpPr>
          <p:nvPr/>
        </p:nvSpPr>
        <p:spPr bwMode="auto">
          <a:xfrm>
            <a:off x="838200" y="4876800"/>
            <a:ext cx="533400" cy="1066800"/>
          </a:xfrm>
          <a:prstGeom prst="leftBrace">
            <a:avLst>
              <a:gd name="adj1" fmla="val 8333"/>
              <a:gd name="adj2" fmla="val 50000"/>
            </a:avLst>
          </a:prstGeom>
          <a:solidFill>
            <a:schemeClr val="accent1"/>
          </a:solidFill>
          <a:ln w="9525" algn="ctr">
            <a:solidFill>
              <a:schemeClr val="tx1"/>
            </a:solidFill>
            <a:round/>
            <a:headEnd/>
            <a:tailEnd/>
          </a:ln>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endParaRPr lang="zh-CN" altLang="en-US"/>
          </a:p>
        </p:txBody>
      </p:sp>
      <p:sp>
        <p:nvSpPr>
          <p:cNvPr id="26630" name="TextBox 5">
            <a:extLst>
              <a:ext uri="{FF2B5EF4-FFF2-40B4-BE49-F238E27FC236}">
                <a16:creationId xmlns:a16="http://schemas.microsoft.com/office/drawing/2014/main" id="{3E494D8E-02D2-48DC-AB05-2066B4AA139E}"/>
              </a:ext>
            </a:extLst>
          </p:cNvPr>
          <p:cNvSpPr txBox="1">
            <a:spLocks noChangeArrowheads="1"/>
          </p:cNvSpPr>
          <p:nvPr/>
        </p:nvSpPr>
        <p:spPr bwMode="auto">
          <a:xfrm>
            <a:off x="152400" y="1981200"/>
            <a:ext cx="685800" cy="646113"/>
          </a:xfrm>
          <a:prstGeom prst="rect">
            <a:avLst/>
          </a:prstGeom>
          <a:noFill/>
          <a:ln w="9525">
            <a:solidFill>
              <a:srgbClr val="00B0F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zh-CN" altLang="en-US" b="1">
                <a:solidFill>
                  <a:srgbClr val="FF0000"/>
                </a:solidFill>
              </a:rPr>
              <a:t>一个</a:t>
            </a:r>
            <a:endParaRPr lang="en-US" altLang="zh-CN" b="1">
              <a:solidFill>
                <a:srgbClr val="FF0000"/>
              </a:solidFill>
            </a:endParaRPr>
          </a:p>
          <a:p>
            <a:pPr eaLnBrk="1" hangingPunct="1"/>
            <a:r>
              <a:rPr lang="zh-CN" altLang="en-US" b="1">
                <a:solidFill>
                  <a:srgbClr val="FF0000"/>
                </a:solidFill>
              </a:rPr>
              <a:t>目的</a:t>
            </a:r>
          </a:p>
        </p:txBody>
      </p:sp>
      <p:sp>
        <p:nvSpPr>
          <p:cNvPr id="26631" name="左大括号 6">
            <a:extLst>
              <a:ext uri="{FF2B5EF4-FFF2-40B4-BE49-F238E27FC236}">
                <a16:creationId xmlns:a16="http://schemas.microsoft.com/office/drawing/2014/main" id="{39D3E926-E727-47E5-BED6-D36CEB45CE75}"/>
              </a:ext>
            </a:extLst>
          </p:cNvPr>
          <p:cNvSpPr>
            <a:spLocks/>
          </p:cNvSpPr>
          <p:nvPr/>
        </p:nvSpPr>
        <p:spPr bwMode="auto">
          <a:xfrm>
            <a:off x="838200" y="1981200"/>
            <a:ext cx="381000" cy="533400"/>
          </a:xfrm>
          <a:prstGeom prst="leftBrace">
            <a:avLst>
              <a:gd name="adj1" fmla="val 8335"/>
              <a:gd name="adj2" fmla="val 50000"/>
            </a:avLst>
          </a:prstGeom>
          <a:solidFill>
            <a:schemeClr val="accent1"/>
          </a:solidFill>
          <a:ln w="9525" algn="ctr">
            <a:solidFill>
              <a:schemeClr val="tx1"/>
            </a:solidFill>
            <a:round/>
            <a:headEnd/>
            <a:tailEnd/>
          </a:ln>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endParaRPr lang="zh-CN" altLang="en-US"/>
          </a:p>
        </p:txBody>
      </p:sp>
      <p:sp>
        <p:nvSpPr>
          <p:cNvPr id="26632" name="TextBox 7">
            <a:extLst>
              <a:ext uri="{FF2B5EF4-FFF2-40B4-BE49-F238E27FC236}">
                <a16:creationId xmlns:a16="http://schemas.microsoft.com/office/drawing/2014/main" id="{B685CDA5-8C03-40D6-AD34-5F3610EB1E79}"/>
              </a:ext>
            </a:extLst>
          </p:cNvPr>
          <p:cNvSpPr txBox="1">
            <a:spLocks noChangeArrowheads="1"/>
          </p:cNvSpPr>
          <p:nvPr/>
        </p:nvSpPr>
        <p:spPr bwMode="auto">
          <a:xfrm>
            <a:off x="284163" y="2971800"/>
            <a:ext cx="554037" cy="1447800"/>
          </a:xfrm>
          <a:prstGeom prst="rect">
            <a:avLst/>
          </a:prstGeom>
          <a:noFill/>
          <a:ln w="9525">
            <a:solidFill>
              <a:srgbClr val="92D050"/>
            </a:solidFill>
            <a:miter lim="800000"/>
            <a:headEnd/>
            <a:tailEnd/>
          </a:ln>
          <a:extLst>
            <a:ext uri="{909E8E84-426E-40DD-AFC4-6F175D3DCCD1}">
              <a14:hiddenFill xmlns:a14="http://schemas.microsoft.com/office/drawing/2010/main">
                <a:solidFill>
                  <a:srgbClr val="FFFFFF"/>
                </a:solidFill>
              </a14:hiddenFill>
            </a:ext>
          </a:extLst>
        </p:spPr>
        <p:txBody>
          <a:bodyPr vert="eaVert">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zh-CN" altLang="en-US" sz="2400">
                <a:solidFill>
                  <a:srgbClr val="FF0000"/>
                </a:solidFill>
              </a:rPr>
              <a:t>两个比例</a:t>
            </a:r>
          </a:p>
        </p:txBody>
      </p:sp>
      <p:sp>
        <p:nvSpPr>
          <p:cNvPr id="26633" name="TextBox 8">
            <a:extLst>
              <a:ext uri="{FF2B5EF4-FFF2-40B4-BE49-F238E27FC236}">
                <a16:creationId xmlns:a16="http://schemas.microsoft.com/office/drawing/2014/main" id="{B6E5F6B6-70EE-4B3B-8BC4-A34BF92706C4}"/>
              </a:ext>
            </a:extLst>
          </p:cNvPr>
          <p:cNvSpPr txBox="1">
            <a:spLocks noChangeArrowheads="1"/>
          </p:cNvSpPr>
          <p:nvPr/>
        </p:nvSpPr>
        <p:spPr bwMode="auto">
          <a:xfrm>
            <a:off x="304800" y="4572000"/>
            <a:ext cx="554038" cy="1752600"/>
          </a:xfrm>
          <a:prstGeom prst="rect">
            <a:avLst/>
          </a:prstGeom>
          <a:noFill/>
          <a:ln w="9525">
            <a:solidFill>
              <a:srgbClr val="92D050"/>
            </a:solidFill>
            <a:miter lim="800000"/>
            <a:headEnd/>
            <a:tailEnd/>
          </a:ln>
          <a:extLst>
            <a:ext uri="{909E8E84-426E-40DD-AFC4-6F175D3DCCD1}">
              <a14:hiddenFill xmlns:a14="http://schemas.microsoft.com/office/drawing/2010/main">
                <a:solidFill>
                  <a:srgbClr val="FFFFFF"/>
                </a:solidFill>
              </a14:hiddenFill>
            </a:ext>
          </a:extLst>
        </p:spPr>
        <p:txBody>
          <a:bodyPr vert="eaVert">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zh-CN" altLang="en-US" sz="2400">
                <a:solidFill>
                  <a:srgbClr val="FF0000"/>
                </a:solidFill>
              </a:rPr>
              <a:t>两个</a:t>
            </a:r>
            <a:r>
              <a:rPr lang="en-US" altLang="zh-CN" sz="2400">
                <a:solidFill>
                  <a:srgbClr val="FF0000"/>
                </a:solidFill>
              </a:rPr>
              <a:t>12</a:t>
            </a:r>
            <a:r>
              <a:rPr lang="zh-CN" altLang="en-US" sz="2400">
                <a:solidFill>
                  <a:srgbClr val="FF0000"/>
                </a:solidFill>
              </a:rPr>
              <a:t>个月</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标题 1">
            <a:extLst>
              <a:ext uri="{FF2B5EF4-FFF2-40B4-BE49-F238E27FC236}">
                <a16:creationId xmlns:a16="http://schemas.microsoft.com/office/drawing/2014/main" id="{B998B707-19CE-4605-AB4F-BD43541F5F1D}"/>
              </a:ext>
            </a:extLst>
          </p:cNvPr>
          <p:cNvSpPr>
            <a:spLocks noGrp="1"/>
          </p:cNvSpPr>
          <p:nvPr>
            <p:ph type="title"/>
          </p:nvPr>
        </p:nvSpPr>
        <p:spPr>
          <a:xfrm>
            <a:off x="457200" y="457200"/>
            <a:ext cx="8229600" cy="1066800"/>
          </a:xfrm>
        </p:spPr>
        <p:txBody>
          <a:bodyPr/>
          <a:lstStyle/>
          <a:p>
            <a:pPr eaLnBrk="1" hangingPunct="1"/>
            <a:r>
              <a:rPr lang="zh-CN" altLang="en-US" sz="4000">
                <a:ea typeface="宋体" panose="02010600030101010101" pitchFamily="2" charset="-122"/>
              </a:rPr>
              <a:t>（一）债务重组的特殊性税务处理</a:t>
            </a:r>
          </a:p>
        </p:txBody>
      </p:sp>
      <p:sp>
        <p:nvSpPr>
          <p:cNvPr id="3" name="内容占位符 2">
            <a:extLst>
              <a:ext uri="{FF2B5EF4-FFF2-40B4-BE49-F238E27FC236}">
                <a16:creationId xmlns:a16="http://schemas.microsoft.com/office/drawing/2014/main" id="{32F77835-7D65-40DA-B79F-4B69857F6E50}"/>
              </a:ext>
            </a:extLst>
          </p:cNvPr>
          <p:cNvSpPr>
            <a:spLocks noGrp="1"/>
          </p:cNvSpPr>
          <p:nvPr>
            <p:ph idx="1"/>
          </p:nvPr>
        </p:nvSpPr>
        <p:spPr>
          <a:xfrm>
            <a:off x="457200" y="1600200"/>
            <a:ext cx="8229600" cy="4800600"/>
          </a:xfrm>
        </p:spPr>
        <p:txBody>
          <a:bodyPr/>
          <a:lstStyle/>
          <a:p>
            <a:pPr eaLnBrk="1" hangingPunct="1"/>
            <a:r>
              <a:rPr lang="en-US" altLang="zh-CN" sz="2800">
                <a:ea typeface="宋体" panose="02010600030101010101" pitchFamily="2" charset="-122"/>
              </a:rPr>
              <a:t>1.</a:t>
            </a:r>
            <a:r>
              <a:rPr lang="zh-CN" altLang="en-US" sz="2800">
                <a:ea typeface="宋体" panose="02010600030101010101" pitchFamily="2" charset="-122"/>
              </a:rPr>
              <a:t>债务重组适用特殊性税务重组的条件：</a:t>
            </a:r>
            <a:endParaRPr lang="en-US" altLang="zh-CN" sz="2800">
              <a:ea typeface="宋体" panose="02010600030101010101" pitchFamily="2" charset="-122"/>
            </a:endParaRPr>
          </a:p>
          <a:p>
            <a:pPr eaLnBrk="1" hangingPunct="1"/>
            <a:r>
              <a:rPr lang="zh-CN" altLang="en-US" sz="2800">
                <a:latin typeface="楷体" panose="02010609060101010101" pitchFamily="49" charset="-122"/>
                <a:ea typeface="楷体" panose="02010609060101010101" pitchFamily="49" charset="-122"/>
              </a:rPr>
              <a:t>债务重组确认的</a:t>
            </a:r>
            <a:r>
              <a:rPr lang="zh-CN" altLang="en-US" sz="2800" b="1">
                <a:solidFill>
                  <a:srgbClr val="FF0000"/>
                </a:solidFill>
                <a:latin typeface="楷体" panose="02010609060101010101" pitchFamily="49" charset="-122"/>
                <a:ea typeface="楷体" panose="02010609060101010101" pitchFamily="49" charset="-122"/>
              </a:rPr>
              <a:t>应纳税所得额</a:t>
            </a:r>
            <a:r>
              <a:rPr lang="zh-CN" altLang="en-US" sz="2800">
                <a:latin typeface="楷体" panose="02010609060101010101" pitchFamily="49" charset="-122"/>
                <a:ea typeface="楷体" panose="02010609060101010101" pitchFamily="49" charset="-122"/>
              </a:rPr>
              <a:t>占该企业当年应纳税所得额</a:t>
            </a:r>
            <a:r>
              <a:rPr lang="en-US" altLang="zh-CN" sz="2800" b="1">
                <a:solidFill>
                  <a:srgbClr val="FF0000"/>
                </a:solidFill>
                <a:latin typeface="楷体" panose="02010609060101010101" pitchFamily="49" charset="-122"/>
                <a:ea typeface="楷体" panose="02010609060101010101" pitchFamily="49" charset="-122"/>
              </a:rPr>
              <a:t>50%</a:t>
            </a:r>
            <a:r>
              <a:rPr lang="zh-CN" altLang="en-US" sz="2800">
                <a:latin typeface="楷体" panose="02010609060101010101" pitchFamily="49" charset="-122"/>
                <a:ea typeface="楷体" panose="02010609060101010101" pitchFamily="49" charset="-122"/>
              </a:rPr>
              <a:t>以上。</a:t>
            </a:r>
            <a:endParaRPr lang="en-US" altLang="zh-CN" sz="2800">
              <a:latin typeface="楷体" panose="02010609060101010101" pitchFamily="49" charset="-122"/>
              <a:ea typeface="楷体" panose="02010609060101010101" pitchFamily="49" charset="-122"/>
            </a:endParaRPr>
          </a:p>
          <a:p>
            <a:pPr eaLnBrk="1" hangingPunct="1"/>
            <a:r>
              <a:rPr lang="en-US" altLang="zh-CN" sz="2800">
                <a:latin typeface="楷体" panose="02010609060101010101" pitchFamily="49" charset="-122"/>
                <a:ea typeface="楷体" panose="02010609060101010101" pitchFamily="49" charset="-122"/>
              </a:rPr>
              <a:t>【</a:t>
            </a:r>
            <a:r>
              <a:rPr lang="zh-CN" altLang="en-US" sz="2800">
                <a:latin typeface="楷体" panose="02010609060101010101" pitchFamily="49" charset="-122"/>
                <a:ea typeface="楷体" panose="02010609060101010101" pitchFamily="49" charset="-122"/>
              </a:rPr>
              <a:t>示例</a:t>
            </a:r>
            <a:r>
              <a:rPr lang="en-US" altLang="zh-CN" sz="2800">
                <a:latin typeface="楷体" panose="02010609060101010101" pitchFamily="49" charset="-122"/>
                <a:ea typeface="楷体" panose="02010609060101010101" pitchFamily="49" charset="-122"/>
              </a:rPr>
              <a:t>】</a:t>
            </a:r>
          </a:p>
          <a:p>
            <a:pPr eaLnBrk="1" hangingPunct="1"/>
            <a:r>
              <a:rPr lang="zh-CN" altLang="en-US" sz="2800">
                <a:latin typeface="楷体" panose="02010609060101010101" pitchFamily="49" charset="-122"/>
                <a:ea typeface="楷体" panose="02010609060101010101" pitchFamily="49" charset="-122"/>
              </a:rPr>
              <a:t>债务人欠债权人</a:t>
            </a:r>
            <a:r>
              <a:rPr lang="en-US" altLang="zh-CN" sz="2800">
                <a:latin typeface="楷体" panose="02010609060101010101" pitchFamily="49" charset="-122"/>
                <a:ea typeface="楷体" panose="02010609060101010101" pitchFamily="49" charset="-122"/>
              </a:rPr>
              <a:t>3000</a:t>
            </a:r>
            <a:r>
              <a:rPr lang="zh-CN" altLang="en-US" sz="2800">
                <a:latin typeface="楷体" panose="02010609060101010101" pitchFamily="49" charset="-122"/>
                <a:ea typeface="楷体" panose="02010609060101010101" pitchFamily="49" charset="-122"/>
              </a:rPr>
              <a:t>万元，由于债务人无力偿还，双方达成协议进行债务重组，债务人以售价</a:t>
            </a:r>
            <a:r>
              <a:rPr lang="en-US" altLang="zh-CN" sz="2800">
                <a:latin typeface="楷体" panose="02010609060101010101" pitchFamily="49" charset="-122"/>
                <a:ea typeface="楷体" panose="02010609060101010101" pitchFamily="49" charset="-122"/>
              </a:rPr>
              <a:t>2000</a:t>
            </a:r>
            <a:r>
              <a:rPr lang="zh-CN" altLang="en-US" sz="2800">
                <a:latin typeface="楷体" panose="02010609060101010101" pitchFamily="49" charset="-122"/>
                <a:ea typeface="楷体" panose="02010609060101010101" pitchFamily="49" charset="-122"/>
              </a:rPr>
              <a:t>万元，成本</a:t>
            </a:r>
            <a:r>
              <a:rPr lang="en-US" altLang="zh-CN" sz="2800">
                <a:latin typeface="楷体" panose="02010609060101010101" pitchFamily="49" charset="-122"/>
                <a:ea typeface="楷体" panose="02010609060101010101" pitchFamily="49" charset="-122"/>
              </a:rPr>
              <a:t>1000</a:t>
            </a:r>
            <a:r>
              <a:rPr lang="zh-CN" altLang="en-US" sz="2800">
                <a:latin typeface="楷体" panose="02010609060101010101" pitchFamily="49" charset="-122"/>
                <a:ea typeface="楷体" panose="02010609060101010101" pitchFamily="49" charset="-122"/>
              </a:rPr>
              <a:t>万元的存货抵债，其余债务得以免除；此外，债务人重组当年的应纳税所得额为</a:t>
            </a:r>
            <a:r>
              <a:rPr lang="en-US" altLang="zh-CN" sz="2800">
                <a:latin typeface="楷体" panose="02010609060101010101" pitchFamily="49" charset="-122"/>
                <a:ea typeface="楷体" panose="02010609060101010101" pitchFamily="49" charset="-122"/>
              </a:rPr>
              <a:t>1800</a:t>
            </a:r>
            <a:r>
              <a:rPr lang="zh-CN" altLang="en-US" sz="2800">
                <a:latin typeface="楷体" panose="02010609060101010101" pitchFamily="49" charset="-122"/>
                <a:ea typeface="楷体" panose="02010609060101010101" pitchFamily="49" charset="-122"/>
              </a:rPr>
              <a:t>万元。问：这项重组是否适用特殊性税务处理？</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标题 1">
            <a:extLst>
              <a:ext uri="{FF2B5EF4-FFF2-40B4-BE49-F238E27FC236}">
                <a16:creationId xmlns:a16="http://schemas.microsoft.com/office/drawing/2014/main" id="{985335A6-1AF5-4DBD-B2D2-3D390B1A1D8E}"/>
              </a:ext>
            </a:extLst>
          </p:cNvPr>
          <p:cNvSpPr>
            <a:spLocks noGrp="1"/>
          </p:cNvSpPr>
          <p:nvPr>
            <p:ph type="title"/>
          </p:nvPr>
        </p:nvSpPr>
        <p:spPr/>
        <p:txBody>
          <a:bodyPr/>
          <a:lstStyle/>
          <a:p>
            <a:pPr eaLnBrk="1" hangingPunct="1"/>
            <a:r>
              <a:rPr lang="zh-CN" altLang="en-US">
                <a:ea typeface="宋体" panose="02010600030101010101" pitchFamily="2" charset="-122"/>
              </a:rPr>
              <a:t>解答</a:t>
            </a:r>
          </a:p>
        </p:txBody>
      </p:sp>
      <p:sp>
        <p:nvSpPr>
          <p:cNvPr id="28675" name="内容占位符 2">
            <a:extLst>
              <a:ext uri="{FF2B5EF4-FFF2-40B4-BE49-F238E27FC236}">
                <a16:creationId xmlns:a16="http://schemas.microsoft.com/office/drawing/2014/main" id="{824783BE-D23E-4355-A1A2-FE57E80F014E}"/>
              </a:ext>
            </a:extLst>
          </p:cNvPr>
          <p:cNvSpPr>
            <a:spLocks noGrp="1"/>
          </p:cNvSpPr>
          <p:nvPr>
            <p:ph idx="1"/>
          </p:nvPr>
        </p:nvSpPr>
        <p:spPr/>
        <p:txBody>
          <a:bodyPr/>
          <a:lstStyle/>
          <a:p>
            <a:pPr eaLnBrk="1" hangingPunct="1"/>
            <a:r>
              <a:rPr lang="zh-CN" altLang="en-US">
                <a:latin typeface="楷体" panose="02010609060101010101" pitchFamily="49" charset="-122"/>
                <a:ea typeface="楷体" panose="02010609060101010101" pitchFamily="49" charset="-122"/>
              </a:rPr>
              <a:t>债务重组确认的应纳税所得额</a:t>
            </a:r>
            <a:r>
              <a:rPr lang="en-US" altLang="zh-CN">
                <a:latin typeface="楷体" panose="02010609060101010101" pitchFamily="49" charset="-122"/>
                <a:ea typeface="楷体" panose="02010609060101010101" pitchFamily="49" charset="-122"/>
              </a:rPr>
              <a:t>=</a:t>
            </a:r>
            <a:r>
              <a:rPr lang="zh-CN" altLang="en-US">
                <a:latin typeface="楷体" panose="02010609060101010101" pitchFamily="49" charset="-122"/>
                <a:ea typeface="楷体" panose="02010609060101010101" pitchFamily="49" charset="-122"/>
              </a:rPr>
              <a:t>债务重组利得</a:t>
            </a:r>
            <a:r>
              <a:rPr lang="en-US" altLang="zh-CN">
                <a:latin typeface="楷体" panose="02010609060101010101" pitchFamily="49" charset="-122"/>
                <a:ea typeface="楷体" panose="02010609060101010101" pitchFamily="49" charset="-122"/>
              </a:rPr>
              <a:t>+</a:t>
            </a:r>
            <a:r>
              <a:rPr lang="zh-CN" altLang="en-US">
                <a:latin typeface="楷体" panose="02010609060101010101" pitchFamily="49" charset="-122"/>
                <a:ea typeface="楷体" panose="02010609060101010101" pitchFamily="49" charset="-122"/>
              </a:rPr>
              <a:t>商品销售应纳税所得额</a:t>
            </a:r>
            <a:r>
              <a:rPr lang="en-US" altLang="zh-CN">
                <a:latin typeface="楷体" panose="02010609060101010101" pitchFamily="49" charset="-122"/>
                <a:ea typeface="楷体" panose="02010609060101010101" pitchFamily="49" charset="-122"/>
              </a:rPr>
              <a:t>=1000+</a:t>
            </a:r>
            <a:r>
              <a:rPr lang="zh-CN" altLang="en-US">
                <a:latin typeface="楷体" panose="02010609060101010101" pitchFamily="49" charset="-122"/>
                <a:ea typeface="楷体" panose="02010609060101010101" pitchFamily="49" charset="-122"/>
              </a:rPr>
              <a:t>（</a:t>
            </a:r>
            <a:r>
              <a:rPr lang="en-US" altLang="zh-CN">
                <a:latin typeface="楷体" panose="02010609060101010101" pitchFamily="49" charset="-122"/>
                <a:ea typeface="楷体" panose="02010609060101010101" pitchFamily="49" charset="-122"/>
              </a:rPr>
              <a:t>2000-1000-2000×17%</a:t>
            </a:r>
            <a:r>
              <a:rPr lang="zh-CN" altLang="en-US">
                <a:latin typeface="楷体" panose="02010609060101010101" pitchFamily="49" charset="-122"/>
                <a:ea typeface="楷体" panose="02010609060101010101" pitchFamily="49" charset="-122"/>
              </a:rPr>
              <a:t>）</a:t>
            </a:r>
            <a:r>
              <a:rPr lang="en-US" altLang="zh-CN">
                <a:latin typeface="楷体" panose="02010609060101010101" pitchFamily="49" charset="-122"/>
                <a:ea typeface="楷体" panose="02010609060101010101" pitchFamily="49" charset="-122"/>
              </a:rPr>
              <a:t>=1660</a:t>
            </a:r>
            <a:r>
              <a:rPr lang="zh-CN" altLang="en-US">
                <a:latin typeface="楷体" panose="02010609060101010101" pitchFamily="49" charset="-122"/>
                <a:ea typeface="楷体" panose="02010609060101010101" pitchFamily="49" charset="-122"/>
              </a:rPr>
              <a:t>万元</a:t>
            </a:r>
            <a:endParaRPr lang="en-US" altLang="zh-CN">
              <a:latin typeface="楷体" panose="02010609060101010101" pitchFamily="49" charset="-122"/>
              <a:ea typeface="楷体" panose="02010609060101010101" pitchFamily="49" charset="-122"/>
            </a:endParaRPr>
          </a:p>
          <a:p>
            <a:pPr eaLnBrk="1" hangingPunct="1"/>
            <a:r>
              <a:rPr lang="zh-CN" altLang="en-US">
                <a:latin typeface="楷体" panose="02010609060101010101" pitchFamily="49" charset="-122"/>
                <a:ea typeface="楷体" panose="02010609060101010101" pitchFamily="49" charset="-122"/>
              </a:rPr>
              <a:t>债务重组确认的应纳税所得额占债务人重组当年应纳税所得额的</a:t>
            </a:r>
            <a:r>
              <a:rPr lang="en-US" altLang="zh-CN">
                <a:latin typeface="楷体" panose="02010609060101010101" pitchFamily="49" charset="-122"/>
                <a:ea typeface="楷体" panose="02010609060101010101" pitchFamily="49" charset="-122"/>
              </a:rPr>
              <a:t>50%</a:t>
            </a:r>
            <a:r>
              <a:rPr lang="zh-CN" altLang="en-US">
                <a:latin typeface="楷体" panose="02010609060101010101" pitchFamily="49" charset="-122"/>
                <a:ea typeface="楷体" panose="02010609060101010101" pitchFamily="49" charset="-122"/>
              </a:rPr>
              <a:t>以上，如果还符合其他条件，可以进行特殊性税务处理。</a:t>
            </a:r>
          </a:p>
        </p:txBody>
      </p:sp>
    </p:spTree>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标题 1">
            <a:extLst>
              <a:ext uri="{FF2B5EF4-FFF2-40B4-BE49-F238E27FC236}">
                <a16:creationId xmlns:a16="http://schemas.microsoft.com/office/drawing/2014/main" id="{CA4497F7-3730-439D-928C-C3178E0310AD}"/>
              </a:ext>
            </a:extLst>
          </p:cNvPr>
          <p:cNvSpPr>
            <a:spLocks noGrp="1"/>
          </p:cNvSpPr>
          <p:nvPr>
            <p:ph type="title"/>
          </p:nvPr>
        </p:nvSpPr>
        <p:spPr/>
        <p:txBody>
          <a:bodyPr/>
          <a:lstStyle/>
          <a:p>
            <a:pPr eaLnBrk="1" hangingPunct="1"/>
            <a:r>
              <a:rPr lang="zh-CN" altLang="en-US">
                <a:ea typeface="宋体" panose="02010600030101010101" pitchFamily="2" charset="-122"/>
              </a:rPr>
              <a:t>债务重组的特殊性税务处理</a:t>
            </a:r>
          </a:p>
        </p:txBody>
      </p:sp>
      <p:sp>
        <p:nvSpPr>
          <p:cNvPr id="3" name="内容占位符 2">
            <a:extLst>
              <a:ext uri="{FF2B5EF4-FFF2-40B4-BE49-F238E27FC236}">
                <a16:creationId xmlns:a16="http://schemas.microsoft.com/office/drawing/2014/main" id="{206D0E9C-EA5B-46A5-8A51-8FA215B91284}"/>
              </a:ext>
            </a:extLst>
          </p:cNvPr>
          <p:cNvSpPr>
            <a:spLocks noGrp="1"/>
          </p:cNvSpPr>
          <p:nvPr>
            <p:ph idx="1"/>
          </p:nvPr>
        </p:nvSpPr>
        <p:spPr/>
        <p:txBody>
          <a:bodyPr/>
          <a:lstStyle/>
          <a:p>
            <a:pPr eaLnBrk="1" hangingPunct="1"/>
            <a:r>
              <a:rPr lang="zh-CN" altLang="en-US" sz="2800">
                <a:latin typeface="楷体" panose="02010609060101010101" pitchFamily="49" charset="-122"/>
                <a:ea typeface="楷体" panose="02010609060101010101" pitchFamily="49" charset="-122"/>
              </a:rPr>
              <a:t>企业债务重组确认的应纳税所得额，可以在</a:t>
            </a:r>
            <a:r>
              <a:rPr lang="en-US" altLang="zh-CN" sz="2800" b="1">
                <a:solidFill>
                  <a:srgbClr val="FF0000"/>
                </a:solidFill>
                <a:latin typeface="楷体" panose="02010609060101010101" pitchFamily="49" charset="-122"/>
                <a:ea typeface="楷体" panose="02010609060101010101" pitchFamily="49" charset="-122"/>
              </a:rPr>
              <a:t>5</a:t>
            </a:r>
            <a:r>
              <a:rPr lang="zh-CN" altLang="en-US" sz="2800" b="1">
                <a:solidFill>
                  <a:srgbClr val="FF0000"/>
                </a:solidFill>
                <a:latin typeface="楷体" panose="02010609060101010101" pitchFamily="49" charset="-122"/>
                <a:ea typeface="楷体" panose="02010609060101010101" pitchFamily="49" charset="-122"/>
              </a:rPr>
              <a:t>个</a:t>
            </a:r>
            <a:r>
              <a:rPr lang="zh-CN" altLang="en-US" sz="2800">
                <a:latin typeface="楷体" panose="02010609060101010101" pitchFamily="49" charset="-122"/>
                <a:ea typeface="楷体" panose="02010609060101010101" pitchFamily="49" charset="-122"/>
              </a:rPr>
              <a:t>纳税年度的期间内，均匀计入各年度的应纳税所得额。                  </a:t>
            </a:r>
            <a:r>
              <a:rPr lang="zh-CN" altLang="en-US" sz="2800">
                <a:solidFill>
                  <a:srgbClr val="FF0000"/>
                </a:solidFill>
                <a:latin typeface="楷体" panose="02010609060101010101" pitchFamily="49" charset="-122"/>
                <a:ea typeface="楷体" panose="02010609060101010101" pitchFamily="49" charset="-122"/>
              </a:rPr>
              <a:t>（递延纳税）</a:t>
            </a:r>
            <a:endParaRPr lang="en-US" altLang="zh-CN" sz="2800">
              <a:solidFill>
                <a:srgbClr val="FF0000"/>
              </a:solidFill>
              <a:latin typeface="楷体" panose="02010609060101010101" pitchFamily="49" charset="-122"/>
              <a:ea typeface="楷体" panose="02010609060101010101" pitchFamily="49" charset="-122"/>
            </a:endParaRPr>
          </a:p>
          <a:p>
            <a:pPr eaLnBrk="1" hangingPunct="1"/>
            <a:r>
              <a:rPr lang="zh-CN" altLang="en-US" sz="2800">
                <a:latin typeface="楷体" panose="02010609060101010101" pitchFamily="49" charset="-122"/>
                <a:ea typeface="楷体" panose="02010609060101010101" pitchFamily="49" charset="-122"/>
              </a:rPr>
              <a:t>企业发生债权转股权业务，对债务清偿和股权投资两项业务暂不确认有关债务清偿所得或损失，股权投资的计税基础以原债权的计税基础确定，企业的其他相关所得税事项保持不变。</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标题 1">
            <a:extLst>
              <a:ext uri="{FF2B5EF4-FFF2-40B4-BE49-F238E27FC236}">
                <a16:creationId xmlns:a16="http://schemas.microsoft.com/office/drawing/2014/main" id="{9953BE48-52BA-4EA7-B1E5-E37620B373E7}"/>
              </a:ext>
            </a:extLst>
          </p:cNvPr>
          <p:cNvSpPr>
            <a:spLocks noGrp="1"/>
          </p:cNvSpPr>
          <p:nvPr>
            <p:ph type="title"/>
          </p:nvPr>
        </p:nvSpPr>
        <p:spPr/>
        <p:txBody>
          <a:bodyPr/>
          <a:lstStyle/>
          <a:p>
            <a:pPr eaLnBrk="1" hangingPunct="1"/>
            <a:r>
              <a:rPr lang="zh-CN" altLang="en-US" sz="3600">
                <a:ea typeface="宋体" panose="02010600030101010101" pitchFamily="2" charset="-122"/>
              </a:rPr>
              <a:t>（二）股权收购和资产收购的特殊性税务处理</a:t>
            </a:r>
          </a:p>
        </p:txBody>
      </p:sp>
      <p:sp>
        <p:nvSpPr>
          <p:cNvPr id="3" name="内容占位符 2">
            <a:extLst>
              <a:ext uri="{FF2B5EF4-FFF2-40B4-BE49-F238E27FC236}">
                <a16:creationId xmlns:a16="http://schemas.microsoft.com/office/drawing/2014/main" id="{7978AEA1-1C86-4955-AD5A-7A6704D9A8AD}"/>
              </a:ext>
            </a:extLst>
          </p:cNvPr>
          <p:cNvSpPr>
            <a:spLocks noGrp="1"/>
          </p:cNvSpPr>
          <p:nvPr>
            <p:ph idx="1"/>
          </p:nvPr>
        </p:nvSpPr>
        <p:spPr/>
        <p:txBody>
          <a:bodyPr/>
          <a:lstStyle/>
          <a:p>
            <a:pPr eaLnBrk="1" hangingPunct="1"/>
            <a:r>
              <a:rPr lang="zh-CN" altLang="en-US">
                <a:ea typeface="宋体" panose="02010600030101010101" pitchFamily="2" charset="-122"/>
              </a:rPr>
              <a:t>适用条件：</a:t>
            </a:r>
            <a:endParaRPr lang="en-US" altLang="zh-CN">
              <a:ea typeface="宋体" panose="02010600030101010101" pitchFamily="2" charset="-122"/>
            </a:endParaRPr>
          </a:p>
          <a:p>
            <a:pPr eaLnBrk="1" hangingPunct="1"/>
            <a:r>
              <a:rPr lang="en-US" altLang="zh-CN">
                <a:latin typeface="楷体" panose="02010609060101010101" pitchFamily="49" charset="-122"/>
                <a:ea typeface="楷体" panose="02010609060101010101" pitchFamily="49" charset="-122"/>
              </a:rPr>
              <a:t>1.</a:t>
            </a:r>
            <a:r>
              <a:rPr lang="zh-CN" altLang="en-US">
                <a:latin typeface="楷体" panose="02010609060101010101" pitchFamily="49" charset="-122"/>
                <a:ea typeface="楷体" panose="02010609060101010101" pitchFamily="49" charset="-122"/>
              </a:rPr>
              <a:t>购买的股权或收购的资产不低于被收购方全部股权或转让方全部资产的</a:t>
            </a:r>
            <a:r>
              <a:rPr lang="en-US" altLang="zh-CN">
                <a:latin typeface="楷体" panose="02010609060101010101" pitchFamily="49" charset="-122"/>
                <a:ea typeface="楷体" panose="02010609060101010101" pitchFamily="49" charset="-122"/>
              </a:rPr>
              <a:t>50%</a:t>
            </a:r>
            <a:r>
              <a:rPr lang="zh-CN" altLang="en-US">
                <a:latin typeface="楷体" panose="02010609060101010101" pitchFamily="49" charset="-122"/>
                <a:ea typeface="楷体" panose="02010609060101010101" pitchFamily="49" charset="-122"/>
              </a:rPr>
              <a:t>；</a:t>
            </a:r>
            <a:endParaRPr lang="en-US" altLang="zh-CN">
              <a:latin typeface="楷体" panose="02010609060101010101" pitchFamily="49" charset="-122"/>
              <a:ea typeface="楷体" panose="02010609060101010101" pitchFamily="49" charset="-122"/>
            </a:endParaRPr>
          </a:p>
          <a:p>
            <a:pPr eaLnBrk="1" hangingPunct="1"/>
            <a:r>
              <a:rPr lang="en-US" altLang="zh-CN">
                <a:latin typeface="楷体" panose="02010609060101010101" pitchFamily="49" charset="-122"/>
                <a:ea typeface="楷体" panose="02010609060101010101" pitchFamily="49" charset="-122"/>
              </a:rPr>
              <a:t>2.</a:t>
            </a:r>
            <a:r>
              <a:rPr lang="zh-CN" altLang="en-US">
                <a:latin typeface="楷体" panose="02010609060101010101" pitchFamily="49" charset="-122"/>
                <a:ea typeface="楷体" panose="02010609060101010101" pitchFamily="49" charset="-122"/>
              </a:rPr>
              <a:t>股权支付金额不低于其交易支付总额的</a:t>
            </a:r>
            <a:r>
              <a:rPr lang="en-US" altLang="zh-CN">
                <a:latin typeface="楷体" panose="02010609060101010101" pitchFamily="49" charset="-122"/>
                <a:ea typeface="楷体" panose="02010609060101010101" pitchFamily="49" charset="-122"/>
              </a:rPr>
              <a:t>85%</a:t>
            </a:r>
            <a:r>
              <a:rPr lang="zh-CN" altLang="en-US">
                <a:latin typeface="楷体" panose="02010609060101010101" pitchFamily="49" charset="-122"/>
                <a:ea typeface="楷体" panose="02010609060101010101" pitchFamily="49" charset="-122"/>
              </a:rPr>
              <a:t>。</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标题 1">
            <a:extLst>
              <a:ext uri="{FF2B5EF4-FFF2-40B4-BE49-F238E27FC236}">
                <a16:creationId xmlns:a16="http://schemas.microsoft.com/office/drawing/2014/main" id="{28767BC0-F7D6-440E-9D2D-F371468342D2}"/>
              </a:ext>
            </a:extLst>
          </p:cNvPr>
          <p:cNvSpPr>
            <a:spLocks noGrp="1"/>
          </p:cNvSpPr>
          <p:nvPr>
            <p:ph type="title"/>
          </p:nvPr>
        </p:nvSpPr>
        <p:spPr>
          <a:xfrm>
            <a:off x="457200" y="457200"/>
            <a:ext cx="8229600" cy="838200"/>
          </a:xfrm>
        </p:spPr>
        <p:txBody>
          <a:bodyPr/>
          <a:lstStyle/>
          <a:p>
            <a:pPr eaLnBrk="1" hangingPunct="1"/>
            <a:r>
              <a:rPr lang="zh-CN" altLang="en-US">
                <a:ea typeface="宋体" panose="02010600030101010101" pitchFamily="2" charset="-122"/>
              </a:rPr>
              <a:t>特殊性税务处理</a:t>
            </a:r>
          </a:p>
        </p:txBody>
      </p:sp>
      <p:sp>
        <p:nvSpPr>
          <p:cNvPr id="3" name="内容占位符 2">
            <a:extLst>
              <a:ext uri="{FF2B5EF4-FFF2-40B4-BE49-F238E27FC236}">
                <a16:creationId xmlns:a16="http://schemas.microsoft.com/office/drawing/2014/main" id="{A33B51E7-0E5C-4B69-98CD-3B798D3E6187}"/>
              </a:ext>
            </a:extLst>
          </p:cNvPr>
          <p:cNvSpPr>
            <a:spLocks noGrp="1"/>
          </p:cNvSpPr>
          <p:nvPr>
            <p:ph idx="1"/>
          </p:nvPr>
        </p:nvSpPr>
        <p:spPr>
          <a:xfrm>
            <a:off x="457200" y="1295400"/>
            <a:ext cx="8229600" cy="4572000"/>
          </a:xfrm>
        </p:spPr>
        <p:txBody>
          <a:bodyPr/>
          <a:lstStyle/>
          <a:p>
            <a:pPr eaLnBrk="1" hangingPunct="1"/>
            <a:r>
              <a:rPr lang="zh-CN" altLang="en-US" sz="2800">
                <a:latin typeface="楷体" panose="02010609060101010101" pitchFamily="49" charset="-122"/>
                <a:ea typeface="楷体" panose="02010609060101010101" pitchFamily="49" charset="-122"/>
              </a:rPr>
              <a:t>（</a:t>
            </a:r>
            <a:r>
              <a:rPr lang="en-US" altLang="zh-CN" sz="2800">
                <a:latin typeface="楷体" panose="02010609060101010101" pitchFamily="49" charset="-122"/>
                <a:ea typeface="楷体" panose="02010609060101010101" pitchFamily="49" charset="-122"/>
              </a:rPr>
              <a:t>1</a:t>
            </a:r>
            <a:r>
              <a:rPr lang="zh-CN" altLang="en-US" sz="2800">
                <a:latin typeface="楷体" panose="02010609060101010101" pitchFamily="49" charset="-122"/>
                <a:ea typeface="楷体" panose="02010609060101010101" pitchFamily="49" charset="-122"/>
              </a:rPr>
              <a:t>）对交易中取得股权支付的一方</a:t>
            </a:r>
            <a:r>
              <a:rPr lang="en-US" altLang="zh-CN" sz="2800">
                <a:latin typeface="楷体" panose="02010609060101010101" pitchFamily="49" charset="-122"/>
                <a:ea typeface="楷体" panose="02010609060101010101" pitchFamily="49" charset="-122"/>
              </a:rPr>
              <a:t>——</a:t>
            </a:r>
            <a:r>
              <a:rPr lang="zh-CN" altLang="en-US" sz="2800">
                <a:latin typeface="楷体" panose="02010609060101010101" pitchFamily="49" charset="-122"/>
                <a:ea typeface="楷体" panose="02010609060101010101" pitchFamily="49" charset="-122"/>
              </a:rPr>
              <a:t>暂</a:t>
            </a:r>
            <a:r>
              <a:rPr lang="zh-CN" altLang="en-US" sz="2800" b="1">
                <a:solidFill>
                  <a:srgbClr val="FF0000"/>
                </a:solidFill>
                <a:latin typeface="楷体" panose="02010609060101010101" pitchFamily="49" charset="-122"/>
                <a:ea typeface="楷体" panose="02010609060101010101" pitchFamily="49" charset="-122"/>
              </a:rPr>
              <a:t>不确认</a:t>
            </a:r>
            <a:r>
              <a:rPr lang="zh-CN" altLang="en-US" sz="2800">
                <a:latin typeface="楷体" panose="02010609060101010101" pitchFamily="49" charset="-122"/>
                <a:ea typeface="楷体" panose="02010609060101010101" pitchFamily="49" charset="-122"/>
              </a:rPr>
              <a:t>有关资产的转让所得或损失；（暂不交税）</a:t>
            </a:r>
            <a:endParaRPr lang="en-US" altLang="zh-CN" sz="2800">
              <a:latin typeface="楷体" panose="02010609060101010101" pitchFamily="49" charset="-122"/>
              <a:ea typeface="楷体" panose="02010609060101010101" pitchFamily="49" charset="-122"/>
            </a:endParaRPr>
          </a:p>
          <a:p>
            <a:pPr eaLnBrk="1" hangingPunct="1"/>
            <a:r>
              <a:rPr lang="zh-CN" altLang="en-US" sz="2800">
                <a:latin typeface="楷体" panose="02010609060101010101" pitchFamily="49" charset="-122"/>
                <a:ea typeface="楷体" panose="02010609060101010101" pitchFamily="49" charset="-122"/>
              </a:rPr>
              <a:t>另一方</a:t>
            </a:r>
            <a:r>
              <a:rPr lang="en-US" altLang="zh-CN" sz="2800">
                <a:latin typeface="楷体" panose="02010609060101010101" pitchFamily="49" charset="-122"/>
                <a:ea typeface="楷体" panose="02010609060101010101" pitchFamily="49" charset="-122"/>
              </a:rPr>
              <a:t>——</a:t>
            </a:r>
            <a:r>
              <a:rPr lang="zh-CN" altLang="en-US" sz="2800">
                <a:latin typeface="楷体" panose="02010609060101010101" pitchFamily="49" charset="-122"/>
                <a:ea typeface="楷体" panose="02010609060101010101" pitchFamily="49" charset="-122"/>
              </a:rPr>
              <a:t>按</a:t>
            </a:r>
            <a:r>
              <a:rPr lang="zh-CN" altLang="en-US" sz="2800" b="1">
                <a:solidFill>
                  <a:srgbClr val="FF0000"/>
                </a:solidFill>
                <a:latin typeface="楷体" panose="02010609060101010101" pitchFamily="49" charset="-122"/>
                <a:ea typeface="楷体" panose="02010609060101010101" pitchFamily="49" charset="-122"/>
              </a:rPr>
              <a:t>原计税基础</a:t>
            </a:r>
            <a:r>
              <a:rPr lang="zh-CN" altLang="en-US" sz="2800">
                <a:latin typeface="楷体" panose="02010609060101010101" pitchFamily="49" charset="-122"/>
                <a:ea typeface="楷体" panose="02010609060101010101" pitchFamily="49" charset="-122"/>
              </a:rPr>
              <a:t>确认新资产或负债的计税基础</a:t>
            </a:r>
            <a:endParaRPr lang="en-US" altLang="zh-CN" sz="2800">
              <a:latin typeface="楷体" panose="02010609060101010101" pitchFamily="49" charset="-122"/>
              <a:ea typeface="楷体" panose="02010609060101010101" pitchFamily="49" charset="-122"/>
            </a:endParaRPr>
          </a:p>
          <a:p>
            <a:pPr eaLnBrk="1" hangingPunct="1"/>
            <a:r>
              <a:rPr lang="zh-CN" altLang="en-US" sz="2800">
                <a:latin typeface="黑体" panose="02010609060101010101" pitchFamily="49" charset="-122"/>
                <a:ea typeface="黑体" panose="02010609060101010101" pitchFamily="49" charset="-122"/>
              </a:rPr>
              <a:t>股权收购：</a:t>
            </a:r>
            <a:r>
              <a:rPr lang="en-US" altLang="zh-CN" sz="2400">
                <a:latin typeface="楷体" panose="02010609060101010101" pitchFamily="49" charset="-122"/>
                <a:ea typeface="楷体" panose="02010609060101010101" pitchFamily="49" charset="-122"/>
              </a:rPr>
              <a:t>1.</a:t>
            </a:r>
            <a:r>
              <a:rPr lang="zh-CN" altLang="en-US" sz="2400">
                <a:latin typeface="楷体" panose="02010609060101010101" pitchFamily="49" charset="-122"/>
                <a:ea typeface="楷体" panose="02010609060101010101" pitchFamily="49" charset="-122"/>
              </a:rPr>
              <a:t>被收购企业的股东取得收购企业股权的计税基础，以</a:t>
            </a:r>
            <a:r>
              <a:rPr lang="zh-CN" altLang="en-US" sz="2400" b="1">
                <a:solidFill>
                  <a:srgbClr val="FF0000"/>
                </a:solidFill>
                <a:latin typeface="楷体" panose="02010609060101010101" pitchFamily="49" charset="-122"/>
                <a:ea typeface="楷体" panose="02010609060101010101" pitchFamily="49" charset="-122"/>
              </a:rPr>
              <a:t>被收购股权的原有计税基础</a:t>
            </a:r>
            <a:r>
              <a:rPr lang="zh-CN" altLang="en-US" sz="2400">
                <a:latin typeface="楷体" panose="02010609060101010101" pitchFamily="49" charset="-122"/>
                <a:ea typeface="楷体" panose="02010609060101010101" pitchFamily="49" charset="-122"/>
              </a:rPr>
              <a:t>确定。</a:t>
            </a:r>
          </a:p>
          <a:p>
            <a:pPr eaLnBrk="1" hangingPunct="1"/>
            <a:r>
              <a:rPr lang="zh-CN" altLang="en-US" sz="2400">
                <a:latin typeface="楷体" panose="02010609060101010101" pitchFamily="49" charset="-122"/>
                <a:ea typeface="楷体" panose="02010609060101010101" pitchFamily="49" charset="-122"/>
              </a:rPr>
              <a:t> </a:t>
            </a:r>
            <a:r>
              <a:rPr lang="en-US" altLang="zh-CN" sz="2400">
                <a:latin typeface="楷体" panose="02010609060101010101" pitchFamily="49" charset="-122"/>
                <a:ea typeface="楷体" panose="02010609060101010101" pitchFamily="49" charset="-122"/>
              </a:rPr>
              <a:t>2.</a:t>
            </a:r>
            <a:r>
              <a:rPr lang="zh-CN" altLang="en-US" sz="2400">
                <a:latin typeface="楷体" panose="02010609060101010101" pitchFamily="49" charset="-122"/>
                <a:ea typeface="楷体" panose="02010609060101010101" pitchFamily="49" charset="-122"/>
              </a:rPr>
              <a:t>收购企业取得被收购企业股权的计税基础，以</a:t>
            </a:r>
            <a:r>
              <a:rPr lang="zh-CN" altLang="en-US" sz="2400" b="1">
                <a:solidFill>
                  <a:srgbClr val="FF0000"/>
                </a:solidFill>
                <a:latin typeface="楷体" panose="02010609060101010101" pitchFamily="49" charset="-122"/>
                <a:ea typeface="楷体" panose="02010609060101010101" pitchFamily="49" charset="-122"/>
              </a:rPr>
              <a:t>被收购股权的原有计税基础</a:t>
            </a:r>
            <a:r>
              <a:rPr lang="zh-CN" altLang="en-US" sz="2400">
                <a:latin typeface="楷体" panose="02010609060101010101" pitchFamily="49" charset="-122"/>
                <a:ea typeface="楷体" panose="02010609060101010101" pitchFamily="49" charset="-122"/>
              </a:rPr>
              <a:t>确定。</a:t>
            </a:r>
            <a:endParaRPr lang="en-US" altLang="zh-CN" sz="2400">
              <a:latin typeface="楷体" panose="02010609060101010101" pitchFamily="49" charset="-122"/>
              <a:ea typeface="楷体" panose="02010609060101010101" pitchFamily="49" charset="-122"/>
            </a:endParaRPr>
          </a:p>
          <a:p>
            <a:pPr eaLnBrk="1" hangingPunct="1"/>
            <a:r>
              <a:rPr lang="zh-CN" altLang="en-US" sz="2800">
                <a:latin typeface="黑体" panose="02010609060101010101" pitchFamily="49" charset="-122"/>
                <a:ea typeface="黑体" panose="02010609060101010101" pitchFamily="49" charset="-122"/>
              </a:rPr>
              <a:t>资产收购：</a:t>
            </a:r>
            <a:r>
              <a:rPr lang="en-US" altLang="zh-CN" sz="2400">
                <a:latin typeface="楷体" panose="02010609060101010101" pitchFamily="49" charset="-122"/>
                <a:ea typeface="楷体" panose="02010609060101010101" pitchFamily="49" charset="-122"/>
              </a:rPr>
              <a:t>1.</a:t>
            </a:r>
            <a:r>
              <a:rPr lang="zh-CN" altLang="en-US" sz="2400">
                <a:latin typeface="楷体" panose="02010609060101010101" pitchFamily="49" charset="-122"/>
                <a:ea typeface="楷体" panose="02010609060101010101" pitchFamily="49" charset="-122"/>
              </a:rPr>
              <a:t>转让企业取得受让企业股权的计税基础，以</a:t>
            </a:r>
            <a:r>
              <a:rPr lang="zh-CN" altLang="en-US" sz="2400" b="1">
                <a:solidFill>
                  <a:srgbClr val="FF0000"/>
                </a:solidFill>
                <a:latin typeface="楷体" panose="02010609060101010101" pitchFamily="49" charset="-122"/>
                <a:ea typeface="楷体" panose="02010609060101010101" pitchFamily="49" charset="-122"/>
              </a:rPr>
              <a:t>被转让资产的原有计税基础</a:t>
            </a:r>
            <a:r>
              <a:rPr lang="zh-CN" altLang="en-US" sz="2400">
                <a:latin typeface="楷体" panose="02010609060101010101" pitchFamily="49" charset="-122"/>
                <a:ea typeface="楷体" panose="02010609060101010101" pitchFamily="49" charset="-122"/>
              </a:rPr>
              <a:t>确定。</a:t>
            </a:r>
          </a:p>
          <a:p>
            <a:pPr eaLnBrk="1" hangingPunct="1"/>
            <a:r>
              <a:rPr lang="en-US" altLang="zh-CN" sz="2400">
                <a:latin typeface="楷体" panose="02010609060101010101" pitchFamily="49" charset="-122"/>
                <a:ea typeface="楷体" panose="02010609060101010101" pitchFamily="49" charset="-122"/>
              </a:rPr>
              <a:t>2.</a:t>
            </a:r>
            <a:r>
              <a:rPr lang="zh-CN" altLang="en-US" sz="2400">
                <a:latin typeface="楷体" panose="02010609060101010101" pitchFamily="49" charset="-122"/>
                <a:ea typeface="楷体" panose="02010609060101010101" pitchFamily="49" charset="-122"/>
              </a:rPr>
              <a:t>受让企业取得转让企业资产的计税基础，以</a:t>
            </a:r>
            <a:r>
              <a:rPr lang="zh-CN" altLang="en-US" sz="2400" b="1">
                <a:solidFill>
                  <a:srgbClr val="FF0000"/>
                </a:solidFill>
                <a:latin typeface="楷体" panose="02010609060101010101" pitchFamily="49" charset="-122"/>
                <a:ea typeface="楷体" panose="02010609060101010101" pitchFamily="49" charset="-122"/>
              </a:rPr>
              <a:t>被转让资产的原有计税基础</a:t>
            </a:r>
            <a:r>
              <a:rPr lang="zh-CN" altLang="en-US" sz="2400">
                <a:latin typeface="楷体" panose="02010609060101010101" pitchFamily="49" charset="-122"/>
                <a:ea typeface="楷体" panose="02010609060101010101" pitchFamily="49" charset="-122"/>
              </a:rPr>
              <a:t>确定。</a:t>
            </a:r>
            <a:endParaRPr lang="en-US" altLang="zh-CN" sz="2400">
              <a:latin typeface="楷体" panose="02010609060101010101" pitchFamily="49" charset="-122"/>
              <a:ea typeface="楷体" panose="02010609060101010101" pitchFamily="49" charset="-122"/>
            </a:endParaRPr>
          </a:p>
          <a:p>
            <a:pPr eaLnBrk="1" hangingPunct="1"/>
            <a:endParaRPr lang="en-US" altLang="zh-CN" sz="2800">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2" end="2"/>
                                            </p:txEl>
                                          </p:spTgt>
                                        </p:tgtEl>
                                        <p:attrNameLst>
                                          <p:attrName>style.visibility</p:attrName>
                                        </p:attrNameLst>
                                      </p:cBhvr>
                                      <p:to>
                                        <p:strVal val="visible"/>
                                      </p:to>
                                    </p:set>
                                    <p:anim calcmode="lin" valueType="num">
                                      <p:cBhvr additive="base">
                                        <p:cTn id="3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内容占位符 2">
            <a:extLst>
              <a:ext uri="{FF2B5EF4-FFF2-40B4-BE49-F238E27FC236}">
                <a16:creationId xmlns:a16="http://schemas.microsoft.com/office/drawing/2014/main" id="{424C03A8-417D-4AF2-ADFA-9624A1CF674E}"/>
              </a:ext>
            </a:extLst>
          </p:cNvPr>
          <p:cNvSpPr>
            <a:spLocks noGrp="1"/>
          </p:cNvSpPr>
          <p:nvPr>
            <p:ph idx="1"/>
          </p:nvPr>
        </p:nvSpPr>
        <p:spPr>
          <a:xfrm>
            <a:off x="457200" y="914400"/>
            <a:ext cx="8229600" cy="4953000"/>
          </a:xfrm>
        </p:spPr>
        <p:txBody>
          <a:bodyPr/>
          <a:lstStyle/>
          <a:p>
            <a:r>
              <a:rPr lang="zh-CN" altLang="en-US">
                <a:ea typeface="宋体" panose="02010600030101010101" pitchFamily="2" charset="-122"/>
              </a:rPr>
              <a:t>（</a:t>
            </a:r>
            <a:r>
              <a:rPr lang="en-US" altLang="zh-CN">
                <a:ea typeface="宋体" panose="02010600030101010101" pitchFamily="2" charset="-122"/>
              </a:rPr>
              <a:t>2</a:t>
            </a:r>
            <a:r>
              <a:rPr lang="zh-CN" altLang="en-US">
                <a:ea typeface="宋体" panose="02010600030101010101" pitchFamily="2" charset="-122"/>
              </a:rPr>
              <a:t>）对交易中非股权支付</a:t>
            </a:r>
            <a:r>
              <a:rPr lang="en-US" altLang="zh-CN">
                <a:ea typeface="宋体" panose="02010600030101010101" pitchFamily="2" charset="-122"/>
              </a:rPr>
              <a:t>——</a:t>
            </a:r>
            <a:r>
              <a:rPr lang="zh-CN" altLang="en-US">
                <a:ea typeface="宋体" panose="02010600030101010101" pitchFamily="2" charset="-122"/>
              </a:rPr>
              <a:t>需要确认所得或损失；                      （需要交税）</a:t>
            </a:r>
          </a:p>
          <a:p>
            <a:r>
              <a:rPr lang="zh-CN" altLang="en-US">
                <a:ea typeface="宋体" panose="02010600030101010101" pitchFamily="2" charset="-122"/>
              </a:rPr>
              <a:t>另一方</a:t>
            </a:r>
            <a:r>
              <a:rPr lang="en-US" altLang="zh-CN">
                <a:ea typeface="宋体" panose="02010600030101010101" pitchFamily="2" charset="-122"/>
              </a:rPr>
              <a:t>——</a:t>
            </a:r>
            <a:r>
              <a:rPr lang="zh-CN" altLang="en-US">
                <a:ea typeface="宋体" panose="02010600030101010101" pitchFamily="2" charset="-122"/>
              </a:rPr>
              <a:t>按公允价值确认资产或负债的计税基础。</a:t>
            </a:r>
          </a:p>
          <a:p>
            <a:endParaRPr lang="zh-CN" altLang="en-US">
              <a:ea typeface="宋体" panose="02010600030101010101" pitchFamily="2" charset="-122"/>
            </a:endParaRPr>
          </a:p>
        </p:txBody>
      </p:sp>
    </p:spTree>
  </p:cSld>
  <p:clrMapOvr>
    <a:masterClrMapping/>
  </p:clrMapOvr>
  <p:transition>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141F088-B752-425A-B803-AE41C7437263}"/>
              </a:ext>
            </a:extLst>
          </p:cNvPr>
          <p:cNvSpPr>
            <a:spLocks noGrp="1"/>
          </p:cNvSpPr>
          <p:nvPr>
            <p:ph type="title"/>
          </p:nvPr>
        </p:nvSpPr>
        <p:spPr>
          <a:xfrm>
            <a:off x="457200" y="609600"/>
            <a:ext cx="8229600" cy="1371600"/>
          </a:xfrm>
        </p:spPr>
        <p:txBody>
          <a:bodyPr/>
          <a:lstStyle/>
          <a:p>
            <a:pPr eaLnBrk="1" hangingPunct="1"/>
            <a:r>
              <a:rPr lang="zh-CN" altLang="en-US" sz="2800" b="1">
                <a:solidFill>
                  <a:srgbClr val="FF0000"/>
                </a:solidFill>
                <a:ea typeface="宋体" panose="02010600030101010101" pitchFamily="2" charset="-122"/>
              </a:rPr>
              <a:t>非股权支付</a:t>
            </a:r>
            <a:r>
              <a:rPr lang="zh-CN" altLang="en-US" sz="2800">
                <a:ea typeface="宋体" panose="02010600030101010101" pitchFamily="2" charset="-122"/>
              </a:rPr>
              <a:t>对应的</a:t>
            </a:r>
            <a:r>
              <a:rPr lang="zh-CN" altLang="en-US" sz="2800" b="1">
                <a:solidFill>
                  <a:srgbClr val="FF0000"/>
                </a:solidFill>
                <a:ea typeface="宋体" panose="02010600030101010101" pitchFamily="2" charset="-122"/>
              </a:rPr>
              <a:t>资产转让所得或损失</a:t>
            </a:r>
            <a:r>
              <a:rPr lang="en-US" altLang="zh-CN" sz="2800">
                <a:ea typeface="宋体" panose="02010600030101010101" pitchFamily="2" charset="-122"/>
              </a:rPr>
              <a:t>=</a:t>
            </a:r>
            <a:r>
              <a:rPr lang="zh-CN" altLang="en-US" sz="2800">
                <a:ea typeface="宋体" panose="02010600030101010101" pitchFamily="2" charset="-122"/>
              </a:rPr>
              <a:t>（被转让资产的公允价值</a:t>
            </a:r>
            <a:r>
              <a:rPr lang="en-US" altLang="zh-CN" sz="2800">
                <a:ea typeface="宋体" panose="02010600030101010101" pitchFamily="2" charset="-122"/>
              </a:rPr>
              <a:t>-</a:t>
            </a:r>
            <a:r>
              <a:rPr lang="zh-CN" altLang="en-US" sz="2800">
                <a:ea typeface="宋体" panose="02010600030101010101" pitchFamily="2" charset="-122"/>
              </a:rPr>
              <a:t>被转让资产的计税基础）</a:t>
            </a:r>
            <a:r>
              <a:rPr lang="en-US" altLang="zh-CN" sz="2800">
                <a:latin typeface="宋体" panose="02010600030101010101" pitchFamily="2" charset="-122"/>
                <a:ea typeface="宋体" panose="02010600030101010101" pitchFamily="2" charset="-122"/>
              </a:rPr>
              <a:t>×</a:t>
            </a:r>
            <a:r>
              <a:rPr lang="zh-CN" altLang="en-US" sz="2800">
                <a:latin typeface="宋体" panose="02010600030101010101" pitchFamily="2" charset="-122"/>
                <a:ea typeface="宋体" panose="02010600030101010101" pitchFamily="2" charset="-122"/>
              </a:rPr>
              <a:t>（非股权支付金额</a:t>
            </a:r>
            <a:r>
              <a:rPr lang="en-US" altLang="zh-CN" sz="2800">
                <a:latin typeface="宋体" panose="02010600030101010101" pitchFamily="2" charset="-122"/>
                <a:ea typeface="宋体" panose="02010600030101010101" pitchFamily="2" charset="-122"/>
              </a:rPr>
              <a:t>÷</a:t>
            </a:r>
            <a:r>
              <a:rPr lang="zh-CN" altLang="en-US" sz="2800">
                <a:latin typeface="宋体" panose="02010600030101010101" pitchFamily="2" charset="-122"/>
                <a:ea typeface="宋体" panose="02010600030101010101" pitchFamily="2" charset="-122"/>
              </a:rPr>
              <a:t>被转让资产的公允价值）</a:t>
            </a:r>
            <a:endParaRPr lang="zh-CN" altLang="en-US" sz="2800">
              <a:ea typeface="宋体" panose="02010600030101010101" pitchFamily="2" charset="-122"/>
            </a:endParaRPr>
          </a:p>
        </p:txBody>
      </p:sp>
      <p:sp>
        <p:nvSpPr>
          <p:cNvPr id="3" name="内容占位符 2">
            <a:extLst>
              <a:ext uri="{FF2B5EF4-FFF2-40B4-BE49-F238E27FC236}">
                <a16:creationId xmlns:a16="http://schemas.microsoft.com/office/drawing/2014/main" id="{9F3CCD10-8F74-41FB-B6AF-9E0F55304249}"/>
              </a:ext>
            </a:extLst>
          </p:cNvPr>
          <p:cNvSpPr>
            <a:spLocks noGrp="1"/>
          </p:cNvSpPr>
          <p:nvPr>
            <p:ph idx="1"/>
          </p:nvPr>
        </p:nvSpPr>
        <p:spPr>
          <a:xfrm>
            <a:off x="457200" y="2209800"/>
            <a:ext cx="8229600" cy="3657600"/>
          </a:xfrm>
        </p:spPr>
        <p:txBody>
          <a:bodyPr/>
          <a:lstStyle/>
          <a:p>
            <a:pPr eaLnBrk="1" hangingPunct="1"/>
            <a:r>
              <a:rPr lang="en-US" altLang="zh-CN">
                <a:latin typeface="楷体" panose="02010609060101010101" pitchFamily="49" charset="-122"/>
                <a:ea typeface="楷体" panose="02010609060101010101" pitchFamily="49" charset="-122"/>
              </a:rPr>
              <a:t>【</a:t>
            </a:r>
            <a:r>
              <a:rPr lang="zh-CN" altLang="en-US">
                <a:latin typeface="楷体" panose="02010609060101010101" pitchFamily="49" charset="-122"/>
                <a:ea typeface="楷体" panose="02010609060101010101" pitchFamily="49" charset="-122"/>
              </a:rPr>
              <a:t>示例</a:t>
            </a:r>
            <a:r>
              <a:rPr lang="en-US" altLang="zh-CN">
                <a:latin typeface="楷体" panose="02010609060101010101" pitchFamily="49" charset="-122"/>
                <a:ea typeface="楷体" panose="02010609060101010101" pitchFamily="49" charset="-122"/>
              </a:rPr>
              <a:t>】</a:t>
            </a:r>
            <a:r>
              <a:rPr lang="zh-CN" altLang="en-US">
                <a:latin typeface="楷体" panose="02010609060101010101" pitchFamily="49" charset="-122"/>
                <a:ea typeface="楷体" panose="02010609060101010101" pitchFamily="49" charset="-122"/>
              </a:rPr>
              <a:t>甲企业共有股权</a:t>
            </a:r>
            <a:r>
              <a:rPr lang="en-US" altLang="zh-CN">
                <a:latin typeface="楷体" panose="02010609060101010101" pitchFamily="49" charset="-122"/>
                <a:ea typeface="楷体" panose="02010609060101010101" pitchFamily="49" charset="-122"/>
              </a:rPr>
              <a:t>1000</a:t>
            </a:r>
            <a:r>
              <a:rPr lang="zh-CN" altLang="en-US">
                <a:latin typeface="楷体" panose="02010609060101010101" pitchFamily="49" charset="-122"/>
                <a:ea typeface="楷体" panose="02010609060101010101" pitchFamily="49" charset="-122"/>
              </a:rPr>
              <a:t>万股，为了将来有更好的发展，将</a:t>
            </a:r>
            <a:r>
              <a:rPr lang="en-US" altLang="zh-CN">
                <a:latin typeface="楷体" panose="02010609060101010101" pitchFamily="49" charset="-122"/>
                <a:ea typeface="楷体" panose="02010609060101010101" pitchFamily="49" charset="-122"/>
              </a:rPr>
              <a:t>80%</a:t>
            </a:r>
            <a:r>
              <a:rPr lang="zh-CN" altLang="en-US">
                <a:latin typeface="楷体" panose="02010609060101010101" pitchFamily="49" charset="-122"/>
                <a:ea typeface="楷体" panose="02010609060101010101" pitchFamily="49" charset="-122"/>
              </a:rPr>
              <a:t>的股权让乙公司收购，然后成为乙公司的子公司。假定收购日甲公司每股资产的计税基础为</a:t>
            </a:r>
            <a:r>
              <a:rPr lang="en-US" altLang="zh-CN">
                <a:latin typeface="楷体" panose="02010609060101010101" pitchFamily="49" charset="-122"/>
                <a:ea typeface="楷体" panose="02010609060101010101" pitchFamily="49" charset="-122"/>
              </a:rPr>
              <a:t>7</a:t>
            </a:r>
            <a:r>
              <a:rPr lang="zh-CN" altLang="en-US">
                <a:latin typeface="楷体" panose="02010609060101010101" pitchFamily="49" charset="-122"/>
                <a:ea typeface="楷体" panose="02010609060101010101" pitchFamily="49" charset="-122"/>
              </a:rPr>
              <a:t>元，每股资产的公允价值为</a:t>
            </a:r>
            <a:r>
              <a:rPr lang="en-US" altLang="zh-CN">
                <a:latin typeface="楷体" panose="02010609060101010101" pitchFamily="49" charset="-122"/>
                <a:ea typeface="楷体" panose="02010609060101010101" pitchFamily="49" charset="-122"/>
              </a:rPr>
              <a:t>9</a:t>
            </a:r>
            <a:r>
              <a:rPr lang="zh-CN" altLang="en-US">
                <a:latin typeface="楷体" panose="02010609060101010101" pitchFamily="49" charset="-122"/>
                <a:ea typeface="楷体" panose="02010609060101010101" pitchFamily="49" charset="-122"/>
              </a:rPr>
              <a:t>元。在收购对价中，乙企业以股份形式支付</a:t>
            </a:r>
            <a:r>
              <a:rPr lang="en-US" altLang="zh-CN">
                <a:latin typeface="楷体" panose="02010609060101010101" pitchFamily="49" charset="-122"/>
                <a:ea typeface="楷体" panose="02010609060101010101" pitchFamily="49" charset="-122"/>
              </a:rPr>
              <a:t>6480</a:t>
            </a:r>
            <a:r>
              <a:rPr lang="zh-CN" altLang="en-US">
                <a:latin typeface="楷体" panose="02010609060101010101" pitchFamily="49" charset="-122"/>
                <a:ea typeface="楷体" panose="02010609060101010101" pitchFamily="49" charset="-122"/>
              </a:rPr>
              <a:t>万元，以银行存款支付</a:t>
            </a:r>
            <a:r>
              <a:rPr lang="en-US" altLang="zh-CN">
                <a:latin typeface="楷体" panose="02010609060101010101" pitchFamily="49" charset="-122"/>
                <a:ea typeface="楷体" panose="02010609060101010101" pitchFamily="49" charset="-122"/>
              </a:rPr>
              <a:t>720</a:t>
            </a:r>
            <a:r>
              <a:rPr lang="zh-CN" altLang="en-US">
                <a:latin typeface="楷体" panose="02010609060101010101" pitchFamily="49" charset="-122"/>
                <a:ea typeface="楷体" panose="02010609060101010101" pitchFamily="49" charset="-122"/>
              </a:rPr>
              <a:t>万元，计算甲企业在购权收购中应缴纳的所得税。</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标题 1">
            <a:extLst>
              <a:ext uri="{FF2B5EF4-FFF2-40B4-BE49-F238E27FC236}">
                <a16:creationId xmlns:a16="http://schemas.microsoft.com/office/drawing/2014/main" id="{4B850050-DFA7-454C-B034-183463D9EBC4}"/>
              </a:ext>
            </a:extLst>
          </p:cNvPr>
          <p:cNvSpPr>
            <a:spLocks noGrp="1"/>
          </p:cNvSpPr>
          <p:nvPr>
            <p:ph type="title"/>
          </p:nvPr>
        </p:nvSpPr>
        <p:spPr/>
        <p:txBody>
          <a:bodyPr/>
          <a:lstStyle/>
          <a:p>
            <a:pPr algn="ctr" eaLnBrk="1" hangingPunct="1"/>
            <a:r>
              <a:rPr lang="zh-CN" altLang="en-US">
                <a:ea typeface="宋体" panose="02010600030101010101" pitchFamily="2" charset="-122"/>
              </a:rPr>
              <a:t>一、企业重组的所得税处理</a:t>
            </a:r>
            <a:br>
              <a:rPr lang="en-US" altLang="zh-CN">
                <a:ea typeface="宋体" panose="02010600030101010101" pitchFamily="2" charset="-122"/>
              </a:rPr>
            </a:br>
            <a:r>
              <a:rPr lang="zh-CN" altLang="en-US" sz="3600">
                <a:ea typeface="宋体" panose="02010600030101010101" pitchFamily="2" charset="-122"/>
              </a:rPr>
              <a:t>（一）企业重组的定义</a:t>
            </a:r>
          </a:p>
        </p:txBody>
      </p:sp>
      <p:sp>
        <p:nvSpPr>
          <p:cNvPr id="6147" name="内容占位符 2">
            <a:extLst>
              <a:ext uri="{FF2B5EF4-FFF2-40B4-BE49-F238E27FC236}">
                <a16:creationId xmlns:a16="http://schemas.microsoft.com/office/drawing/2014/main" id="{7AA4D3DE-E23D-4CA1-A549-A4817245C72F}"/>
              </a:ext>
            </a:extLst>
          </p:cNvPr>
          <p:cNvSpPr>
            <a:spLocks noGrp="1"/>
          </p:cNvSpPr>
          <p:nvPr>
            <p:ph idx="1"/>
          </p:nvPr>
        </p:nvSpPr>
        <p:spPr>
          <a:xfrm>
            <a:off x="457200" y="1752600"/>
            <a:ext cx="8229600" cy="4572000"/>
          </a:xfrm>
        </p:spPr>
        <p:txBody>
          <a:bodyPr/>
          <a:lstStyle/>
          <a:p>
            <a:pPr eaLnBrk="1" hangingPunct="1"/>
            <a:r>
              <a:rPr lang="zh-CN" altLang="en-US">
                <a:latin typeface="楷体" panose="02010609060101010101" pitchFamily="49" charset="-122"/>
                <a:ea typeface="楷体" panose="02010609060101010101" pitchFamily="49" charset="-122"/>
              </a:rPr>
              <a:t>是指企业在日常经营活动之外发生的</a:t>
            </a:r>
            <a:r>
              <a:rPr lang="zh-CN" altLang="en-US" b="1">
                <a:solidFill>
                  <a:srgbClr val="C00000"/>
                </a:solidFill>
                <a:latin typeface="楷体" panose="02010609060101010101" pitchFamily="49" charset="-122"/>
                <a:ea typeface="楷体" panose="02010609060101010101" pitchFamily="49" charset="-122"/>
              </a:rPr>
              <a:t>法律结构</a:t>
            </a:r>
            <a:r>
              <a:rPr lang="zh-CN" altLang="en-US">
                <a:latin typeface="楷体" panose="02010609060101010101" pitchFamily="49" charset="-122"/>
                <a:ea typeface="楷体" panose="02010609060101010101" pitchFamily="49" charset="-122"/>
              </a:rPr>
              <a:t>或</a:t>
            </a:r>
            <a:r>
              <a:rPr lang="zh-CN" altLang="en-US" b="1">
                <a:solidFill>
                  <a:srgbClr val="FF0000"/>
                </a:solidFill>
                <a:latin typeface="楷体" panose="02010609060101010101" pitchFamily="49" charset="-122"/>
                <a:ea typeface="楷体" panose="02010609060101010101" pitchFamily="49" charset="-122"/>
              </a:rPr>
              <a:t>经济结构</a:t>
            </a:r>
            <a:r>
              <a:rPr lang="zh-CN" altLang="en-US">
                <a:latin typeface="楷体" panose="02010609060101010101" pitchFamily="49" charset="-122"/>
                <a:ea typeface="楷体" panose="02010609060101010101" pitchFamily="49" charset="-122"/>
              </a:rPr>
              <a:t>重大改变的交易。</a:t>
            </a:r>
            <a:endParaRPr lang="en-US" altLang="zh-CN">
              <a:latin typeface="楷体" panose="02010609060101010101" pitchFamily="49" charset="-122"/>
              <a:ea typeface="楷体" panose="02010609060101010101" pitchFamily="49" charset="-122"/>
            </a:endParaRPr>
          </a:p>
          <a:p>
            <a:pPr eaLnBrk="1" hangingPunct="1"/>
            <a:r>
              <a:rPr lang="zh-CN" altLang="en-US">
                <a:latin typeface="楷体" panose="02010609060101010101" pitchFamily="49" charset="-122"/>
                <a:ea typeface="楷体" panose="02010609060101010101" pitchFamily="49" charset="-122"/>
              </a:rPr>
              <a:t>经济实质：企业重组是对企业资金、技术、劳动力等</a:t>
            </a:r>
            <a:r>
              <a:rPr lang="zh-CN" altLang="en-US" b="1">
                <a:solidFill>
                  <a:srgbClr val="FF0000"/>
                </a:solidFill>
                <a:latin typeface="楷体" panose="02010609060101010101" pitchFamily="49" charset="-122"/>
                <a:ea typeface="楷体" panose="02010609060101010101" pitchFamily="49" charset="-122"/>
              </a:rPr>
              <a:t>资源要素</a:t>
            </a:r>
            <a:r>
              <a:rPr lang="zh-CN" altLang="en-US">
                <a:latin typeface="楷体" panose="02010609060101010101" pitchFamily="49" charset="-122"/>
                <a:ea typeface="楷体" panose="02010609060101010101" pitchFamily="49" charset="-122"/>
              </a:rPr>
              <a:t>的重新配置，构建新的</a:t>
            </a:r>
            <a:r>
              <a:rPr lang="zh-CN" altLang="en-US" b="1">
                <a:solidFill>
                  <a:srgbClr val="FF0000"/>
                </a:solidFill>
                <a:latin typeface="楷体" panose="02010609060101010101" pitchFamily="49" charset="-122"/>
                <a:ea typeface="楷体" panose="02010609060101010101" pitchFamily="49" charset="-122"/>
              </a:rPr>
              <a:t>经营模式</a:t>
            </a:r>
            <a:r>
              <a:rPr lang="zh-CN" altLang="en-US">
                <a:latin typeface="楷体" panose="02010609060101010101" pitchFamily="49" charset="-122"/>
                <a:ea typeface="楷体" panose="02010609060101010101" pitchFamily="49" charset="-122"/>
              </a:rPr>
              <a:t>，保持企业核心竞争力。</a:t>
            </a:r>
            <a:endParaRPr lang="en-US" altLang="zh-CN">
              <a:latin typeface="楷体" panose="02010609060101010101" pitchFamily="49" charset="-122"/>
              <a:ea typeface="楷体" panose="02010609060101010101" pitchFamily="49" charset="-122"/>
            </a:endParaRPr>
          </a:p>
          <a:p>
            <a:pPr eaLnBrk="1" hangingPunct="1"/>
            <a:r>
              <a:rPr lang="zh-CN" altLang="en-US">
                <a:latin typeface="楷体" panose="02010609060101010101" pitchFamily="49" charset="-122"/>
                <a:ea typeface="楷体" panose="02010609060101010101" pitchFamily="49" charset="-122"/>
              </a:rPr>
              <a:t>法律角度：企业重组是企业股权、债权等一系列</a:t>
            </a:r>
            <a:r>
              <a:rPr lang="zh-CN" altLang="en-US" b="1">
                <a:solidFill>
                  <a:srgbClr val="FF0000"/>
                </a:solidFill>
                <a:latin typeface="楷体" panose="02010609060101010101" pitchFamily="49" charset="-122"/>
                <a:ea typeface="楷体" panose="02010609060101010101" pitchFamily="49" charset="-122"/>
              </a:rPr>
              <a:t>资产</a:t>
            </a:r>
            <a:r>
              <a:rPr lang="zh-CN" altLang="en-US">
                <a:latin typeface="楷体" panose="02010609060101010101" pitchFamily="49" charset="-122"/>
                <a:ea typeface="楷体" panose="02010609060101010101" pitchFamily="49" charset="-122"/>
              </a:rPr>
              <a:t>和企业</a:t>
            </a:r>
            <a:r>
              <a:rPr lang="zh-CN" altLang="en-US" b="1">
                <a:solidFill>
                  <a:srgbClr val="FF0000"/>
                </a:solidFill>
                <a:latin typeface="楷体" panose="02010609060101010101" pitchFamily="49" charset="-122"/>
                <a:ea typeface="楷体" panose="02010609060101010101" pitchFamily="49" charset="-122"/>
              </a:rPr>
              <a:t>债务</a:t>
            </a:r>
            <a:r>
              <a:rPr lang="zh-CN" altLang="en-US">
                <a:latin typeface="楷体" panose="02010609060101010101" pitchFamily="49" charset="-122"/>
                <a:ea typeface="楷体" panose="02010609060101010101" pitchFamily="49" charset="-122"/>
              </a:rPr>
              <a:t>的转让以及再投资行为，企业重组法律关系实际上就是一系列</a:t>
            </a:r>
            <a:r>
              <a:rPr lang="zh-CN" altLang="en-US" b="1">
                <a:solidFill>
                  <a:srgbClr val="FF0000"/>
                </a:solidFill>
                <a:latin typeface="楷体" panose="02010609060101010101" pitchFamily="49" charset="-122"/>
                <a:ea typeface="楷体" panose="02010609060101010101" pitchFamily="49" charset="-122"/>
              </a:rPr>
              <a:t>合同关系</a:t>
            </a:r>
            <a:r>
              <a:rPr lang="zh-CN" altLang="en-US">
                <a:latin typeface="楷体" panose="02010609060101010101" pitchFamily="49" charset="-122"/>
                <a:ea typeface="楷体" panose="02010609060101010101" pitchFamily="49" charset="-122"/>
              </a:rPr>
              <a:t>的多重组合。</a:t>
            </a:r>
            <a:endParaRPr lang="en-US" altLang="zh-CN">
              <a:latin typeface="楷体" panose="02010609060101010101" pitchFamily="49" charset="-122"/>
              <a:ea typeface="楷体" panose="02010609060101010101" pitchFamily="49" charset="-122"/>
            </a:endParaRPr>
          </a:p>
          <a:p>
            <a:pPr eaLnBrk="1" hangingPunct="1"/>
            <a:endParaRPr lang="zh-CN" altLang="en-US">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146"/>
                                        </p:tgtEl>
                                        <p:attrNameLst>
                                          <p:attrName>style.visibility</p:attrName>
                                        </p:attrNameLst>
                                      </p:cBhvr>
                                      <p:to>
                                        <p:strVal val="visible"/>
                                      </p:to>
                                    </p:set>
                                    <p:anim calcmode="lin" valueType="num">
                                      <p:cBhvr additive="base">
                                        <p:cTn id="7" dur="500" fill="hold"/>
                                        <p:tgtEl>
                                          <p:spTgt spid="6146"/>
                                        </p:tgtEl>
                                        <p:attrNameLst>
                                          <p:attrName>ppt_x</p:attrName>
                                        </p:attrNameLst>
                                      </p:cBhvr>
                                      <p:tavLst>
                                        <p:tav tm="0">
                                          <p:val>
                                            <p:strVal val="#ppt_x"/>
                                          </p:val>
                                        </p:tav>
                                        <p:tav tm="100000">
                                          <p:val>
                                            <p:strVal val="#ppt_x"/>
                                          </p:val>
                                        </p:tav>
                                      </p:tavLst>
                                    </p:anim>
                                    <p:anim calcmode="lin" valueType="num">
                                      <p:cBhvr additive="base">
                                        <p:cTn id="8" dur="500" fill="hold"/>
                                        <p:tgtEl>
                                          <p:spTgt spid="6146"/>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147">
                                            <p:txEl>
                                              <p:pRg st="0" end="0"/>
                                            </p:txEl>
                                          </p:spTgt>
                                        </p:tgtEl>
                                        <p:attrNameLst>
                                          <p:attrName>style.visibility</p:attrName>
                                        </p:attrNameLst>
                                      </p:cBhvr>
                                      <p:to>
                                        <p:strVal val="visible"/>
                                      </p:to>
                                    </p:set>
                                    <p:anim calcmode="lin" valueType="num">
                                      <p:cBhvr additive="base">
                                        <p:cTn id="13" dur="500" fill="hold"/>
                                        <p:tgtEl>
                                          <p:spTgt spid="6147">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4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147">
                                            <p:txEl>
                                              <p:pRg st="1" end="1"/>
                                            </p:txEl>
                                          </p:spTgt>
                                        </p:tgtEl>
                                        <p:attrNameLst>
                                          <p:attrName>style.visibility</p:attrName>
                                        </p:attrNameLst>
                                      </p:cBhvr>
                                      <p:to>
                                        <p:strVal val="visible"/>
                                      </p:to>
                                    </p:set>
                                    <p:anim calcmode="lin" valueType="num">
                                      <p:cBhvr additive="base">
                                        <p:cTn id="19" dur="500" fill="hold"/>
                                        <p:tgtEl>
                                          <p:spTgt spid="6147">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4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147">
                                            <p:txEl>
                                              <p:pRg st="2" end="2"/>
                                            </p:txEl>
                                          </p:spTgt>
                                        </p:tgtEl>
                                        <p:attrNameLst>
                                          <p:attrName>style.visibility</p:attrName>
                                        </p:attrNameLst>
                                      </p:cBhvr>
                                      <p:to>
                                        <p:strVal val="visible"/>
                                      </p:to>
                                    </p:set>
                                    <p:anim calcmode="lin" valueType="num">
                                      <p:cBhvr additive="base">
                                        <p:cTn id="25" dur="500" fill="hold"/>
                                        <p:tgtEl>
                                          <p:spTgt spid="6147">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14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标题 1">
            <a:extLst>
              <a:ext uri="{FF2B5EF4-FFF2-40B4-BE49-F238E27FC236}">
                <a16:creationId xmlns:a16="http://schemas.microsoft.com/office/drawing/2014/main" id="{B85DB8BD-E167-414C-8DFC-1B7F8A130B6D}"/>
              </a:ext>
            </a:extLst>
          </p:cNvPr>
          <p:cNvSpPr>
            <a:spLocks noGrp="1"/>
          </p:cNvSpPr>
          <p:nvPr>
            <p:ph type="title"/>
          </p:nvPr>
        </p:nvSpPr>
        <p:spPr/>
        <p:txBody>
          <a:bodyPr/>
          <a:lstStyle/>
          <a:p>
            <a:pPr eaLnBrk="1" hangingPunct="1"/>
            <a:r>
              <a:rPr lang="zh-CN" altLang="en-US">
                <a:ea typeface="宋体" panose="02010600030101010101" pitchFamily="2" charset="-122"/>
              </a:rPr>
              <a:t>解析</a:t>
            </a:r>
          </a:p>
        </p:txBody>
      </p:sp>
      <p:sp>
        <p:nvSpPr>
          <p:cNvPr id="3" name="内容占位符 2">
            <a:extLst>
              <a:ext uri="{FF2B5EF4-FFF2-40B4-BE49-F238E27FC236}">
                <a16:creationId xmlns:a16="http://schemas.microsoft.com/office/drawing/2014/main" id="{147D37F4-C785-4020-A4F9-64062C5C3983}"/>
              </a:ext>
            </a:extLst>
          </p:cNvPr>
          <p:cNvSpPr>
            <a:spLocks noGrp="1"/>
          </p:cNvSpPr>
          <p:nvPr>
            <p:ph idx="1"/>
          </p:nvPr>
        </p:nvSpPr>
        <p:spPr/>
        <p:txBody>
          <a:bodyPr/>
          <a:lstStyle/>
          <a:p>
            <a:pPr eaLnBrk="1" hangingPunct="1"/>
            <a:r>
              <a:rPr lang="zh-CN" altLang="en-US">
                <a:latin typeface="楷体" panose="02010609060101010101" pitchFamily="49" charset="-122"/>
                <a:ea typeface="楷体" panose="02010609060101010101" pitchFamily="49" charset="-122"/>
              </a:rPr>
              <a:t>首先判断是否符合特殊性税务处理的条件</a:t>
            </a:r>
            <a:endParaRPr lang="en-US" altLang="zh-CN">
              <a:latin typeface="楷体" panose="02010609060101010101" pitchFamily="49" charset="-122"/>
              <a:ea typeface="楷体" panose="02010609060101010101" pitchFamily="49" charset="-122"/>
            </a:endParaRPr>
          </a:p>
          <a:p>
            <a:pPr eaLnBrk="1" hangingPunct="1">
              <a:buFont typeface="Wingdings" panose="05000000000000000000" pitchFamily="2" charset="2"/>
              <a:buNone/>
            </a:pPr>
            <a:r>
              <a:rPr lang="zh-CN" altLang="en-US">
                <a:latin typeface="楷体" panose="02010609060101010101" pitchFamily="49" charset="-122"/>
                <a:ea typeface="楷体" panose="02010609060101010101" pitchFamily="49" charset="-122"/>
              </a:rPr>
              <a:t>  股权收购比例</a:t>
            </a:r>
            <a:r>
              <a:rPr lang="en-US" altLang="zh-CN">
                <a:latin typeface="楷体" panose="02010609060101010101" pitchFamily="49" charset="-122"/>
                <a:ea typeface="楷体" panose="02010609060101010101" pitchFamily="49" charset="-122"/>
              </a:rPr>
              <a:t>80%</a:t>
            </a:r>
            <a:r>
              <a:rPr lang="en-US" altLang="zh-CN">
                <a:latin typeface="楷体" panose="02010609060101010101" pitchFamily="49" charset="-122"/>
                <a:ea typeface="楷体" panose="02010609060101010101" pitchFamily="49" charset="-122"/>
                <a:cs typeface="Arial" panose="020B0604020202020204" pitchFamily="34" charset="0"/>
              </a:rPr>
              <a:t>&gt;50%</a:t>
            </a:r>
          </a:p>
          <a:p>
            <a:pPr eaLnBrk="1" hangingPunct="1">
              <a:buFont typeface="Wingdings" panose="05000000000000000000" pitchFamily="2" charset="2"/>
              <a:buNone/>
            </a:pPr>
            <a:r>
              <a:rPr lang="zh-CN" altLang="en-US">
                <a:latin typeface="楷体" panose="02010609060101010101" pitchFamily="49" charset="-122"/>
                <a:ea typeface="楷体" panose="02010609060101010101" pitchFamily="49" charset="-122"/>
                <a:cs typeface="Arial" panose="020B0604020202020204" pitchFamily="34" charset="0"/>
              </a:rPr>
              <a:t>  股权支付比例 </a:t>
            </a:r>
            <a:r>
              <a:rPr lang="en-US" altLang="zh-CN">
                <a:latin typeface="楷体" panose="02010609060101010101" pitchFamily="49" charset="-122"/>
                <a:ea typeface="楷体" panose="02010609060101010101" pitchFamily="49" charset="-122"/>
                <a:cs typeface="Arial" panose="020B0604020202020204" pitchFamily="34" charset="0"/>
              </a:rPr>
              <a:t>6480÷7200=90%&gt;85%</a:t>
            </a:r>
          </a:p>
          <a:p>
            <a:pPr eaLnBrk="1" hangingPunct="1">
              <a:buFont typeface="Wingdings" panose="05000000000000000000" pitchFamily="2" charset="2"/>
              <a:buNone/>
            </a:pPr>
            <a:r>
              <a:rPr lang="zh-CN" altLang="en-US">
                <a:latin typeface="楷体" panose="02010609060101010101" pitchFamily="49" charset="-122"/>
                <a:ea typeface="楷体" panose="02010609060101010101" pitchFamily="49" charset="-122"/>
                <a:cs typeface="Arial" panose="020B0604020202020204" pitchFamily="34" charset="0"/>
              </a:rPr>
              <a:t>  结论：符合</a:t>
            </a:r>
            <a:endParaRPr lang="en-US" altLang="zh-CN">
              <a:latin typeface="楷体" panose="02010609060101010101" pitchFamily="49" charset="-122"/>
              <a:ea typeface="楷体" panose="02010609060101010101" pitchFamily="49" charset="-122"/>
              <a:cs typeface="Arial" panose="020B0604020202020204" pitchFamily="34" charset="0"/>
            </a:endParaRPr>
          </a:p>
          <a:p>
            <a:pPr eaLnBrk="1" hangingPunct="1"/>
            <a:r>
              <a:rPr lang="zh-CN" altLang="en-US">
                <a:latin typeface="楷体" panose="02010609060101010101" pitchFamily="49" charset="-122"/>
                <a:ea typeface="楷体" panose="02010609060101010101" pitchFamily="49" charset="-122"/>
              </a:rPr>
              <a:t>甲公司股权转让应纳税所得额</a:t>
            </a:r>
            <a:r>
              <a:rPr lang="en-US" altLang="zh-CN">
                <a:latin typeface="楷体" panose="02010609060101010101" pitchFamily="49" charset="-122"/>
                <a:ea typeface="楷体" panose="02010609060101010101" pitchFamily="49" charset="-122"/>
              </a:rPr>
              <a:t>=</a:t>
            </a:r>
            <a:r>
              <a:rPr lang="zh-CN" altLang="en-US">
                <a:latin typeface="楷体" panose="02010609060101010101" pitchFamily="49" charset="-122"/>
                <a:ea typeface="楷体" panose="02010609060101010101" pitchFamily="49" charset="-122"/>
              </a:rPr>
              <a:t>（</a:t>
            </a:r>
            <a:r>
              <a:rPr lang="en-US" altLang="zh-CN">
                <a:latin typeface="楷体" panose="02010609060101010101" pitchFamily="49" charset="-122"/>
                <a:ea typeface="楷体" panose="02010609060101010101" pitchFamily="49" charset="-122"/>
              </a:rPr>
              <a:t>9-7</a:t>
            </a:r>
            <a:r>
              <a:rPr lang="zh-CN" altLang="en-US">
                <a:latin typeface="楷体" panose="02010609060101010101" pitchFamily="49" charset="-122"/>
                <a:ea typeface="楷体" panose="02010609060101010101" pitchFamily="49" charset="-122"/>
              </a:rPr>
              <a:t>）</a:t>
            </a:r>
            <a:r>
              <a:rPr lang="en-US" altLang="zh-CN">
                <a:latin typeface="楷体" panose="02010609060101010101" pitchFamily="49" charset="-122"/>
                <a:ea typeface="楷体" panose="02010609060101010101" pitchFamily="49" charset="-122"/>
              </a:rPr>
              <a:t>×1000×80%×</a:t>
            </a:r>
            <a:r>
              <a:rPr lang="zh-CN" altLang="en-US">
                <a:latin typeface="楷体" panose="02010609060101010101" pitchFamily="49" charset="-122"/>
                <a:ea typeface="楷体" panose="02010609060101010101" pitchFamily="49" charset="-122"/>
              </a:rPr>
              <a:t>（</a:t>
            </a:r>
            <a:r>
              <a:rPr lang="en-US" altLang="zh-CN">
                <a:latin typeface="楷体" panose="02010609060101010101" pitchFamily="49" charset="-122"/>
                <a:ea typeface="楷体" panose="02010609060101010101" pitchFamily="49" charset="-122"/>
              </a:rPr>
              <a:t>720÷7200</a:t>
            </a:r>
            <a:r>
              <a:rPr lang="zh-CN" altLang="en-US">
                <a:latin typeface="楷体" panose="02010609060101010101" pitchFamily="49" charset="-122"/>
                <a:ea typeface="楷体" panose="02010609060101010101" pitchFamily="49" charset="-122"/>
              </a:rPr>
              <a:t>）</a:t>
            </a:r>
            <a:r>
              <a:rPr lang="en-US" altLang="zh-CN">
                <a:latin typeface="楷体" panose="02010609060101010101" pitchFamily="49" charset="-122"/>
                <a:ea typeface="楷体" panose="02010609060101010101" pitchFamily="49" charset="-122"/>
              </a:rPr>
              <a:t>=160</a:t>
            </a:r>
            <a:r>
              <a:rPr lang="zh-CN" altLang="en-US">
                <a:latin typeface="楷体" panose="02010609060101010101" pitchFamily="49" charset="-122"/>
                <a:ea typeface="楷体" panose="02010609060101010101" pitchFamily="49" charset="-122"/>
              </a:rPr>
              <a:t>（万元）</a:t>
            </a:r>
            <a:endParaRPr lang="en-US" altLang="zh-CN">
              <a:latin typeface="楷体" panose="02010609060101010101" pitchFamily="49" charset="-122"/>
              <a:ea typeface="楷体" panose="02010609060101010101" pitchFamily="49" charset="-122"/>
            </a:endParaRPr>
          </a:p>
          <a:p>
            <a:pPr eaLnBrk="1" hangingPunct="1"/>
            <a:r>
              <a:rPr lang="zh-CN" altLang="en-US">
                <a:latin typeface="楷体" panose="02010609060101010101" pitchFamily="49" charset="-122"/>
                <a:ea typeface="楷体" panose="02010609060101010101" pitchFamily="49" charset="-122"/>
              </a:rPr>
              <a:t>甲公司应纳所得税</a:t>
            </a:r>
            <a:r>
              <a:rPr lang="en-US" altLang="zh-CN">
                <a:latin typeface="楷体" panose="02010609060101010101" pitchFamily="49" charset="-122"/>
                <a:ea typeface="楷体" panose="02010609060101010101" pitchFamily="49" charset="-122"/>
              </a:rPr>
              <a:t>=160×25%=40</a:t>
            </a:r>
            <a:r>
              <a:rPr lang="zh-CN" altLang="en-US">
                <a:latin typeface="楷体" panose="02010609060101010101" pitchFamily="49" charset="-122"/>
                <a:ea typeface="楷体" panose="02010609060101010101" pitchFamily="49" charset="-122"/>
              </a:rPr>
              <a:t>万元</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标题 1">
            <a:extLst>
              <a:ext uri="{FF2B5EF4-FFF2-40B4-BE49-F238E27FC236}">
                <a16:creationId xmlns:a16="http://schemas.microsoft.com/office/drawing/2014/main" id="{339FFD80-592A-4D75-A54F-C81250EA334B}"/>
              </a:ext>
            </a:extLst>
          </p:cNvPr>
          <p:cNvSpPr>
            <a:spLocks noGrp="1"/>
          </p:cNvSpPr>
          <p:nvPr>
            <p:ph type="title"/>
          </p:nvPr>
        </p:nvSpPr>
        <p:spPr/>
        <p:txBody>
          <a:bodyPr/>
          <a:lstStyle/>
          <a:p>
            <a:pPr eaLnBrk="1" hangingPunct="1"/>
            <a:r>
              <a:rPr lang="zh-CN" altLang="en-US">
                <a:ea typeface="宋体" panose="02010600030101010101" pitchFamily="2" charset="-122"/>
              </a:rPr>
              <a:t>（三）企业合并与分立</a:t>
            </a:r>
          </a:p>
        </p:txBody>
      </p:sp>
      <p:sp>
        <p:nvSpPr>
          <p:cNvPr id="35843" name="内容占位符 2">
            <a:extLst>
              <a:ext uri="{FF2B5EF4-FFF2-40B4-BE49-F238E27FC236}">
                <a16:creationId xmlns:a16="http://schemas.microsoft.com/office/drawing/2014/main" id="{28D8B860-9857-46E0-9762-3CC2A6A785F6}"/>
              </a:ext>
            </a:extLst>
          </p:cNvPr>
          <p:cNvSpPr>
            <a:spLocks noGrp="1"/>
          </p:cNvSpPr>
          <p:nvPr>
            <p:ph idx="1"/>
          </p:nvPr>
        </p:nvSpPr>
        <p:spPr>
          <a:xfrm>
            <a:off x="457200" y="1676400"/>
            <a:ext cx="8229600" cy="609600"/>
          </a:xfrm>
        </p:spPr>
        <p:txBody>
          <a:bodyPr/>
          <a:lstStyle/>
          <a:p>
            <a:pPr eaLnBrk="1" hangingPunct="1"/>
            <a:r>
              <a:rPr lang="zh-CN" altLang="en-US">
                <a:ea typeface="宋体" panose="02010600030101010101" pitchFamily="2" charset="-122"/>
              </a:rPr>
              <a:t>适用条件：</a:t>
            </a:r>
            <a:endParaRPr lang="en-US" altLang="zh-CN">
              <a:ea typeface="宋体" panose="02010600030101010101" pitchFamily="2" charset="-122"/>
            </a:endParaRPr>
          </a:p>
        </p:txBody>
      </p:sp>
      <p:graphicFrame>
        <p:nvGraphicFramePr>
          <p:cNvPr id="4" name="表格 3">
            <a:extLst>
              <a:ext uri="{FF2B5EF4-FFF2-40B4-BE49-F238E27FC236}">
                <a16:creationId xmlns:a16="http://schemas.microsoft.com/office/drawing/2014/main" id="{52745775-784E-47C1-B003-CE6402689CEF}"/>
              </a:ext>
            </a:extLst>
          </p:cNvPr>
          <p:cNvGraphicFramePr>
            <a:graphicFrameLocks noGrp="1"/>
          </p:cNvGraphicFramePr>
          <p:nvPr/>
        </p:nvGraphicFramePr>
        <p:xfrm>
          <a:off x="304800" y="2438400"/>
          <a:ext cx="8458200" cy="3973513"/>
        </p:xfrm>
        <a:graphic>
          <a:graphicData uri="http://schemas.openxmlformats.org/drawingml/2006/table">
            <a:tbl>
              <a:tblPr firstRow="1" bandRow="1">
                <a:tableStyleId>{5C22544A-7EE6-4342-B048-85BDC9FD1C3A}</a:tableStyleId>
              </a:tblPr>
              <a:tblGrid>
                <a:gridCol w="1487156">
                  <a:extLst>
                    <a:ext uri="{9D8B030D-6E8A-4147-A177-3AD203B41FA5}">
                      <a16:colId xmlns:a16="http://schemas.microsoft.com/office/drawing/2014/main" val="20000"/>
                    </a:ext>
                  </a:extLst>
                </a:gridCol>
                <a:gridCol w="6971044">
                  <a:extLst>
                    <a:ext uri="{9D8B030D-6E8A-4147-A177-3AD203B41FA5}">
                      <a16:colId xmlns:a16="http://schemas.microsoft.com/office/drawing/2014/main" val="20001"/>
                    </a:ext>
                  </a:extLst>
                </a:gridCol>
              </a:tblGrid>
              <a:tr h="578205">
                <a:tc>
                  <a:txBody>
                    <a:bodyPr/>
                    <a:lstStyle/>
                    <a:p>
                      <a:endParaRPr lang="zh-CN" altLang="en-US" sz="2800" dirty="0"/>
                    </a:p>
                  </a:txBody>
                  <a:tcPr marT="45719" marB="457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endParaRPr lang="zh-CN" altLang="en-US" sz="1800" dirty="0"/>
                    </a:p>
                  </a:txBody>
                  <a:tcPr marT="45719" marB="457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0"/>
                  </a:ext>
                </a:extLst>
              </a:tr>
              <a:tr h="674570">
                <a:tc rowSpan="2">
                  <a:txBody>
                    <a:bodyPr/>
                    <a:lstStyle/>
                    <a:p>
                      <a:r>
                        <a:rPr lang="zh-CN" altLang="en-US" sz="2800" dirty="0"/>
                        <a:t>企业合并</a:t>
                      </a:r>
                    </a:p>
                  </a:txBody>
                  <a:tcPr marT="45719" marB="457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zh-CN" altLang="en-US" sz="2800" b="1" dirty="0">
                          <a:solidFill>
                            <a:srgbClr val="FF0000"/>
                          </a:solidFill>
                          <a:latin typeface="仿宋" pitchFamily="49" charset="-122"/>
                          <a:ea typeface="仿宋" pitchFamily="49" charset="-122"/>
                        </a:rPr>
                        <a:t>同一控制下</a:t>
                      </a:r>
                      <a:r>
                        <a:rPr lang="zh-CN" altLang="en-US" sz="2800" b="1" dirty="0">
                          <a:latin typeface="仿宋" pitchFamily="49" charset="-122"/>
                          <a:ea typeface="仿宋" pitchFamily="49" charset="-122"/>
                        </a:rPr>
                        <a:t>且</a:t>
                      </a:r>
                      <a:r>
                        <a:rPr lang="zh-CN" altLang="en-US" sz="2800" b="1" dirty="0">
                          <a:solidFill>
                            <a:srgbClr val="FF0000"/>
                          </a:solidFill>
                          <a:latin typeface="仿宋" pitchFamily="49" charset="-122"/>
                          <a:ea typeface="仿宋" pitchFamily="49" charset="-122"/>
                        </a:rPr>
                        <a:t>不需要支付对价</a:t>
                      </a:r>
                      <a:r>
                        <a:rPr lang="zh-CN" altLang="en-US" sz="2800" b="1" dirty="0">
                          <a:latin typeface="仿宋" pitchFamily="49" charset="-122"/>
                          <a:ea typeface="仿宋" pitchFamily="49" charset="-122"/>
                        </a:rPr>
                        <a:t>的企业合并</a:t>
                      </a:r>
                    </a:p>
                  </a:txBody>
                  <a:tcPr marT="45719" marB="457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1"/>
                  </a:ext>
                </a:extLst>
              </a:tr>
              <a:tr h="674570">
                <a:tc vMerge="1">
                  <a:txBody>
                    <a:bodyPr/>
                    <a:lstStyle/>
                    <a:p>
                      <a:endParaRPr lang="zh-CN" altLang="en-US"/>
                    </a:p>
                  </a:txBody>
                  <a:tcPr/>
                </a:tc>
                <a:tc rowSpan="2">
                  <a:txBody>
                    <a:bodyPr/>
                    <a:lstStyle/>
                    <a:p>
                      <a:r>
                        <a:rPr lang="zh-CN" altLang="en-US" sz="3200" dirty="0">
                          <a:latin typeface="楷体" pitchFamily="49" charset="-122"/>
                          <a:ea typeface="楷体" pitchFamily="49" charset="-122"/>
                        </a:rPr>
                        <a:t>股权支付金额不低于其交易支付总额的</a:t>
                      </a:r>
                      <a:r>
                        <a:rPr lang="en-US" altLang="zh-CN" sz="3200" dirty="0">
                          <a:latin typeface="楷体" pitchFamily="49" charset="-122"/>
                          <a:ea typeface="楷体" pitchFamily="49" charset="-122"/>
                        </a:rPr>
                        <a:t>85%</a:t>
                      </a:r>
                      <a:endParaRPr lang="zh-CN" altLang="en-US" sz="3200" dirty="0">
                        <a:latin typeface="楷体" pitchFamily="49" charset="-122"/>
                        <a:ea typeface="楷体" pitchFamily="49" charset="-122"/>
                      </a:endParaRPr>
                    </a:p>
                  </a:txBody>
                  <a:tcPr marT="45719" marB="457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2"/>
                  </a:ext>
                </a:extLst>
              </a:tr>
              <a:tr h="674570">
                <a:tc rowSpan="2">
                  <a:txBody>
                    <a:bodyPr/>
                    <a:lstStyle/>
                    <a:p>
                      <a:r>
                        <a:rPr lang="zh-CN" altLang="en-US" sz="2800" dirty="0"/>
                        <a:t>企业分立</a:t>
                      </a:r>
                    </a:p>
                  </a:txBody>
                  <a:tcPr marT="45719" marB="457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vMerge="1">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3"/>
                  </a:ext>
                </a:extLst>
              </a:tr>
              <a:tr h="1371597">
                <a:tc vMerge="1">
                  <a:txBody>
                    <a:bodyPr/>
                    <a:lstStyle/>
                    <a:p>
                      <a:endParaRPr lang="zh-CN" altLang="en-US"/>
                    </a:p>
                  </a:txBody>
                  <a:tcPr/>
                </a:tc>
                <a:tc>
                  <a:txBody>
                    <a:bodyPr/>
                    <a:lstStyle/>
                    <a:p>
                      <a:r>
                        <a:rPr lang="zh-CN" altLang="en-US" sz="2800" b="1" dirty="0">
                          <a:latin typeface="仿宋" pitchFamily="49" charset="-122"/>
                          <a:ea typeface="仿宋" pitchFamily="49" charset="-122"/>
                        </a:rPr>
                        <a:t>被分立企业所有股东按</a:t>
                      </a:r>
                      <a:r>
                        <a:rPr lang="zh-CN" altLang="en-US" sz="2800" b="1" dirty="0">
                          <a:solidFill>
                            <a:srgbClr val="FF0000"/>
                          </a:solidFill>
                          <a:latin typeface="仿宋" pitchFamily="49" charset="-122"/>
                          <a:ea typeface="仿宋" pitchFamily="49" charset="-122"/>
                        </a:rPr>
                        <a:t>原持股比例</a:t>
                      </a:r>
                      <a:r>
                        <a:rPr lang="zh-CN" altLang="en-US" sz="2800" b="1" dirty="0">
                          <a:latin typeface="仿宋" pitchFamily="49" charset="-122"/>
                          <a:ea typeface="仿宋" pitchFamily="49" charset="-122"/>
                        </a:rPr>
                        <a:t>取得分立企业的股权，且分立企业和被分立企业均</a:t>
                      </a:r>
                      <a:r>
                        <a:rPr lang="zh-CN" altLang="en-US" sz="2800" b="1" dirty="0">
                          <a:solidFill>
                            <a:srgbClr val="FF0000"/>
                          </a:solidFill>
                          <a:latin typeface="仿宋" pitchFamily="49" charset="-122"/>
                          <a:ea typeface="仿宋" pitchFamily="49" charset="-122"/>
                        </a:rPr>
                        <a:t>不改变</a:t>
                      </a:r>
                      <a:r>
                        <a:rPr lang="zh-CN" altLang="en-US" sz="2800" b="1" dirty="0">
                          <a:latin typeface="仿宋" pitchFamily="49" charset="-122"/>
                          <a:ea typeface="仿宋" pitchFamily="49" charset="-122"/>
                        </a:rPr>
                        <a:t>原来实质性经营活动</a:t>
                      </a:r>
                    </a:p>
                  </a:txBody>
                  <a:tcPr marT="45719" marB="457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4"/>
                  </a:ext>
                </a:extLst>
              </a:tr>
            </a:tbl>
          </a:graphicData>
        </a:graphic>
      </p:graphicFrame>
    </p:spTree>
  </p:cSld>
  <p:clrMapOvr>
    <a:masterClrMapping/>
  </p:clrMapOvr>
  <p:transition>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标题 1">
            <a:extLst>
              <a:ext uri="{FF2B5EF4-FFF2-40B4-BE49-F238E27FC236}">
                <a16:creationId xmlns:a16="http://schemas.microsoft.com/office/drawing/2014/main" id="{8AEDB5A6-B0C8-4DB2-9394-9A0F998210EE}"/>
              </a:ext>
            </a:extLst>
          </p:cNvPr>
          <p:cNvSpPr>
            <a:spLocks noGrp="1"/>
          </p:cNvSpPr>
          <p:nvPr>
            <p:ph type="title"/>
          </p:nvPr>
        </p:nvSpPr>
        <p:spPr>
          <a:xfrm>
            <a:off x="457200" y="457200"/>
            <a:ext cx="8229600" cy="914400"/>
          </a:xfrm>
        </p:spPr>
        <p:txBody>
          <a:bodyPr/>
          <a:lstStyle/>
          <a:p>
            <a:pPr eaLnBrk="1" hangingPunct="1"/>
            <a:r>
              <a:rPr lang="zh-CN" altLang="en-US">
                <a:ea typeface="宋体" panose="02010600030101010101" pitchFamily="2" charset="-122"/>
              </a:rPr>
              <a:t>特殊性税务处理</a:t>
            </a:r>
          </a:p>
        </p:txBody>
      </p:sp>
      <p:graphicFrame>
        <p:nvGraphicFramePr>
          <p:cNvPr id="4" name="表格 3">
            <a:extLst>
              <a:ext uri="{FF2B5EF4-FFF2-40B4-BE49-F238E27FC236}">
                <a16:creationId xmlns:a16="http://schemas.microsoft.com/office/drawing/2014/main" id="{57046259-6B5B-4FCB-92CA-7FE03C0FBB73}"/>
              </a:ext>
            </a:extLst>
          </p:cNvPr>
          <p:cNvGraphicFramePr>
            <a:graphicFrameLocks noGrp="1"/>
          </p:cNvGraphicFramePr>
          <p:nvPr/>
        </p:nvGraphicFramePr>
        <p:xfrm>
          <a:off x="304800" y="1397000"/>
          <a:ext cx="8610600" cy="5211763"/>
        </p:xfrm>
        <a:graphic>
          <a:graphicData uri="http://schemas.openxmlformats.org/drawingml/2006/table">
            <a:tbl>
              <a:tblPr firstRow="1" bandRow="1">
                <a:tableStyleId>{5C22544A-7EE6-4342-B048-85BDC9FD1C3A}</a:tableStyleId>
              </a:tblPr>
              <a:tblGrid>
                <a:gridCol w="533400">
                  <a:extLst>
                    <a:ext uri="{9D8B030D-6E8A-4147-A177-3AD203B41FA5}">
                      <a16:colId xmlns:a16="http://schemas.microsoft.com/office/drawing/2014/main" val="20000"/>
                    </a:ext>
                  </a:extLst>
                </a:gridCol>
                <a:gridCol w="4404579">
                  <a:extLst>
                    <a:ext uri="{9D8B030D-6E8A-4147-A177-3AD203B41FA5}">
                      <a16:colId xmlns:a16="http://schemas.microsoft.com/office/drawing/2014/main" val="20001"/>
                    </a:ext>
                  </a:extLst>
                </a:gridCol>
                <a:gridCol w="3672621">
                  <a:extLst>
                    <a:ext uri="{9D8B030D-6E8A-4147-A177-3AD203B41FA5}">
                      <a16:colId xmlns:a16="http://schemas.microsoft.com/office/drawing/2014/main" val="20002"/>
                    </a:ext>
                  </a:extLst>
                </a:gridCol>
              </a:tblGrid>
              <a:tr h="508058">
                <a:tc>
                  <a:txBody>
                    <a:bodyPr/>
                    <a:lstStyle/>
                    <a:p>
                      <a:endParaRPr lang="zh-CN" altLang="en-US" sz="2400" dirty="0">
                        <a:latin typeface="楷体" pitchFamily="49" charset="-122"/>
                        <a:ea typeface="楷体" pitchFamily="49" charset="-122"/>
                      </a:endParaRP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zh-CN" altLang="en-US" sz="2400" dirty="0">
                          <a:solidFill>
                            <a:schemeClr val="tx1"/>
                          </a:solidFill>
                          <a:latin typeface="楷体" pitchFamily="49" charset="-122"/>
                          <a:ea typeface="楷体" pitchFamily="49" charset="-122"/>
                        </a:rPr>
                        <a:t>企业合并</a:t>
                      </a: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zh-CN" altLang="en-US" sz="2400" dirty="0">
                          <a:solidFill>
                            <a:schemeClr val="tx1"/>
                          </a:solidFill>
                          <a:latin typeface="楷体" pitchFamily="49" charset="-122"/>
                          <a:ea typeface="楷体" pitchFamily="49" charset="-122"/>
                        </a:rPr>
                        <a:t>企业分立</a:t>
                      </a: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0"/>
                  </a:ext>
                </a:extLst>
              </a:tr>
              <a:tr h="2652065">
                <a:tc>
                  <a:txBody>
                    <a:bodyPr/>
                    <a:lstStyle/>
                    <a:p>
                      <a:r>
                        <a:rPr lang="zh-CN" altLang="en-US" sz="2400" dirty="0">
                          <a:latin typeface="楷体" pitchFamily="49" charset="-122"/>
                          <a:ea typeface="楷体" pitchFamily="49" charset="-122"/>
                        </a:rPr>
                        <a:t>相似点</a:t>
                      </a: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zh-CN" altLang="en-US" sz="2400" dirty="0">
                          <a:latin typeface="楷体" pitchFamily="49" charset="-122"/>
                          <a:ea typeface="楷体" pitchFamily="49" charset="-122"/>
                        </a:rPr>
                        <a:t>（</a:t>
                      </a:r>
                      <a:r>
                        <a:rPr lang="en-US" altLang="zh-CN" sz="2400" dirty="0">
                          <a:latin typeface="楷体" pitchFamily="49" charset="-122"/>
                          <a:ea typeface="楷体" pitchFamily="49" charset="-122"/>
                        </a:rPr>
                        <a:t>1</a:t>
                      </a:r>
                      <a:r>
                        <a:rPr lang="zh-CN" altLang="en-US" sz="2400" dirty="0">
                          <a:latin typeface="楷体" pitchFamily="49" charset="-122"/>
                          <a:ea typeface="楷体" pitchFamily="49" charset="-122"/>
                        </a:rPr>
                        <a:t>）合并企业接受被合并企业资产和负债的计税基础，以被合并企业的</a:t>
                      </a:r>
                      <a:r>
                        <a:rPr lang="zh-CN" altLang="en-US" sz="2400" b="1" dirty="0">
                          <a:solidFill>
                            <a:srgbClr val="FF0000"/>
                          </a:solidFill>
                          <a:latin typeface="楷体" pitchFamily="49" charset="-122"/>
                          <a:ea typeface="楷体" pitchFamily="49" charset="-122"/>
                        </a:rPr>
                        <a:t>原有计税基础</a:t>
                      </a:r>
                      <a:r>
                        <a:rPr lang="zh-CN" altLang="en-US" sz="2400" dirty="0">
                          <a:latin typeface="楷体" pitchFamily="49" charset="-122"/>
                          <a:ea typeface="楷体" pitchFamily="49" charset="-122"/>
                        </a:rPr>
                        <a:t>确定。</a:t>
                      </a:r>
                      <a:endParaRPr lang="en-US" altLang="zh-CN" sz="2400" dirty="0">
                        <a:latin typeface="楷体" pitchFamily="49" charset="-122"/>
                        <a:ea typeface="楷体" pitchFamily="49" charset="-122"/>
                      </a:endParaRPr>
                    </a:p>
                    <a:p>
                      <a:r>
                        <a:rPr lang="zh-CN" altLang="en-US" sz="2400" dirty="0">
                          <a:latin typeface="楷体" pitchFamily="49" charset="-122"/>
                          <a:ea typeface="楷体" pitchFamily="49" charset="-122"/>
                        </a:rPr>
                        <a:t>（</a:t>
                      </a:r>
                      <a:r>
                        <a:rPr lang="en-US" altLang="zh-CN" sz="2400" dirty="0">
                          <a:latin typeface="楷体" pitchFamily="49" charset="-122"/>
                          <a:ea typeface="楷体" pitchFamily="49" charset="-122"/>
                        </a:rPr>
                        <a:t>2</a:t>
                      </a:r>
                      <a:r>
                        <a:rPr lang="zh-CN" altLang="en-US" sz="2400" dirty="0">
                          <a:latin typeface="楷体" pitchFamily="49" charset="-122"/>
                          <a:ea typeface="楷体" pitchFamily="49" charset="-122"/>
                        </a:rPr>
                        <a:t>）被合并企业合并前的所得税事项由合并企业</a:t>
                      </a:r>
                      <a:r>
                        <a:rPr lang="zh-CN" altLang="en-US" sz="2400" b="1" dirty="0">
                          <a:solidFill>
                            <a:srgbClr val="FF0000"/>
                          </a:solidFill>
                          <a:latin typeface="楷体" pitchFamily="49" charset="-122"/>
                          <a:ea typeface="楷体" pitchFamily="49" charset="-122"/>
                        </a:rPr>
                        <a:t>继承</a:t>
                      </a:r>
                      <a:r>
                        <a:rPr lang="zh-CN" altLang="en-US" sz="2400" dirty="0">
                          <a:latin typeface="楷体" pitchFamily="49" charset="-122"/>
                          <a:ea typeface="楷体" pitchFamily="49" charset="-122"/>
                        </a:rPr>
                        <a:t>。</a:t>
                      </a: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zh-CN" altLang="en-US" sz="2400" dirty="0">
                          <a:latin typeface="楷体" pitchFamily="49" charset="-122"/>
                          <a:ea typeface="楷体" pitchFamily="49" charset="-122"/>
                        </a:rPr>
                        <a:t>（</a:t>
                      </a:r>
                      <a:r>
                        <a:rPr lang="en-US" altLang="zh-CN" sz="2400" dirty="0">
                          <a:latin typeface="楷体" pitchFamily="49" charset="-122"/>
                          <a:ea typeface="楷体" pitchFamily="49" charset="-122"/>
                        </a:rPr>
                        <a:t>1</a:t>
                      </a:r>
                      <a:r>
                        <a:rPr lang="zh-CN" altLang="en-US" sz="2400" dirty="0">
                          <a:latin typeface="楷体" pitchFamily="49" charset="-122"/>
                          <a:ea typeface="楷体" pitchFamily="49" charset="-122"/>
                        </a:rPr>
                        <a:t>）分立企业接受被分立企业资产和负债的计税基础，以被分立企业的</a:t>
                      </a:r>
                      <a:r>
                        <a:rPr lang="zh-CN" altLang="en-US" sz="2400" b="1" dirty="0">
                          <a:solidFill>
                            <a:srgbClr val="FF0000"/>
                          </a:solidFill>
                          <a:latin typeface="楷体" pitchFamily="49" charset="-122"/>
                          <a:ea typeface="楷体" pitchFamily="49" charset="-122"/>
                        </a:rPr>
                        <a:t>原有计税基础</a:t>
                      </a:r>
                      <a:r>
                        <a:rPr lang="zh-CN" altLang="en-US" sz="2400" dirty="0">
                          <a:latin typeface="楷体" pitchFamily="49" charset="-122"/>
                          <a:ea typeface="楷体" pitchFamily="49" charset="-122"/>
                        </a:rPr>
                        <a:t>确定。</a:t>
                      </a:r>
                      <a:endParaRPr lang="en-US" altLang="zh-CN" sz="2400" dirty="0">
                        <a:latin typeface="楷体" pitchFamily="49" charset="-122"/>
                        <a:ea typeface="楷体" pitchFamily="49" charset="-122"/>
                      </a:endParaRPr>
                    </a:p>
                    <a:p>
                      <a:r>
                        <a:rPr lang="zh-CN" altLang="en-US" sz="2400" dirty="0">
                          <a:latin typeface="楷体" pitchFamily="49" charset="-122"/>
                          <a:ea typeface="楷体" pitchFamily="49" charset="-122"/>
                        </a:rPr>
                        <a:t>（</a:t>
                      </a:r>
                      <a:r>
                        <a:rPr lang="en-US" altLang="zh-CN" sz="2400" dirty="0">
                          <a:latin typeface="楷体" pitchFamily="49" charset="-122"/>
                          <a:ea typeface="楷体" pitchFamily="49" charset="-122"/>
                        </a:rPr>
                        <a:t>2</a:t>
                      </a:r>
                      <a:r>
                        <a:rPr lang="zh-CN" altLang="en-US" sz="2400" dirty="0">
                          <a:latin typeface="楷体" pitchFamily="49" charset="-122"/>
                          <a:ea typeface="楷体" pitchFamily="49" charset="-122"/>
                        </a:rPr>
                        <a:t>）被分立企业分立前的所得税事项由合并企业</a:t>
                      </a:r>
                      <a:r>
                        <a:rPr lang="zh-CN" altLang="en-US" sz="2400" b="1" dirty="0">
                          <a:solidFill>
                            <a:srgbClr val="FF0000"/>
                          </a:solidFill>
                          <a:latin typeface="楷体" pitchFamily="49" charset="-122"/>
                          <a:ea typeface="楷体" pitchFamily="49" charset="-122"/>
                        </a:rPr>
                        <a:t>继承</a:t>
                      </a:r>
                      <a:r>
                        <a:rPr lang="zh-CN" altLang="en-US" sz="2400" dirty="0">
                          <a:latin typeface="楷体" pitchFamily="49" charset="-122"/>
                          <a:ea typeface="楷体" pitchFamily="49" charset="-122"/>
                        </a:rPr>
                        <a:t>。</a:t>
                      </a: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1"/>
                  </a:ext>
                </a:extLst>
              </a:tr>
              <a:tr h="2051640">
                <a:tc>
                  <a:txBody>
                    <a:bodyPr/>
                    <a:lstStyle/>
                    <a:p>
                      <a:r>
                        <a:rPr lang="zh-CN" altLang="en-US" sz="2400" dirty="0">
                          <a:latin typeface="楷体" pitchFamily="49" charset="-122"/>
                          <a:ea typeface="楷体" pitchFamily="49" charset="-122"/>
                        </a:rPr>
                        <a:t>不同点</a:t>
                      </a: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zh-CN" altLang="en-US" sz="2400" dirty="0">
                          <a:latin typeface="楷体" pitchFamily="49" charset="-122"/>
                          <a:ea typeface="楷体" pitchFamily="49" charset="-122"/>
                        </a:rPr>
                        <a:t>被合并企业合并前的</a:t>
                      </a:r>
                      <a:r>
                        <a:rPr lang="zh-CN" altLang="en-US" sz="2400" b="1" dirty="0">
                          <a:solidFill>
                            <a:srgbClr val="FF0000"/>
                          </a:solidFill>
                          <a:latin typeface="楷体" pitchFamily="49" charset="-122"/>
                          <a:ea typeface="楷体" pitchFamily="49" charset="-122"/>
                        </a:rPr>
                        <a:t>亏损可</a:t>
                      </a:r>
                      <a:r>
                        <a:rPr lang="zh-CN" altLang="en-US" sz="2400" dirty="0">
                          <a:latin typeface="楷体" pitchFamily="49" charset="-122"/>
                          <a:ea typeface="楷体" pitchFamily="49" charset="-122"/>
                        </a:rPr>
                        <a:t>由合并企业</a:t>
                      </a:r>
                      <a:r>
                        <a:rPr lang="zh-CN" altLang="en-US" sz="2400" b="1" dirty="0">
                          <a:solidFill>
                            <a:srgbClr val="FF0000"/>
                          </a:solidFill>
                          <a:latin typeface="楷体" pitchFamily="49" charset="-122"/>
                          <a:ea typeface="楷体" pitchFamily="49" charset="-122"/>
                        </a:rPr>
                        <a:t>弥补</a:t>
                      </a:r>
                      <a:r>
                        <a:rPr lang="zh-CN" altLang="en-US" sz="2400" dirty="0">
                          <a:latin typeface="楷体" pitchFamily="49" charset="-122"/>
                          <a:ea typeface="楷体" pitchFamily="49" charset="-122"/>
                        </a:rPr>
                        <a:t>，</a:t>
                      </a:r>
                      <a:r>
                        <a:rPr lang="zh-CN" altLang="en-US" sz="2400" b="1" dirty="0">
                          <a:solidFill>
                            <a:srgbClr val="FF0000"/>
                          </a:solidFill>
                          <a:latin typeface="楷体" pitchFamily="49" charset="-122"/>
                          <a:ea typeface="楷体" pitchFamily="49" charset="-122"/>
                        </a:rPr>
                        <a:t>补亏限额</a:t>
                      </a:r>
                      <a:r>
                        <a:rPr lang="en-US" altLang="zh-CN" sz="2400" dirty="0">
                          <a:latin typeface="楷体" pitchFamily="49" charset="-122"/>
                          <a:ea typeface="楷体" pitchFamily="49" charset="-122"/>
                        </a:rPr>
                        <a:t>=</a:t>
                      </a:r>
                      <a:r>
                        <a:rPr lang="zh-CN" altLang="en-US" sz="2400" dirty="0">
                          <a:latin typeface="楷体" pitchFamily="49" charset="-122"/>
                          <a:ea typeface="楷体" pitchFamily="49" charset="-122"/>
                        </a:rPr>
                        <a:t>被合并企业净资产公允价值</a:t>
                      </a:r>
                      <a:r>
                        <a:rPr lang="en-US" altLang="zh-CN" sz="2400" dirty="0">
                          <a:latin typeface="楷体" pitchFamily="49" charset="-122"/>
                          <a:ea typeface="楷体" pitchFamily="49" charset="-122"/>
                          <a:cs typeface="Arial"/>
                        </a:rPr>
                        <a:t>×</a:t>
                      </a:r>
                      <a:r>
                        <a:rPr lang="zh-CN" altLang="en-US" sz="2400" dirty="0">
                          <a:latin typeface="楷体" pitchFamily="49" charset="-122"/>
                          <a:ea typeface="楷体" pitchFamily="49" charset="-122"/>
                          <a:cs typeface="Arial"/>
                        </a:rPr>
                        <a:t>截至合并业务发生当年年末国家发行的最长期限的国债利率</a:t>
                      </a:r>
                      <a:endParaRPr lang="zh-CN" altLang="en-US" sz="2400" dirty="0">
                        <a:latin typeface="楷体" pitchFamily="49" charset="-122"/>
                        <a:ea typeface="楷体" pitchFamily="49" charset="-122"/>
                      </a:endParaRP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zh-CN" altLang="en-US" sz="2400" dirty="0">
                          <a:latin typeface="楷体" pitchFamily="49" charset="-122"/>
                          <a:ea typeface="楷体" pitchFamily="49" charset="-122"/>
                        </a:rPr>
                        <a:t>被分立企业未超过法定弥补期限的亏损可按分立资产占全部资产的</a:t>
                      </a:r>
                      <a:r>
                        <a:rPr lang="zh-CN" altLang="en-US" sz="2400" b="1" dirty="0">
                          <a:solidFill>
                            <a:srgbClr val="FF0000"/>
                          </a:solidFill>
                          <a:latin typeface="楷体" pitchFamily="49" charset="-122"/>
                          <a:ea typeface="楷体" pitchFamily="49" charset="-122"/>
                        </a:rPr>
                        <a:t>比例</a:t>
                      </a:r>
                      <a:r>
                        <a:rPr lang="zh-CN" altLang="en-US" sz="2400" dirty="0">
                          <a:latin typeface="楷体" pitchFamily="49" charset="-122"/>
                          <a:ea typeface="楷体" pitchFamily="49" charset="-122"/>
                        </a:rPr>
                        <a:t>进行分配，由分立企业继续弥补。</a:t>
                      </a: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2"/>
                  </a:ext>
                </a:extLst>
              </a:tr>
            </a:tbl>
          </a:graphicData>
        </a:graphic>
      </p:graphicFrame>
    </p:spTree>
  </p:cSld>
  <p:clrMapOvr>
    <a:masterClrMapping/>
  </p:clrMapOvr>
  <p:transition>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内容占位符 2">
            <a:extLst>
              <a:ext uri="{FF2B5EF4-FFF2-40B4-BE49-F238E27FC236}">
                <a16:creationId xmlns:a16="http://schemas.microsoft.com/office/drawing/2014/main" id="{A7590149-59C9-42E5-B7FE-3A40002F7F2B}"/>
              </a:ext>
            </a:extLst>
          </p:cNvPr>
          <p:cNvSpPr>
            <a:spLocks noGrp="1"/>
          </p:cNvSpPr>
          <p:nvPr>
            <p:ph idx="1"/>
          </p:nvPr>
        </p:nvSpPr>
        <p:spPr>
          <a:xfrm>
            <a:off x="457200" y="685800"/>
            <a:ext cx="8229600" cy="5181600"/>
          </a:xfrm>
        </p:spPr>
        <p:txBody>
          <a:bodyPr/>
          <a:lstStyle/>
          <a:p>
            <a:pPr eaLnBrk="1" hangingPunct="1"/>
            <a:r>
              <a:rPr lang="en-US" altLang="zh-CN">
                <a:latin typeface="楷体" panose="02010609060101010101" pitchFamily="49" charset="-122"/>
                <a:ea typeface="楷体" panose="02010609060101010101" pitchFamily="49" charset="-122"/>
              </a:rPr>
              <a:t>【</a:t>
            </a:r>
            <a:r>
              <a:rPr lang="zh-CN" altLang="en-US">
                <a:latin typeface="楷体" panose="02010609060101010101" pitchFamily="49" charset="-122"/>
                <a:ea typeface="楷体" panose="02010609060101010101" pitchFamily="49" charset="-122"/>
              </a:rPr>
              <a:t>示例</a:t>
            </a:r>
            <a:r>
              <a:rPr lang="en-US" altLang="zh-CN">
                <a:latin typeface="楷体" panose="02010609060101010101" pitchFamily="49" charset="-122"/>
                <a:ea typeface="楷体" panose="02010609060101010101" pitchFamily="49" charset="-122"/>
              </a:rPr>
              <a:t>】</a:t>
            </a:r>
            <a:r>
              <a:rPr lang="zh-CN" altLang="en-US">
                <a:latin typeface="楷体" panose="02010609060101010101" pitchFamily="49" charset="-122"/>
                <a:ea typeface="楷体" panose="02010609060101010101" pitchFamily="49" charset="-122"/>
              </a:rPr>
              <a:t>某摩托车生产企业合并一家小型股份公司，股份公司全部资产公允价值为</a:t>
            </a:r>
            <a:r>
              <a:rPr lang="en-US" altLang="zh-CN">
                <a:latin typeface="楷体" panose="02010609060101010101" pitchFamily="49" charset="-122"/>
                <a:ea typeface="楷体" panose="02010609060101010101" pitchFamily="49" charset="-122"/>
              </a:rPr>
              <a:t>5700</a:t>
            </a:r>
            <a:r>
              <a:rPr lang="zh-CN" altLang="en-US">
                <a:latin typeface="楷体" panose="02010609060101010101" pitchFamily="49" charset="-122"/>
                <a:ea typeface="楷体" panose="02010609060101010101" pitchFamily="49" charset="-122"/>
              </a:rPr>
              <a:t>万元，全部负债为</a:t>
            </a:r>
            <a:r>
              <a:rPr lang="en-US" altLang="zh-CN">
                <a:latin typeface="楷体" panose="02010609060101010101" pitchFamily="49" charset="-122"/>
                <a:ea typeface="楷体" panose="02010609060101010101" pitchFamily="49" charset="-122"/>
              </a:rPr>
              <a:t>3200</a:t>
            </a:r>
            <a:r>
              <a:rPr lang="zh-CN" altLang="en-US">
                <a:latin typeface="楷体" panose="02010609060101010101" pitchFamily="49" charset="-122"/>
                <a:ea typeface="楷体" panose="02010609060101010101" pitchFamily="49" charset="-122"/>
              </a:rPr>
              <a:t>万元，未超过弥补年限的亏损额为</a:t>
            </a:r>
            <a:r>
              <a:rPr lang="en-US" altLang="zh-CN">
                <a:latin typeface="楷体" panose="02010609060101010101" pitchFamily="49" charset="-122"/>
                <a:ea typeface="楷体" panose="02010609060101010101" pitchFamily="49" charset="-122"/>
              </a:rPr>
              <a:t>620</a:t>
            </a:r>
            <a:r>
              <a:rPr lang="zh-CN" altLang="en-US">
                <a:latin typeface="楷体" panose="02010609060101010101" pitchFamily="49" charset="-122"/>
                <a:ea typeface="楷体" panose="02010609060101010101" pitchFamily="49" charset="-122"/>
              </a:rPr>
              <a:t>万元。合并时摩托车生产企业给股份公司的股权支付额为</a:t>
            </a:r>
            <a:r>
              <a:rPr lang="en-US" altLang="zh-CN">
                <a:latin typeface="楷体" panose="02010609060101010101" pitchFamily="49" charset="-122"/>
                <a:ea typeface="楷体" panose="02010609060101010101" pitchFamily="49" charset="-122"/>
              </a:rPr>
              <a:t>2300</a:t>
            </a:r>
            <a:r>
              <a:rPr lang="zh-CN" altLang="en-US">
                <a:latin typeface="楷体" panose="02010609060101010101" pitchFamily="49" charset="-122"/>
                <a:ea typeface="楷体" panose="02010609060101010101" pitchFamily="49" charset="-122"/>
              </a:rPr>
              <a:t>万元、银行存款</a:t>
            </a:r>
            <a:r>
              <a:rPr lang="en-US" altLang="zh-CN">
                <a:latin typeface="楷体" panose="02010609060101010101" pitchFamily="49" charset="-122"/>
                <a:ea typeface="楷体" panose="02010609060101010101" pitchFamily="49" charset="-122"/>
              </a:rPr>
              <a:t>200</a:t>
            </a:r>
            <a:r>
              <a:rPr lang="zh-CN" altLang="en-US">
                <a:latin typeface="楷体" panose="02010609060101010101" pitchFamily="49" charset="-122"/>
                <a:ea typeface="楷体" panose="02010609060101010101" pitchFamily="49" charset="-122"/>
              </a:rPr>
              <a:t>万元。该合并业务符合企业重组特殊税务处理的条件且选择此方法执行。计算股份公司可弥补的亏损额。（假定当年国家发行的最长期限的国债年利率为</a:t>
            </a:r>
            <a:r>
              <a:rPr lang="en-US" altLang="zh-CN">
                <a:latin typeface="楷体" panose="02010609060101010101" pitchFamily="49" charset="-122"/>
                <a:ea typeface="楷体" panose="02010609060101010101" pitchFamily="49" charset="-122"/>
              </a:rPr>
              <a:t>6%</a:t>
            </a:r>
            <a:r>
              <a:rPr lang="zh-CN" altLang="en-US">
                <a:latin typeface="楷体" panose="02010609060101010101" pitchFamily="49" charset="-122"/>
                <a:ea typeface="楷体" panose="02010609060101010101" pitchFamily="49" charset="-122"/>
              </a:rPr>
              <a:t>）</a:t>
            </a:r>
          </a:p>
        </p:txBody>
      </p:sp>
    </p:spTree>
  </p:cSld>
  <p:clrMapOvr>
    <a:masterClrMapping/>
  </p:clrMapOvr>
  <p:transition>
    <p:fad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标题 1">
            <a:extLst>
              <a:ext uri="{FF2B5EF4-FFF2-40B4-BE49-F238E27FC236}">
                <a16:creationId xmlns:a16="http://schemas.microsoft.com/office/drawing/2014/main" id="{D987969B-9473-463F-9A21-98321AEBAF7C}"/>
              </a:ext>
            </a:extLst>
          </p:cNvPr>
          <p:cNvSpPr>
            <a:spLocks noGrp="1"/>
          </p:cNvSpPr>
          <p:nvPr>
            <p:ph type="title"/>
          </p:nvPr>
        </p:nvSpPr>
        <p:spPr/>
        <p:txBody>
          <a:bodyPr/>
          <a:lstStyle/>
          <a:p>
            <a:pPr eaLnBrk="1" hangingPunct="1"/>
            <a:r>
              <a:rPr lang="zh-CN" altLang="en-US">
                <a:ea typeface="宋体" panose="02010600030101010101" pitchFamily="2" charset="-122"/>
              </a:rPr>
              <a:t>解析</a:t>
            </a:r>
          </a:p>
        </p:txBody>
      </p:sp>
      <p:sp>
        <p:nvSpPr>
          <p:cNvPr id="38915" name="内容占位符 2">
            <a:extLst>
              <a:ext uri="{FF2B5EF4-FFF2-40B4-BE49-F238E27FC236}">
                <a16:creationId xmlns:a16="http://schemas.microsoft.com/office/drawing/2014/main" id="{00947D5D-E053-445E-AD3B-255CD34F8BCB}"/>
              </a:ext>
            </a:extLst>
          </p:cNvPr>
          <p:cNvSpPr>
            <a:spLocks noGrp="1"/>
          </p:cNvSpPr>
          <p:nvPr>
            <p:ph idx="1"/>
          </p:nvPr>
        </p:nvSpPr>
        <p:spPr/>
        <p:txBody>
          <a:bodyPr/>
          <a:lstStyle/>
          <a:p>
            <a:pPr eaLnBrk="1" hangingPunct="1"/>
            <a:r>
              <a:rPr lang="zh-CN" altLang="en-US">
                <a:latin typeface="楷体" panose="02010609060101010101" pitchFamily="49" charset="-122"/>
                <a:ea typeface="楷体" panose="02010609060101010101" pitchFamily="49" charset="-122"/>
              </a:rPr>
              <a:t>企业合并符合特殊重组税务处理的条件。被合并企业合并前的亏损可由合并企业在补亏限额内弥补。</a:t>
            </a:r>
            <a:endParaRPr lang="en-US" altLang="zh-CN">
              <a:latin typeface="楷体" panose="02010609060101010101" pitchFamily="49" charset="-122"/>
              <a:ea typeface="楷体" panose="02010609060101010101" pitchFamily="49" charset="-122"/>
            </a:endParaRPr>
          </a:p>
          <a:p>
            <a:pPr eaLnBrk="1" hangingPunct="1"/>
            <a:r>
              <a:rPr lang="zh-CN" altLang="en-US">
                <a:latin typeface="楷体" panose="02010609060101010101" pitchFamily="49" charset="-122"/>
                <a:ea typeface="楷体" panose="02010609060101010101" pitchFamily="49" charset="-122"/>
              </a:rPr>
              <a:t>补亏限额</a:t>
            </a:r>
            <a:r>
              <a:rPr lang="en-US" altLang="zh-CN">
                <a:latin typeface="楷体" panose="02010609060101010101" pitchFamily="49" charset="-122"/>
                <a:ea typeface="楷体" panose="02010609060101010101" pitchFamily="49" charset="-122"/>
              </a:rPr>
              <a:t>=</a:t>
            </a:r>
            <a:r>
              <a:rPr lang="zh-CN" altLang="en-US">
                <a:latin typeface="楷体" panose="02010609060101010101" pitchFamily="49" charset="-122"/>
                <a:ea typeface="楷体" panose="02010609060101010101" pitchFamily="49" charset="-122"/>
              </a:rPr>
              <a:t>被合并企业净资产公允价值</a:t>
            </a:r>
            <a:r>
              <a:rPr lang="en-US" altLang="zh-CN">
                <a:latin typeface="楷体" panose="02010609060101010101" pitchFamily="49" charset="-122"/>
                <a:ea typeface="楷体" panose="02010609060101010101" pitchFamily="49" charset="-122"/>
              </a:rPr>
              <a:t>×</a:t>
            </a:r>
            <a:r>
              <a:rPr lang="zh-CN" altLang="en-US">
                <a:latin typeface="楷体" panose="02010609060101010101" pitchFamily="49" charset="-122"/>
                <a:ea typeface="楷体" panose="02010609060101010101" pitchFamily="49" charset="-122"/>
              </a:rPr>
              <a:t>截至合并业务发生当年年末国家发行的最长期限的国债利率</a:t>
            </a:r>
            <a:r>
              <a:rPr lang="en-US" altLang="zh-CN">
                <a:latin typeface="楷体" panose="02010609060101010101" pitchFamily="49" charset="-122"/>
                <a:ea typeface="楷体" panose="02010609060101010101" pitchFamily="49" charset="-122"/>
              </a:rPr>
              <a:t>=</a:t>
            </a:r>
            <a:r>
              <a:rPr lang="zh-CN" altLang="en-US">
                <a:latin typeface="楷体" panose="02010609060101010101" pitchFamily="49" charset="-122"/>
                <a:ea typeface="楷体" panose="02010609060101010101" pitchFamily="49" charset="-122"/>
              </a:rPr>
              <a:t>（</a:t>
            </a:r>
            <a:r>
              <a:rPr lang="en-US" altLang="zh-CN">
                <a:latin typeface="楷体" panose="02010609060101010101" pitchFamily="49" charset="-122"/>
                <a:ea typeface="楷体" panose="02010609060101010101" pitchFamily="49" charset="-122"/>
              </a:rPr>
              <a:t>5700-3200</a:t>
            </a:r>
            <a:r>
              <a:rPr lang="zh-CN" altLang="en-US">
                <a:latin typeface="楷体" panose="02010609060101010101" pitchFamily="49" charset="-122"/>
                <a:ea typeface="楷体" panose="02010609060101010101" pitchFamily="49" charset="-122"/>
              </a:rPr>
              <a:t>）</a:t>
            </a:r>
            <a:r>
              <a:rPr lang="en-US" altLang="zh-CN">
                <a:latin typeface="楷体" panose="02010609060101010101" pitchFamily="49" charset="-122"/>
                <a:ea typeface="楷体" panose="02010609060101010101" pitchFamily="49" charset="-122"/>
              </a:rPr>
              <a:t>×6%=150</a:t>
            </a:r>
            <a:r>
              <a:rPr lang="zh-CN" altLang="en-US">
                <a:latin typeface="楷体" panose="02010609060101010101" pitchFamily="49" charset="-122"/>
                <a:ea typeface="楷体" panose="02010609060101010101" pitchFamily="49" charset="-122"/>
              </a:rPr>
              <a:t>（万元）</a:t>
            </a:r>
          </a:p>
        </p:txBody>
      </p:sp>
    </p:spTree>
  </p:cSld>
  <p:clrMapOvr>
    <a:masterClrMapping/>
  </p:clrMapOvr>
  <p:transition>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标题 1">
            <a:extLst>
              <a:ext uri="{FF2B5EF4-FFF2-40B4-BE49-F238E27FC236}">
                <a16:creationId xmlns:a16="http://schemas.microsoft.com/office/drawing/2014/main" id="{51207A6D-3ADC-4A70-B0E7-F59F23E3C79A}"/>
              </a:ext>
            </a:extLst>
          </p:cNvPr>
          <p:cNvSpPr>
            <a:spLocks noGrp="1"/>
          </p:cNvSpPr>
          <p:nvPr>
            <p:ph type="title"/>
          </p:nvPr>
        </p:nvSpPr>
        <p:spPr/>
        <p:txBody>
          <a:bodyPr/>
          <a:lstStyle/>
          <a:p>
            <a:pPr eaLnBrk="1" hangingPunct="1"/>
            <a:r>
              <a:rPr lang="zh-CN" altLang="en-US" sz="3200">
                <a:latin typeface="黑体" panose="02010609060101010101" pitchFamily="49" charset="-122"/>
                <a:ea typeface="黑体" panose="02010609060101010101" pitchFamily="49" charset="-122"/>
              </a:rPr>
              <a:t>（四）关于股权、资产划拨（企业集团内）</a:t>
            </a:r>
          </a:p>
        </p:txBody>
      </p:sp>
      <p:sp>
        <p:nvSpPr>
          <p:cNvPr id="3" name="内容占位符 2">
            <a:extLst>
              <a:ext uri="{FF2B5EF4-FFF2-40B4-BE49-F238E27FC236}">
                <a16:creationId xmlns:a16="http://schemas.microsoft.com/office/drawing/2014/main" id="{9E6B26AE-0A6E-470F-AB75-604232196ABD}"/>
              </a:ext>
            </a:extLst>
          </p:cNvPr>
          <p:cNvSpPr>
            <a:spLocks noGrp="1"/>
          </p:cNvSpPr>
          <p:nvPr>
            <p:ph idx="1"/>
          </p:nvPr>
        </p:nvSpPr>
        <p:spPr>
          <a:xfrm>
            <a:off x="457200" y="1676400"/>
            <a:ext cx="8229600" cy="4191000"/>
          </a:xfrm>
        </p:spPr>
        <p:txBody>
          <a:bodyPr/>
          <a:lstStyle/>
          <a:p>
            <a:pPr eaLnBrk="1" hangingPunct="1"/>
            <a:r>
              <a:rPr lang="zh-CN" altLang="en-US">
                <a:ea typeface="宋体" panose="02010600030101010101" pitchFamily="2" charset="-122"/>
              </a:rPr>
              <a:t>适用对象：</a:t>
            </a:r>
            <a:r>
              <a:rPr lang="en-US" altLang="zh-CN" sz="2800">
                <a:latin typeface="楷体" panose="02010609060101010101" pitchFamily="49" charset="-122"/>
                <a:ea typeface="楷体" panose="02010609060101010101" pitchFamily="49" charset="-122"/>
              </a:rPr>
              <a:t>100%</a:t>
            </a:r>
            <a:r>
              <a:rPr lang="zh-CN" altLang="en-US" sz="2800">
                <a:latin typeface="楷体" panose="02010609060101010101" pitchFamily="49" charset="-122"/>
                <a:ea typeface="楷体" panose="02010609060101010101" pitchFamily="49" charset="-122"/>
              </a:rPr>
              <a:t>直接控制的居民企业之间、受同一或相同多家居民企业</a:t>
            </a:r>
            <a:r>
              <a:rPr lang="en-US" altLang="zh-CN" sz="2800">
                <a:latin typeface="楷体" panose="02010609060101010101" pitchFamily="49" charset="-122"/>
                <a:ea typeface="楷体" panose="02010609060101010101" pitchFamily="49" charset="-122"/>
              </a:rPr>
              <a:t>100%</a:t>
            </a:r>
            <a:r>
              <a:rPr lang="zh-CN" altLang="en-US" sz="2800">
                <a:latin typeface="楷体" panose="02010609060101010101" pitchFamily="49" charset="-122"/>
                <a:ea typeface="楷体" panose="02010609060101010101" pitchFamily="49" charset="-122"/>
              </a:rPr>
              <a:t>直接控制的居民企业之间按账面净值划转股权或资产</a:t>
            </a:r>
            <a:endParaRPr lang="en-US" altLang="zh-CN" sz="2800">
              <a:latin typeface="楷体" panose="02010609060101010101" pitchFamily="49" charset="-122"/>
              <a:ea typeface="楷体" panose="02010609060101010101" pitchFamily="49" charset="-122"/>
            </a:endParaRPr>
          </a:p>
          <a:p>
            <a:pPr eaLnBrk="1" hangingPunct="1"/>
            <a:r>
              <a:rPr lang="zh-CN" altLang="en-US">
                <a:ea typeface="宋体" panose="02010600030101010101" pitchFamily="2" charset="-122"/>
              </a:rPr>
              <a:t>适用条件：</a:t>
            </a:r>
            <a:endParaRPr lang="en-US" altLang="zh-CN">
              <a:ea typeface="宋体" panose="02010600030101010101" pitchFamily="2" charset="-122"/>
            </a:endParaRPr>
          </a:p>
          <a:p>
            <a:pPr eaLnBrk="1" hangingPunct="1"/>
            <a:r>
              <a:rPr lang="zh-CN" altLang="en-US" sz="2800">
                <a:latin typeface="楷体" panose="02010609060101010101" pitchFamily="49" charset="-122"/>
                <a:ea typeface="楷体" panose="02010609060101010101" pitchFamily="49" charset="-122"/>
              </a:rPr>
              <a:t>具有合理商业目的、不以减少、免除或推迟缴纳税款为主要目的</a:t>
            </a:r>
            <a:endParaRPr lang="en-US" altLang="zh-CN" sz="2800">
              <a:latin typeface="楷体" panose="02010609060101010101" pitchFamily="49" charset="-122"/>
              <a:ea typeface="楷体" panose="02010609060101010101" pitchFamily="49" charset="-122"/>
            </a:endParaRPr>
          </a:p>
          <a:p>
            <a:pPr eaLnBrk="1" hangingPunct="1"/>
            <a:r>
              <a:rPr lang="zh-CN" altLang="en-US" sz="2800">
                <a:latin typeface="楷体" panose="02010609060101010101" pitchFamily="49" charset="-122"/>
                <a:ea typeface="楷体" panose="02010609060101010101" pitchFamily="49" charset="-122"/>
              </a:rPr>
              <a:t>股权或资产划转后连续</a:t>
            </a:r>
            <a:r>
              <a:rPr lang="en-US" altLang="zh-CN" sz="2800">
                <a:latin typeface="楷体" panose="02010609060101010101" pitchFamily="49" charset="-122"/>
                <a:ea typeface="楷体" panose="02010609060101010101" pitchFamily="49" charset="-122"/>
              </a:rPr>
              <a:t>12</a:t>
            </a:r>
            <a:r>
              <a:rPr lang="zh-CN" altLang="en-US" sz="2800">
                <a:latin typeface="楷体" panose="02010609060101010101" pitchFamily="49" charset="-122"/>
                <a:ea typeface="楷体" panose="02010609060101010101" pitchFamily="49" charset="-122"/>
              </a:rPr>
              <a:t>个月内不改变被划转股权或资产原来实质性经营活动</a:t>
            </a:r>
            <a:endParaRPr lang="en-US" altLang="zh-CN" sz="2800">
              <a:latin typeface="楷体" panose="02010609060101010101" pitchFamily="49" charset="-122"/>
              <a:ea typeface="楷体" panose="02010609060101010101" pitchFamily="49" charset="-122"/>
            </a:endParaRPr>
          </a:p>
          <a:p>
            <a:pPr eaLnBrk="1" hangingPunct="1"/>
            <a:r>
              <a:rPr lang="zh-CN" altLang="en-US" sz="2800">
                <a:latin typeface="楷体" panose="02010609060101010101" pitchFamily="49" charset="-122"/>
                <a:ea typeface="楷体" panose="02010609060101010101" pitchFamily="49" charset="-122"/>
              </a:rPr>
              <a:t>划出方和划入方企业均未在会计上确认损益的</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标题 1">
            <a:extLst>
              <a:ext uri="{FF2B5EF4-FFF2-40B4-BE49-F238E27FC236}">
                <a16:creationId xmlns:a16="http://schemas.microsoft.com/office/drawing/2014/main" id="{73CCC913-5B0B-4844-BA27-27469F0344A9}"/>
              </a:ext>
            </a:extLst>
          </p:cNvPr>
          <p:cNvSpPr>
            <a:spLocks noGrp="1"/>
          </p:cNvSpPr>
          <p:nvPr>
            <p:ph type="title"/>
          </p:nvPr>
        </p:nvSpPr>
        <p:spPr/>
        <p:txBody>
          <a:bodyPr/>
          <a:lstStyle/>
          <a:p>
            <a:pPr eaLnBrk="1" hangingPunct="1"/>
            <a:r>
              <a:rPr lang="zh-CN" altLang="en-US">
                <a:ea typeface="宋体" panose="02010600030101010101" pitchFamily="2" charset="-122"/>
              </a:rPr>
              <a:t>特殊性税务处理</a:t>
            </a:r>
          </a:p>
        </p:txBody>
      </p:sp>
      <p:sp>
        <p:nvSpPr>
          <p:cNvPr id="3" name="内容占位符 2">
            <a:extLst>
              <a:ext uri="{FF2B5EF4-FFF2-40B4-BE49-F238E27FC236}">
                <a16:creationId xmlns:a16="http://schemas.microsoft.com/office/drawing/2014/main" id="{FA7D4AC3-0D26-4293-A05B-49E24460D2B2}"/>
              </a:ext>
            </a:extLst>
          </p:cNvPr>
          <p:cNvSpPr>
            <a:spLocks noGrp="1"/>
          </p:cNvSpPr>
          <p:nvPr>
            <p:ph idx="1"/>
          </p:nvPr>
        </p:nvSpPr>
        <p:spPr/>
        <p:txBody>
          <a:bodyPr/>
          <a:lstStyle/>
          <a:p>
            <a:pPr eaLnBrk="1" hangingPunct="1"/>
            <a:r>
              <a:rPr lang="en-US" altLang="zh-CN">
                <a:latin typeface="楷体" panose="02010609060101010101" pitchFamily="49" charset="-122"/>
                <a:ea typeface="楷体" panose="02010609060101010101" pitchFamily="49" charset="-122"/>
              </a:rPr>
              <a:t>1.</a:t>
            </a:r>
            <a:r>
              <a:rPr lang="zh-CN" altLang="en-US">
                <a:latin typeface="楷体" panose="02010609060101010101" pitchFamily="49" charset="-122"/>
                <a:ea typeface="楷体" panose="02010609060101010101" pitchFamily="49" charset="-122"/>
              </a:rPr>
              <a:t>划出方企业和划入方企业均</a:t>
            </a:r>
            <a:r>
              <a:rPr lang="zh-CN" altLang="en-US" b="1">
                <a:solidFill>
                  <a:srgbClr val="FF0000"/>
                </a:solidFill>
                <a:latin typeface="楷体" panose="02010609060101010101" pitchFamily="49" charset="-122"/>
                <a:ea typeface="楷体" panose="02010609060101010101" pitchFamily="49" charset="-122"/>
              </a:rPr>
              <a:t>不确认所得</a:t>
            </a:r>
            <a:endParaRPr lang="en-US" altLang="zh-CN" b="1">
              <a:solidFill>
                <a:srgbClr val="FF0000"/>
              </a:solidFill>
              <a:latin typeface="楷体" panose="02010609060101010101" pitchFamily="49" charset="-122"/>
              <a:ea typeface="楷体" panose="02010609060101010101" pitchFamily="49" charset="-122"/>
            </a:endParaRPr>
          </a:p>
          <a:p>
            <a:pPr eaLnBrk="1" hangingPunct="1"/>
            <a:r>
              <a:rPr lang="en-US" altLang="zh-CN">
                <a:latin typeface="楷体" panose="02010609060101010101" pitchFamily="49" charset="-122"/>
                <a:ea typeface="楷体" panose="02010609060101010101" pitchFamily="49" charset="-122"/>
              </a:rPr>
              <a:t>2.</a:t>
            </a:r>
            <a:r>
              <a:rPr lang="zh-CN" altLang="en-US">
                <a:latin typeface="楷体" panose="02010609060101010101" pitchFamily="49" charset="-122"/>
                <a:ea typeface="楷体" panose="02010609060101010101" pitchFamily="49" charset="-122"/>
              </a:rPr>
              <a:t>划入方企业取得被划转股权或资产的计税基础，以被划转股权或资产的</a:t>
            </a:r>
            <a:r>
              <a:rPr lang="zh-CN" altLang="en-US" b="1">
                <a:solidFill>
                  <a:srgbClr val="FF0000"/>
                </a:solidFill>
                <a:latin typeface="楷体" panose="02010609060101010101" pitchFamily="49" charset="-122"/>
                <a:ea typeface="楷体" panose="02010609060101010101" pitchFamily="49" charset="-122"/>
              </a:rPr>
              <a:t>原账面净值</a:t>
            </a:r>
            <a:r>
              <a:rPr lang="zh-CN" altLang="en-US">
                <a:latin typeface="楷体" panose="02010609060101010101" pitchFamily="49" charset="-122"/>
                <a:ea typeface="楷体" panose="02010609060101010101" pitchFamily="49" charset="-122"/>
              </a:rPr>
              <a:t>确定。</a:t>
            </a:r>
            <a:endParaRPr lang="en-US" altLang="zh-CN">
              <a:latin typeface="楷体" panose="02010609060101010101" pitchFamily="49" charset="-122"/>
              <a:ea typeface="楷体" panose="02010609060101010101" pitchFamily="49" charset="-122"/>
            </a:endParaRPr>
          </a:p>
          <a:p>
            <a:pPr eaLnBrk="1" hangingPunct="1"/>
            <a:r>
              <a:rPr lang="en-US" altLang="zh-CN">
                <a:latin typeface="楷体" panose="02010609060101010101" pitchFamily="49" charset="-122"/>
                <a:ea typeface="楷体" panose="02010609060101010101" pitchFamily="49" charset="-122"/>
              </a:rPr>
              <a:t>3.</a:t>
            </a:r>
            <a:r>
              <a:rPr lang="zh-CN" altLang="en-US">
                <a:latin typeface="楷体" panose="02010609060101010101" pitchFamily="49" charset="-122"/>
                <a:ea typeface="楷体" panose="02010609060101010101" pitchFamily="49" charset="-122"/>
              </a:rPr>
              <a:t>划入方企业取得的被划转资产，应按</a:t>
            </a:r>
            <a:r>
              <a:rPr lang="zh-CN" altLang="en-US" b="1">
                <a:solidFill>
                  <a:srgbClr val="FF0000"/>
                </a:solidFill>
                <a:latin typeface="楷体" panose="02010609060101010101" pitchFamily="49" charset="-122"/>
                <a:ea typeface="楷体" panose="02010609060101010101" pitchFamily="49" charset="-122"/>
              </a:rPr>
              <a:t>原账面净值</a:t>
            </a:r>
            <a:r>
              <a:rPr lang="zh-CN" altLang="en-US">
                <a:latin typeface="楷体" panose="02010609060101010101" pitchFamily="49" charset="-122"/>
                <a:ea typeface="楷体" panose="02010609060101010101" pitchFamily="49" charset="-122"/>
              </a:rPr>
              <a:t>计算折旧扣除。</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内容占位符 2">
            <a:extLst>
              <a:ext uri="{FF2B5EF4-FFF2-40B4-BE49-F238E27FC236}">
                <a16:creationId xmlns:a16="http://schemas.microsoft.com/office/drawing/2014/main" id="{5B099009-FAF9-423B-8FF4-58E918B49565}"/>
              </a:ext>
            </a:extLst>
          </p:cNvPr>
          <p:cNvSpPr>
            <a:spLocks noGrp="1"/>
          </p:cNvSpPr>
          <p:nvPr>
            <p:ph idx="1"/>
          </p:nvPr>
        </p:nvSpPr>
        <p:spPr>
          <a:xfrm>
            <a:off x="152400" y="457200"/>
            <a:ext cx="8534400" cy="5410200"/>
          </a:xfrm>
        </p:spPr>
        <p:txBody>
          <a:bodyPr/>
          <a:lstStyle/>
          <a:p>
            <a:r>
              <a:rPr lang="zh-CN" altLang="en-US" sz="2800">
                <a:latin typeface="黑体" panose="02010609060101010101" pitchFamily="49" charset="-122"/>
                <a:ea typeface="黑体" panose="02010609060101010101" pitchFamily="49" charset="-122"/>
              </a:rPr>
              <a:t>　财税</a:t>
            </a:r>
            <a:r>
              <a:rPr lang="en-US" altLang="zh-CN" sz="2800">
                <a:latin typeface="黑体" panose="02010609060101010101" pitchFamily="49" charset="-122"/>
                <a:ea typeface="黑体" panose="02010609060101010101" pitchFamily="49" charset="-122"/>
              </a:rPr>
              <a:t>[2014]109</a:t>
            </a:r>
            <a:r>
              <a:rPr lang="zh-CN" altLang="en-US" sz="2800">
                <a:latin typeface="黑体" panose="02010609060101010101" pitchFamily="49" charset="-122"/>
                <a:ea typeface="黑体" panose="02010609060101010101" pitchFamily="49" charset="-122"/>
              </a:rPr>
              <a:t>号文第三条规定为境内居民集团企业重组安排带来了企业所得税方面的两大利好政策。</a:t>
            </a:r>
            <a:endParaRPr lang="en-US" altLang="zh-CN" sz="2800">
              <a:latin typeface="黑体" panose="02010609060101010101" pitchFamily="49" charset="-122"/>
              <a:ea typeface="黑体" panose="02010609060101010101" pitchFamily="49" charset="-122"/>
            </a:endParaRPr>
          </a:p>
          <a:p>
            <a:r>
              <a:rPr lang="en-US" altLang="zh-CN" sz="2400" b="1">
                <a:latin typeface="楷体" panose="02010609060101010101" pitchFamily="49" charset="-122"/>
                <a:ea typeface="楷体" panose="02010609060101010101" pitchFamily="49" charset="-122"/>
              </a:rPr>
              <a:t>1.</a:t>
            </a:r>
            <a:r>
              <a:rPr lang="zh-CN" altLang="en-US" sz="2400" b="1">
                <a:latin typeface="楷体" panose="02010609060101010101" pitchFamily="49" charset="-122"/>
                <a:ea typeface="楷体" panose="02010609060101010101" pitchFamily="49" charset="-122"/>
              </a:rPr>
              <a:t>大大降低了该类重组交易适用特殊性税务处理的门槛，对于被收购的股权或资产的比例、股权支付方式、被收购股权禁止转让的期限等均没有作出要求。境内集团企业应当充分利用这一企业所得税利好政策，通过低税负的重组实现资产或业务的剥离和重新划分，优化集团企业内部的业务架构和资源配置。</a:t>
            </a:r>
            <a:endParaRPr lang="en-US" altLang="zh-CN" sz="2400" b="1">
              <a:latin typeface="楷体" panose="02010609060101010101" pitchFamily="49" charset="-122"/>
              <a:ea typeface="楷体" panose="02010609060101010101" pitchFamily="49" charset="-122"/>
            </a:endParaRPr>
          </a:p>
          <a:p>
            <a:r>
              <a:rPr lang="en-US" altLang="zh-CN" sz="2400" b="1">
                <a:latin typeface="楷体" panose="02010609060101010101" pitchFamily="49" charset="-122"/>
                <a:ea typeface="楷体" panose="02010609060101010101" pitchFamily="49" charset="-122"/>
              </a:rPr>
              <a:t>2.</a:t>
            </a:r>
            <a:r>
              <a:rPr lang="zh-CN" altLang="en-US" sz="2400" b="1">
                <a:latin typeface="楷体" panose="02010609060101010101" pitchFamily="49" charset="-122"/>
                <a:ea typeface="楷体" panose="02010609060101010101" pitchFamily="49" charset="-122"/>
              </a:rPr>
              <a:t>不仅极大程度上降低了集团企业内部之间股权或资产划转的税务成本，而且也为境内集团企业实施具有合理商业目的的税务筹划提供了更为广阔的空间。集团企业可以以税收优惠政策为导向，将集团内部的投资性资产以及实物性资产根据境内不同的税负差异实施合理地布局和配置，实现企业集团内部资源的最优化安排，降低集团的企业所得税整体税负。</a:t>
            </a:r>
          </a:p>
        </p:txBody>
      </p:sp>
    </p:spTree>
  </p:cSld>
  <p:clrMapOvr>
    <a:masterClrMapping/>
  </p:clrMapOvr>
  <p:transition>
    <p:fad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标题 1">
            <a:extLst>
              <a:ext uri="{FF2B5EF4-FFF2-40B4-BE49-F238E27FC236}">
                <a16:creationId xmlns:a16="http://schemas.microsoft.com/office/drawing/2014/main" id="{D7095F5A-6DB7-45CB-986F-5FEDDD257AE9}"/>
              </a:ext>
            </a:extLst>
          </p:cNvPr>
          <p:cNvSpPr>
            <a:spLocks noGrp="1"/>
          </p:cNvSpPr>
          <p:nvPr>
            <p:ph type="title"/>
          </p:nvPr>
        </p:nvSpPr>
        <p:spPr>
          <a:xfrm>
            <a:off x="457200" y="457200"/>
            <a:ext cx="8229600" cy="914400"/>
          </a:xfrm>
        </p:spPr>
        <p:txBody>
          <a:bodyPr/>
          <a:lstStyle/>
          <a:p>
            <a:pPr algn="ctr"/>
            <a:r>
              <a:rPr lang="zh-CN" altLang="en-US" sz="4000">
                <a:latin typeface="黑体" panose="02010609060101010101" pitchFamily="49" charset="-122"/>
                <a:ea typeface="黑体" panose="02010609060101010101" pitchFamily="49" charset="-122"/>
              </a:rPr>
              <a:t>二、房地产开发经营业务的所得税处理</a:t>
            </a:r>
          </a:p>
        </p:txBody>
      </p:sp>
      <p:sp>
        <p:nvSpPr>
          <p:cNvPr id="43011" name="内容占位符 2">
            <a:extLst>
              <a:ext uri="{FF2B5EF4-FFF2-40B4-BE49-F238E27FC236}">
                <a16:creationId xmlns:a16="http://schemas.microsoft.com/office/drawing/2014/main" id="{3A77D007-41F6-4A9B-955A-71629FADC36A}"/>
              </a:ext>
            </a:extLst>
          </p:cNvPr>
          <p:cNvSpPr>
            <a:spLocks noGrp="1"/>
          </p:cNvSpPr>
          <p:nvPr>
            <p:ph idx="1"/>
          </p:nvPr>
        </p:nvSpPr>
        <p:spPr>
          <a:xfrm>
            <a:off x="457200" y="1524000"/>
            <a:ext cx="8229600" cy="4343400"/>
          </a:xfrm>
        </p:spPr>
        <p:txBody>
          <a:bodyPr/>
          <a:lstStyle/>
          <a:p>
            <a:r>
              <a:rPr lang="zh-CN" altLang="en-US" sz="2800">
                <a:solidFill>
                  <a:srgbClr val="FF0000"/>
                </a:solidFill>
                <a:latin typeface="黑体" panose="02010609060101010101" pitchFamily="49" charset="-122"/>
                <a:ea typeface="黑体" panose="02010609060101010101" pitchFamily="49" charset="-122"/>
              </a:rPr>
              <a:t>企业房地产开发经营业务</a:t>
            </a:r>
            <a:r>
              <a:rPr lang="zh-CN" altLang="en-US" sz="2800">
                <a:latin typeface="楷体" panose="02010609060101010101" pitchFamily="49" charset="-122"/>
                <a:ea typeface="楷体" panose="02010609060101010101" pitchFamily="49" charset="-122"/>
              </a:rPr>
              <a:t>是指包括土地的开发，建造、销售住宅、商业用房以及其他建筑物、附着物、配套设施等开发产品的一系列经营活动。</a:t>
            </a:r>
          </a:p>
          <a:p>
            <a:r>
              <a:rPr lang="zh-CN" altLang="en-US" sz="2800">
                <a:ea typeface="宋体" panose="02010600030101010101" pitchFamily="2" charset="-122"/>
              </a:rPr>
              <a:t>中国境内从事房地产开发经营业务的企业，除土地开发之外，其他开发产品符合下列条件之一的</a:t>
            </a:r>
            <a:r>
              <a:rPr lang="en-US" altLang="zh-CN" sz="2800">
                <a:ea typeface="宋体" panose="02010600030101010101" pitchFamily="2" charset="-122"/>
              </a:rPr>
              <a:t>,</a:t>
            </a:r>
            <a:r>
              <a:rPr lang="zh-CN" altLang="en-US" sz="2800">
                <a:ea typeface="宋体" panose="02010600030101010101" pitchFamily="2" charset="-122"/>
              </a:rPr>
              <a:t>应视为已经完工：</a:t>
            </a:r>
          </a:p>
          <a:p>
            <a:r>
              <a:rPr lang="zh-CN" altLang="en-US" sz="2800">
                <a:ea typeface="宋体" panose="02010600030101010101" pitchFamily="2" charset="-122"/>
              </a:rPr>
              <a:t>　　</a:t>
            </a:r>
            <a:r>
              <a:rPr lang="en-US" altLang="zh-CN" sz="2800">
                <a:latin typeface="楷体" panose="02010609060101010101" pitchFamily="49" charset="-122"/>
                <a:ea typeface="楷体" panose="02010609060101010101" pitchFamily="49" charset="-122"/>
              </a:rPr>
              <a:t>1.</a:t>
            </a:r>
            <a:r>
              <a:rPr lang="zh-CN" altLang="en-US" sz="2800">
                <a:latin typeface="楷体" panose="02010609060101010101" pitchFamily="49" charset="-122"/>
                <a:ea typeface="楷体" panose="02010609060101010101" pitchFamily="49" charset="-122"/>
              </a:rPr>
              <a:t>开发产品竣工证明材料已报房地产管理部门备案。</a:t>
            </a:r>
          </a:p>
          <a:p>
            <a:r>
              <a:rPr lang="zh-CN" altLang="en-US" sz="2800">
                <a:latin typeface="楷体" panose="02010609060101010101" pitchFamily="49" charset="-122"/>
                <a:ea typeface="楷体" panose="02010609060101010101" pitchFamily="49" charset="-122"/>
              </a:rPr>
              <a:t>　　</a:t>
            </a:r>
            <a:r>
              <a:rPr lang="en-US" altLang="zh-CN" sz="2800">
                <a:latin typeface="楷体" panose="02010609060101010101" pitchFamily="49" charset="-122"/>
                <a:ea typeface="楷体" panose="02010609060101010101" pitchFamily="49" charset="-122"/>
              </a:rPr>
              <a:t>2.</a:t>
            </a:r>
            <a:r>
              <a:rPr lang="zh-CN" altLang="en-US" sz="2800">
                <a:latin typeface="楷体" panose="02010609060101010101" pitchFamily="49" charset="-122"/>
                <a:ea typeface="楷体" panose="02010609060101010101" pitchFamily="49" charset="-122"/>
              </a:rPr>
              <a:t>开发产品已开始投入使用。</a:t>
            </a:r>
          </a:p>
          <a:p>
            <a:r>
              <a:rPr lang="zh-CN" altLang="en-US" sz="2800">
                <a:latin typeface="楷体" panose="02010609060101010101" pitchFamily="49" charset="-122"/>
                <a:ea typeface="楷体" panose="02010609060101010101" pitchFamily="49" charset="-122"/>
              </a:rPr>
              <a:t>　　</a:t>
            </a:r>
            <a:r>
              <a:rPr lang="en-US" altLang="zh-CN" sz="2800">
                <a:latin typeface="楷体" panose="02010609060101010101" pitchFamily="49" charset="-122"/>
                <a:ea typeface="楷体" panose="02010609060101010101" pitchFamily="49" charset="-122"/>
              </a:rPr>
              <a:t>3.</a:t>
            </a:r>
            <a:r>
              <a:rPr lang="zh-CN" altLang="en-US" sz="2800">
                <a:latin typeface="楷体" panose="02010609060101010101" pitchFamily="49" charset="-122"/>
                <a:ea typeface="楷体" panose="02010609060101010101" pitchFamily="49" charset="-122"/>
              </a:rPr>
              <a:t>开发产品已取得了初始产权证明</a:t>
            </a:r>
          </a:p>
          <a:p>
            <a:endParaRPr lang="zh-CN" altLang="en-US">
              <a:ea typeface="宋体" panose="02010600030101010101" pitchFamily="2" charset="-122"/>
            </a:endParaRPr>
          </a:p>
        </p:txBody>
      </p:sp>
    </p:spTree>
  </p:cSld>
  <p:clrMapOvr>
    <a:masterClrMapping/>
  </p:clrMapOvr>
  <p:transition>
    <p:fad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内容占位符 2">
            <a:extLst>
              <a:ext uri="{FF2B5EF4-FFF2-40B4-BE49-F238E27FC236}">
                <a16:creationId xmlns:a16="http://schemas.microsoft.com/office/drawing/2014/main" id="{2C42E66F-A1B4-4C66-9FCE-19922910F1EA}"/>
              </a:ext>
            </a:extLst>
          </p:cNvPr>
          <p:cNvSpPr>
            <a:spLocks noGrp="1"/>
          </p:cNvSpPr>
          <p:nvPr>
            <p:ph idx="1"/>
          </p:nvPr>
        </p:nvSpPr>
        <p:spPr>
          <a:xfrm>
            <a:off x="304800" y="609600"/>
            <a:ext cx="8229600" cy="5257800"/>
          </a:xfrm>
        </p:spPr>
        <p:txBody>
          <a:bodyPr/>
          <a:lstStyle/>
          <a:p>
            <a:r>
              <a:rPr lang="zh-CN" altLang="en-US" sz="2800">
                <a:latin typeface="黑体" panose="02010609060101010101" pitchFamily="49" charset="-122"/>
                <a:ea typeface="黑体" panose="02010609060101010101" pitchFamily="49" charset="-122"/>
              </a:rPr>
              <a:t>一、收入的税务处理</a:t>
            </a:r>
          </a:p>
          <a:p>
            <a:r>
              <a:rPr lang="zh-CN" altLang="en-US" sz="2800">
                <a:latin typeface="楷体" panose="02010609060101010101" pitchFamily="49" charset="-122"/>
                <a:ea typeface="楷体" panose="02010609060101010101" pitchFamily="49" charset="-122"/>
              </a:rPr>
              <a:t>（一）企业代有关部门、单位和企业收取的各种基金、费用和附加等，凡纳入开发产品</a:t>
            </a:r>
            <a:r>
              <a:rPr lang="zh-CN" altLang="en-US" sz="2800" b="1">
                <a:solidFill>
                  <a:srgbClr val="FF0000"/>
                </a:solidFill>
                <a:latin typeface="楷体" panose="02010609060101010101" pitchFamily="49" charset="-122"/>
                <a:ea typeface="楷体" panose="02010609060101010101" pitchFamily="49" charset="-122"/>
              </a:rPr>
              <a:t>价内</a:t>
            </a:r>
            <a:r>
              <a:rPr lang="zh-CN" altLang="en-US" sz="2800">
                <a:latin typeface="楷体" panose="02010609060101010101" pitchFamily="49" charset="-122"/>
                <a:ea typeface="楷体" panose="02010609060101010101" pitchFamily="49" charset="-122"/>
              </a:rPr>
              <a:t>或由企业</a:t>
            </a:r>
            <a:r>
              <a:rPr lang="zh-CN" altLang="en-US" sz="2800" b="1">
                <a:solidFill>
                  <a:srgbClr val="FF0000"/>
                </a:solidFill>
                <a:latin typeface="楷体" panose="02010609060101010101" pitchFamily="49" charset="-122"/>
                <a:ea typeface="楷体" panose="02010609060101010101" pitchFamily="49" charset="-122"/>
              </a:rPr>
              <a:t>开具发票</a:t>
            </a:r>
            <a:r>
              <a:rPr lang="zh-CN" altLang="en-US" sz="2800">
                <a:latin typeface="楷体" panose="02010609060101010101" pitchFamily="49" charset="-122"/>
                <a:ea typeface="楷体" panose="02010609060101010101" pitchFamily="49" charset="-122"/>
              </a:rPr>
              <a:t>的，应按规定全部确认为</a:t>
            </a:r>
            <a:r>
              <a:rPr lang="zh-CN" altLang="en-US" sz="2800" b="1">
                <a:solidFill>
                  <a:srgbClr val="FF0000"/>
                </a:solidFill>
                <a:latin typeface="楷体" panose="02010609060101010101" pitchFamily="49" charset="-122"/>
                <a:ea typeface="楷体" panose="02010609060101010101" pitchFamily="49" charset="-122"/>
              </a:rPr>
              <a:t>销售收入</a:t>
            </a:r>
            <a:r>
              <a:rPr lang="zh-CN" altLang="en-US" sz="2800">
                <a:latin typeface="楷体" panose="02010609060101010101" pitchFamily="49" charset="-122"/>
                <a:ea typeface="楷体" panose="02010609060101010101" pitchFamily="49" charset="-122"/>
              </a:rPr>
              <a:t>；未纳入开发产品价内并由企业之外的其他收取部门、单位开具发票的，可作为</a:t>
            </a:r>
            <a:r>
              <a:rPr lang="zh-CN" altLang="en-US" sz="2800" b="1">
                <a:solidFill>
                  <a:srgbClr val="FF0000"/>
                </a:solidFill>
                <a:latin typeface="楷体" panose="02010609060101010101" pitchFamily="49" charset="-122"/>
                <a:ea typeface="楷体" panose="02010609060101010101" pitchFamily="49" charset="-122"/>
              </a:rPr>
              <a:t>代收代缴款项</a:t>
            </a:r>
            <a:r>
              <a:rPr lang="zh-CN" altLang="en-US" sz="2800">
                <a:latin typeface="楷体" panose="02010609060101010101" pitchFamily="49" charset="-122"/>
                <a:ea typeface="楷体" panose="02010609060101010101" pitchFamily="49" charset="-122"/>
              </a:rPr>
              <a:t>进行管理。</a:t>
            </a:r>
          </a:p>
          <a:p>
            <a:r>
              <a:rPr lang="zh-CN" altLang="en-US" sz="2800">
                <a:latin typeface="黑体" panose="02010609060101010101" pitchFamily="49" charset="-122"/>
                <a:ea typeface="黑体" panose="02010609060101010101" pitchFamily="49" charset="-122"/>
              </a:rPr>
              <a:t>（二）收入实现确认的具体规定：</a:t>
            </a:r>
          </a:p>
          <a:p>
            <a:r>
              <a:rPr lang="zh-CN" altLang="en-US" sz="2800">
                <a:ea typeface="宋体" panose="02010600030101010101" pitchFamily="2" charset="-122"/>
              </a:rPr>
              <a:t>　</a:t>
            </a:r>
            <a:r>
              <a:rPr lang="en-US" altLang="zh-CN" sz="2800">
                <a:latin typeface="楷体" panose="02010609060101010101" pitchFamily="49" charset="-122"/>
                <a:ea typeface="楷体" panose="02010609060101010101" pitchFamily="49" charset="-122"/>
              </a:rPr>
              <a:t>1.</a:t>
            </a:r>
            <a:r>
              <a:rPr lang="zh-CN" altLang="en-US" sz="2800" b="1">
                <a:solidFill>
                  <a:srgbClr val="FF0000"/>
                </a:solidFill>
                <a:latin typeface="楷体" panose="02010609060101010101" pitchFamily="49" charset="-122"/>
                <a:ea typeface="楷体" panose="02010609060101010101" pitchFamily="49" charset="-122"/>
              </a:rPr>
              <a:t>一次性全额收款方式：</a:t>
            </a:r>
            <a:r>
              <a:rPr lang="zh-CN" altLang="en-US" sz="2800">
                <a:latin typeface="楷体" panose="02010609060101010101" pitchFamily="49" charset="-122"/>
                <a:ea typeface="楷体" panose="02010609060101010101" pitchFamily="49" charset="-122"/>
              </a:rPr>
              <a:t>实际收讫价款或取得索取价款凭据（权利）之日。</a:t>
            </a:r>
          </a:p>
          <a:p>
            <a:r>
              <a:rPr lang="zh-CN" altLang="en-US" sz="2800">
                <a:latin typeface="楷体" panose="02010609060101010101" pitchFamily="49" charset="-122"/>
                <a:ea typeface="楷体" panose="02010609060101010101" pitchFamily="49" charset="-122"/>
              </a:rPr>
              <a:t>　</a:t>
            </a:r>
            <a:r>
              <a:rPr lang="en-US" altLang="zh-CN" sz="2800">
                <a:latin typeface="楷体" panose="02010609060101010101" pitchFamily="49" charset="-122"/>
                <a:ea typeface="楷体" panose="02010609060101010101" pitchFamily="49" charset="-122"/>
              </a:rPr>
              <a:t>2.</a:t>
            </a:r>
            <a:r>
              <a:rPr lang="zh-CN" altLang="en-US" sz="2800" b="1">
                <a:solidFill>
                  <a:srgbClr val="FF0000"/>
                </a:solidFill>
                <a:latin typeface="楷体" panose="02010609060101010101" pitchFamily="49" charset="-122"/>
                <a:ea typeface="楷体" panose="02010609060101010101" pitchFamily="49" charset="-122"/>
              </a:rPr>
              <a:t>分期收款方式：</a:t>
            </a:r>
            <a:r>
              <a:rPr lang="zh-CN" altLang="en-US" sz="2800">
                <a:latin typeface="楷体" panose="02010609060101010101" pitchFamily="49" charset="-122"/>
                <a:ea typeface="楷体" panose="02010609060101010101" pitchFamily="49" charset="-122"/>
              </a:rPr>
              <a:t>销售合同或协议</a:t>
            </a:r>
            <a:r>
              <a:rPr lang="zh-CN" altLang="en-US" sz="2800" b="1">
                <a:solidFill>
                  <a:srgbClr val="FF0000"/>
                </a:solidFill>
                <a:latin typeface="楷体" panose="02010609060101010101" pitchFamily="49" charset="-122"/>
                <a:ea typeface="楷体" panose="02010609060101010101" pitchFamily="49" charset="-122"/>
              </a:rPr>
              <a:t>约定</a:t>
            </a:r>
            <a:r>
              <a:rPr lang="zh-CN" altLang="en-US" sz="2800">
                <a:latin typeface="楷体" panose="02010609060101010101" pitchFamily="49" charset="-122"/>
                <a:ea typeface="楷体" panose="02010609060101010101" pitchFamily="49" charset="-122"/>
              </a:rPr>
              <a:t>的价款和付款日确认收入的实现。付款方提前付款的按</a:t>
            </a:r>
            <a:r>
              <a:rPr lang="zh-CN" altLang="en-US" sz="2800" b="1">
                <a:solidFill>
                  <a:srgbClr val="FF0000"/>
                </a:solidFill>
                <a:latin typeface="楷体" panose="02010609060101010101" pitchFamily="49" charset="-122"/>
                <a:ea typeface="楷体" panose="02010609060101010101" pitchFamily="49" charset="-122"/>
              </a:rPr>
              <a:t>实际付款日</a:t>
            </a:r>
            <a:r>
              <a:rPr lang="zh-CN" altLang="en-US" sz="2800">
                <a:latin typeface="楷体" panose="02010609060101010101" pitchFamily="49" charset="-122"/>
                <a:ea typeface="楷体" panose="02010609060101010101" pitchFamily="49" charset="-122"/>
              </a:rPr>
              <a:t>确认收入的实现。</a:t>
            </a:r>
          </a:p>
          <a:p>
            <a:endParaRPr lang="zh-CN" altLang="en-US" sz="2800">
              <a:ea typeface="宋体" panose="02010600030101010101" pitchFamily="2" charset="-122"/>
            </a:endParaRPr>
          </a:p>
        </p:txBody>
      </p:sp>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标题 1">
            <a:extLst>
              <a:ext uri="{FF2B5EF4-FFF2-40B4-BE49-F238E27FC236}">
                <a16:creationId xmlns:a16="http://schemas.microsoft.com/office/drawing/2014/main" id="{0B890092-AB4F-493E-B5BC-C597E2AFE735}"/>
              </a:ext>
            </a:extLst>
          </p:cNvPr>
          <p:cNvSpPr>
            <a:spLocks noGrp="1"/>
          </p:cNvSpPr>
          <p:nvPr>
            <p:ph type="title"/>
          </p:nvPr>
        </p:nvSpPr>
        <p:spPr/>
        <p:txBody>
          <a:bodyPr/>
          <a:lstStyle/>
          <a:p>
            <a:pPr eaLnBrk="1" hangingPunct="1"/>
            <a:r>
              <a:rPr lang="zh-CN" altLang="en-US">
                <a:ea typeface="宋体" panose="02010600030101010101" pitchFamily="2" charset="-122"/>
              </a:rPr>
              <a:t>企业重组的形式</a:t>
            </a:r>
          </a:p>
        </p:txBody>
      </p:sp>
      <p:sp>
        <p:nvSpPr>
          <p:cNvPr id="8195" name="菱形 3">
            <a:extLst>
              <a:ext uri="{FF2B5EF4-FFF2-40B4-BE49-F238E27FC236}">
                <a16:creationId xmlns:a16="http://schemas.microsoft.com/office/drawing/2014/main" id="{6C066F4E-E52C-4F9F-988A-518CD40F3B62}"/>
              </a:ext>
            </a:extLst>
          </p:cNvPr>
          <p:cNvSpPr>
            <a:spLocks noChangeArrowheads="1"/>
          </p:cNvSpPr>
          <p:nvPr/>
        </p:nvSpPr>
        <p:spPr bwMode="auto">
          <a:xfrm>
            <a:off x="533400" y="2057400"/>
            <a:ext cx="3124200" cy="1371600"/>
          </a:xfrm>
          <a:prstGeom prst="diamond">
            <a:avLst/>
          </a:prstGeom>
          <a:solidFill>
            <a:schemeClr val="accent1"/>
          </a:solidFill>
          <a:ln w="9525" algn="ctr">
            <a:solidFill>
              <a:schemeClr val="tx1"/>
            </a:solidFill>
            <a:round/>
            <a:headEnd/>
            <a:tailEnd/>
          </a:ln>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zh-CN" altLang="en-US" sz="2400">
                <a:ea typeface="华文新魏" panose="02010800040101010101" pitchFamily="2" charset="-122"/>
              </a:rPr>
              <a:t>法律形式改变</a:t>
            </a:r>
          </a:p>
        </p:txBody>
      </p:sp>
      <p:sp>
        <p:nvSpPr>
          <p:cNvPr id="8196" name="正五边形 4">
            <a:extLst>
              <a:ext uri="{FF2B5EF4-FFF2-40B4-BE49-F238E27FC236}">
                <a16:creationId xmlns:a16="http://schemas.microsoft.com/office/drawing/2014/main" id="{EA1DB648-991F-4D6F-A55F-9F0AA686424A}"/>
              </a:ext>
            </a:extLst>
          </p:cNvPr>
          <p:cNvSpPr>
            <a:spLocks noChangeArrowheads="1"/>
          </p:cNvSpPr>
          <p:nvPr/>
        </p:nvSpPr>
        <p:spPr bwMode="auto">
          <a:xfrm>
            <a:off x="3962400" y="2133600"/>
            <a:ext cx="1828800" cy="1371600"/>
          </a:xfrm>
          <a:prstGeom prst="pentagon">
            <a:avLst/>
          </a:prstGeom>
          <a:solidFill>
            <a:schemeClr val="accent1"/>
          </a:solidFill>
          <a:ln w="9525" algn="ctr">
            <a:solidFill>
              <a:schemeClr val="tx1"/>
            </a:solidFill>
            <a:round/>
            <a:headEnd/>
            <a:tailEnd/>
          </a:ln>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zh-CN" altLang="en-US" sz="3200">
                <a:ea typeface="华文新魏" panose="02010800040101010101" pitchFamily="2" charset="-122"/>
              </a:rPr>
              <a:t>股权收购</a:t>
            </a:r>
          </a:p>
        </p:txBody>
      </p:sp>
      <p:sp>
        <p:nvSpPr>
          <p:cNvPr id="8197" name="正五边形 6">
            <a:extLst>
              <a:ext uri="{FF2B5EF4-FFF2-40B4-BE49-F238E27FC236}">
                <a16:creationId xmlns:a16="http://schemas.microsoft.com/office/drawing/2014/main" id="{443F9301-F3F9-456C-A510-15CA63BA82E8}"/>
              </a:ext>
            </a:extLst>
          </p:cNvPr>
          <p:cNvSpPr>
            <a:spLocks noChangeArrowheads="1"/>
          </p:cNvSpPr>
          <p:nvPr/>
        </p:nvSpPr>
        <p:spPr bwMode="auto">
          <a:xfrm>
            <a:off x="6324600" y="2133600"/>
            <a:ext cx="1828800" cy="1371600"/>
          </a:xfrm>
          <a:prstGeom prst="pentagon">
            <a:avLst/>
          </a:prstGeom>
          <a:solidFill>
            <a:schemeClr val="accent1"/>
          </a:solidFill>
          <a:ln w="9525" algn="ctr">
            <a:solidFill>
              <a:schemeClr val="tx1"/>
            </a:solidFill>
            <a:round/>
            <a:headEnd/>
            <a:tailEnd/>
          </a:ln>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zh-CN" altLang="en-US" sz="3200">
                <a:ea typeface="华文新魏" panose="02010800040101010101" pitchFamily="2" charset="-122"/>
              </a:rPr>
              <a:t>资产收购</a:t>
            </a:r>
          </a:p>
        </p:txBody>
      </p:sp>
      <p:sp>
        <p:nvSpPr>
          <p:cNvPr id="8198" name="椭圆 7">
            <a:extLst>
              <a:ext uri="{FF2B5EF4-FFF2-40B4-BE49-F238E27FC236}">
                <a16:creationId xmlns:a16="http://schemas.microsoft.com/office/drawing/2014/main" id="{EC37DE3B-E03C-42D3-977E-C456EB5FE982}"/>
              </a:ext>
            </a:extLst>
          </p:cNvPr>
          <p:cNvSpPr>
            <a:spLocks noChangeArrowheads="1"/>
          </p:cNvSpPr>
          <p:nvPr/>
        </p:nvSpPr>
        <p:spPr bwMode="auto">
          <a:xfrm>
            <a:off x="838200" y="4343400"/>
            <a:ext cx="2438400" cy="990600"/>
          </a:xfrm>
          <a:prstGeom prst="ellipse">
            <a:avLst/>
          </a:prstGeom>
          <a:solidFill>
            <a:schemeClr val="accent1"/>
          </a:solidFill>
          <a:ln w="9525" algn="ctr">
            <a:solidFill>
              <a:schemeClr val="tx1"/>
            </a:solidFill>
            <a:round/>
            <a:headEnd/>
            <a:tailEnd/>
          </a:ln>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zh-CN" altLang="en-US" sz="2800">
                <a:ea typeface="华文新魏" panose="02010800040101010101" pitchFamily="2" charset="-122"/>
              </a:rPr>
              <a:t>债务重组</a:t>
            </a:r>
          </a:p>
        </p:txBody>
      </p:sp>
      <p:sp>
        <p:nvSpPr>
          <p:cNvPr id="8199" name="椭圆 9">
            <a:extLst>
              <a:ext uri="{FF2B5EF4-FFF2-40B4-BE49-F238E27FC236}">
                <a16:creationId xmlns:a16="http://schemas.microsoft.com/office/drawing/2014/main" id="{77507428-92D8-4D07-8C68-7D7DC68F0AAC}"/>
              </a:ext>
            </a:extLst>
          </p:cNvPr>
          <p:cNvSpPr>
            <a:spLocks noChangeArrowheads="1"/>
          </p:cNvSpPr>
          <p:nvPr/>
        </p:nvSpPr>
        <p:spPr bwMode="auto">
          <a:xfrm>
            <a:off x="3810000" y="4419600"/>
            <a:ext cx="2438400" cy="990600"/>
          </a:xfrm>
          <a:prstGeom prst="ellipse">
            <a:avLst/>
          </a:prstGeom>
          <a:solidFill>
            <a:schemeClr val="accent1"/>
          </a:solidFill>
          <a:ln w="9525" algn="ctr">
            <a:solidFill>
              <a:schemeClr val="tx1"/>
            </a:solidFill>
            <a:round/>
            <a:headEnd/>
            <a:tailEnd/>
          </a:ln>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zh-CN" altLang="en-US" sz="2800">
                <a:ea typeface="华文新魏" panose="02010800040101010101" pitchFamily="2" charset="-122"/>
              </a:rPr>
              <a:t>企业分立</a:t>
            </a:r>
          </a:p>
        </p:txBody>
      </p:sp>
      <p:sp>
        <p:nvSpPr>
          <p:cNvPr id="8200" name="椭圆 10">
            <a:extLst>
              <a:ext uri="{FF2B5EF4-FFF2-40B4-BE49-F238E27FC236}">
                <a16:creationId xmlns:a16="http://schemas.microsoft.com/office/drawing/2014/main" id="{754DDD3A-E13F-4E0E-8552-2AE911260A02}"/>
              </a:ext>
            </a:extLst>
          </p:cNvPr>
          <p:cNvSpPr>
            <a:spLocks noChangeArrowheads="1"/>
          </p:cNvSpPr>
          <p:nvPr/>
        </p:nvSpPr>
        <p:spPr bwMode="auto">
          <a:xfrm>
            <a:off x="6400800" y="4419600"/>
            <a:ext cx="2438400" cy="990600"/>
          </a:xfrm>
          <a:prstGeom prst="ellipse">
            <a:avLst/>
          </a:prstGeom>
          <a:solidFill>
            <a:schemeClr val="accent1"/>
          </a:solidFill>
          <a:ln w="9525" algn="ctr">
            <a:solidFill>
              <a:schemeClr val="tx1"/>
            </a:solidFill>
            <a:round/>
            <a:headEnd/>
            <a:tailEnd/>
          </a:ln>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zh-CN" altLang="en-US" sz="2800">
                <a:ea typeface="华文新魏" panose="02010800040101010101" pitchFamily="2" charset="-122"/>
              </a:rPr>
              <a:t>企业合并</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146"/>
                                        </p:tgtEl>
                                        <p:attrNameLst>
                                          <p:attrName>style.visibility</p:attrName>
                                        </p:attrNameLst>
                                      </p:cBhvr>
                                      <p:to>
                                        <p:strVal val="visible"/>
                                      </p:to>
                                    </p:set>
                                    <p:anim calcmode="lin" valueType="num">
                                      <p:cBhvr additive="base">
                                        <p:cTn id="7" dur="500" fill="hold"/>
                                        <p:tgtEl>
                                          <p:spTgt spid="6146"/>
                                        </p:tgtEl>
                                        <p:attrNameLst>
                                          <p:attrName>ppt_x</p:attrName>
                                        </p:attrNameLst>
                                      </p:cBhvr>
                                      <p:tavLst>
                                        <p:tav tm="0">
                                          <p:val>
                                            <p:strVal val="#ppt_x"/>
                                          </p:val>
                                        </p:tav>
                                        <p:tav tm="100000">
                                          <p:val>
                                            <p:strVal val="#ppt_x"/>
                                          </p:val>
                                        </p:tav>
                                      </p:tavLst>
                                    </p:anim>
                                    <p:anim calcmode="lin" valueType="num">
                                      <p:cBhvr additive="base">
                                        <p:cTn id="8" dur="500" fill="hold"/>
                                        <p:tgtEl>
                                          <p:spTgt spid="614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内容占位符 2">
            <a:extLst>
              <a:ext uri="{FF2B5EF4-FFF2-40B4-BE49-F238E27FC236}">
                <a16:creationId xmlns:a16="http://schemas.microsoft.com/office/drawing/2014/main" id="{5FDCAB69-1C69-48BD-B006-92CCBEA4ABA9}"/>
              </a:ext>
            </a:extLst>
          </p:cNvPr>
          <p:cNvSpPr>
            <a:spLocks noGrp="1"/>
          </p:cNvSpPr>
          <p:nvPr>
            <p:ph idx="1"/>
          </p:nvPr>
        </p:nvSpPr>
        <p:spPr>
          <a:xfrm>
            <a:off x="457200" y="1143000"/>
            <a:ext cx="8229600" cy="4724400"/>
          </a:xfrm>
        </p:spPr>
        <p:txBody>
          <a:bodyPr/>
          <a:lstStyle/>
          <a:p>
            <a:r>
              <a:rPr lang="en-US" altLang="zh-CN">
                <a:solidFill>
                  <a:srgbClr val="FF0000"/>
                </a:solidFill>
                <a:latin typeface="楷体" panose="02010609060101010101" pitchFamily="49" charset="-122"/>
                <a:ea typeface="楷体" panose="02010609060101010101" pitchFamily="49" charset="-122"/>
              </a:rPr>
              <a:t>3.</a:t>
            </a:r>
            <a:r>
              <a:rPr lang="zh-CN" altLang="en-US" b="1">
                <a:solidFill>
                  <a:srgbClr val="FF0000"/>
                </a:solidFill>
                <a:latin typeface="楷体" panose="02010609060101010101" pitchFamily="49" charset="-122"/>
                <a:ea typeface="楷体" panose="02010609060101010101" pitchFamily="49" charset="-122"/>
              </a:rPr>
              <a:t>银行按揭方式</a:t>
            </a:r>
            <a:r>
              <a:rPr lang="zh-CN" altLang="en-US">
                <a:solidFill>
                  <a:srgbClr val="FF0000"/>
                </a:solidFill>
                <a:latin typeface="楷体" panose="02010609060101010101" pitchFamily="49" charset="-122"/>
                <a:ea typeface="楷体" panose="02010609060101010101" pitchFamily="49" charset="-122"/>
              </a:rPr>
              <a:t>：</a:t>
            </a:r>
            <a:r>
              <a:rPr lang="zh-CN" altLang="en-US">
                <a:latin typeface="楷体" panose="02010609060101010101" pitchFamily="49" charset="-122"/>
                <a:ea typeface="楷体" panose="02010609060101010101" pitchFamily="49" charset="-122"/>
              </a:rPr>
              <a:t>按销售合同或协议约定的价款确定收入额</a:t>
            </a:r>
            <a:r>
              <a:rPr lang="en-US" altLang="zh-CN">
                <a:latin typeface="楷体" panose="02010609060101010101" pitchFamily="49" charset="-122"/>
                <a:ea typeface="楷体" panose="02010609060101010101" pitchFamily="49" charset="-122"/>
              </a:rPr>
              <a:t>,</a:t>
            </a:r>
            <a:r>
              <a:rPr lang="zh-CN" altLang="en-US">
                <a:latin typeface="楷体" panose="02010609060101010101" pitchFamily="49" charset="-122"/>
                <a:ea typeface="楷体" panose="02010609060101010101" pitchFamily="49" charset="-122"/>
              </a:rPr>
              <a:t>其首付款应于实际收到时确认，余款在银行按揭贷款办理转账之日确认。</a:t>
            </a:r>
          </a:p>
          <a:p>
            <a:r>
              <a:rPr lang="en-US" altLang="zh-CN">
                <a:latin typeface="楷体" panose="02010609060101010101" pitchFamily="49" charset="-122"/>
                <a:ea typeface="楷体" panose="02010609060101010101" pitchFamily="49" charset="-122"/>
              </a:rPr>
              <a:t>4.</a:t>
            </a:r>
            <a:r>
              <a:rPr lang="zh-CN" altLang="en-US" b="1">
                <a:solidFill>
                  <a:srgbClr val="FF0000"/>
                </a:solidFill>
                <a:latin typeface="楷体" panose="02010609060101010101" pitchFamily="49" charset="-122"/>
                <a:ea typeface="楷体" panose="02010609060101010101" pitchFamily="49" charset="-122"/>
              </a:rPr>
              <a:t>委托方式</a:t>
            </a:r>
            <a:r>
              <a:rPr lang="zh-CN" altLang="en-US">
                <a:latin typeface="楷体" panose="02010609060101010101" pitchFamily="49" charset="-122"/>
                <a:ea typeface="楷体" panose="02010609060101010101" pitchFamily="49" charset="-122"/>
              </a:rPr>
              <a:t>：确认时间均为收到清单时，金额见下表：</a:t>
            </a:r>
          </a:p>
          <a:p>
            <a:endParaRPr lang="zh-CN" altLang="en-US">
              <a:ea typeface="宋体" panose="02010600030101010101" pitchFamily="2" charset="-122"/>
            </a:endParaRPr>
          </a:p>
        </p:txBody>
      </p:sp>
    </p:spTree>
  </p:cSld>
  <p:clrMapOvr>
    <a:masterClrMapping/>
  </p:clrMapOvr>
  <p:transition>
    <p:fad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082" name="Picture 2">
            <a:extLst>
              <a:ext uri="{FF2B5EF4-FFF2-40B4-BE49-F238E27FC236}">
                <a16:creationId xmlns:a16="http://schemas.microsoft.com/office/drawing/2014/main" id="{B45D3801-8957-47C5-87FA-257DC3D8DF6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85750"/>
            <a:ext cx="9690100" cy="6953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fad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内容占位符 2">
            <a:extLst>
              <a:ext uri="{FF2B5EF4-FFF2-40B4-BE49-F238E27FC236}">
                <a16:creationId xmlns:a16="http://schemas.microsoft.com/office/drawing/2014/main" id="{9CC1AFB8-D847-4A15-880F-329BF3B72EB7}"/>
              </a:ext>
            </a:extLst>
          </p:cNvPr>
          <p:cNvSpPr>
            <a:spLocks noGrp="1"/>
          </p:cNvSpPr>
          <p:nvPr>
            <p:ph idx="1"/>
          </p:nvPr>
        </p:nvSpPr>
        <p:spPr>
          <a:xfrm>
            <a:off x="457200" y="838200"/>
            <a:ext cx="8229600" cy="5638800"/>
          </a:xfrm>
        </p:spPr>
        <p:txBody>
          <a:bodyPr/>
          <a:lstStyle/>
          <a:p>
            <a:r>
              <a:rPr lang="en-US" altLang="zh-CN">
                <a:ea typeface="宋体" panose="02010600030101010101" pitchFamily="2" charset="-122"/>
              </a:rPr>
              <a:t>【</a:t>
            </a:r>
            <a:r>
              <a:rPr lang="zh-CN" altLang="en-US">
                <a:ea typeface="宋体" panose="02010600030101010101" pitchFamily="2" charset="-122"/>
              </a:rPr>
              <a:t>典型例题</a:t>
            </a:r>
            <a:r>
              <a:rPr lang="en-US" altLang="zh-CN">
                <a:ea typeface="宋体" panose="02010600030101010101" pitchFamily="2" charset="-122"/>
              </a:rPr>
              <a:t>】</a:t>
            </a:r>
            <a:r>
              <a:rPr lang="zh-CN" altLang="en-US">
                <a:ea typeface="宋体" panose="02010600030101010101" pitchFamily="2" charset="-122"/>
              </a:rPr>
              <a:t>（</a:t>
            </a:r>
            <a:r>
              <a:rPr lang="en-US" altLang="zh-CN">
                <a:ea typeface="宋体" panose="02010600030101010101" pitchFamily="2" charset="-122"/>
              </a:rPr>
              <a:t>2013</a:t>
            </a:r>
            <a:r>
              <a:rPr lang="zh-CN" altLang="en-US">
                <a:ea typeface="宋体" panose="02010600030101010101" pitchFamily="2" charset="-122"/>
              </a:rPr>
              <a:t>年考题）</a:t>
            </a:r>
          </a:p>
          <a:p>
            <a:r>
              <a:rPr lang="zh-CN" altLang="en-US">
                <a:ea typeface="宋体" panose="02010600030101010101" pitchFamily="2" charset="-122"/>
              </a:rPr>
              <a:t>　　</a:t>
            </a:r>
            <a:r>
              <a:rPr lang="en-US" altLang="zh-CN">
                <a:latin typeface="楷体" panose="02010609060101010101" pitchFamily="49" charset="-122"/>
                <a:ea typeface="楷体" panose="02010609060101010101" pitchFamily="49" charset="-122"/>
              </a:rPr>
              <a:t>2012</a:t>
            </a:r>
            <a:r>
              <a:rPr lang="zh-CN" altLang="en-US">
                <a:latin typeface="楷体" panose="02010609060101010101" pitchFamily="49" charset="-122"/>
                <a:ea typeface="楷体" panose="02010609060101010101" pitchFamily="49" charset="-122"/>
              </a:rPr>
              <a:t>年</a:t>
            </a:r>
            <a:r>
              <a:rPr lang="en-US" altLang="zh-CN">
                <a:latin typeface="楷体" panose="02010609060101010101" pitchFamily="49" charset="-122"/>
                <a:ea typeface="楷体" panose="02010609060101010101" pitchFamily="49" charset="-122"/>
              </a:rPr>
              <a:t>10</a:t>
            </a:r>
            <a:r>
              <a:rPr lang="zh-CN" altLang="en-US">
                <a:latin typeface="楷体" panose="02010609060101010101" pitchFamily="49" charset="-122"/>
                <a:ea typeface="楷体" panose="02010609060101010101" pitchFamily="49" charset="-122"/>
              </a:rPr>
              <a:t>月某房地产公司委托房产经纪公司销售房产，采取基价并实行超基价双方分成方式，约定由房地产公司、经纪公司与购买方三方签订销售合同，</a:t>
            </a:r>
            <a:r>
              <a:rPr lang="en-US" altLang="zh-CN">
                <a:latin typeface="楷体" panose="02010609060101010101" pitchFamily="49" charset="-122"/>
                <a:ea typeface="楷体" panose="02010609060101010101" pitchFamily="49" charset="-122"/>
              </a:rPr>
              <a:t>12</a:t>
            </a:r>
            <a:r>
              <a:rPr lang="zh-CN" altLang="en-US">
                <a:latin typeface="楷体" panose="02010609060101010101" pitchFamily="49" charset="-122"/>
                <a:ea typeface="楷体" panose="02010609060101010101" pitchFamily="49" charset="-122"/>
              </a:rPr>
              <a:t>月</a:t>
            </a:r>
            <a:r>
              <a:rPr lang="en-US" altLang="zh-CN">
                <a:latin typeface="楷体" panose="02010609060101010101" pitchFamily="49" charset="-122"/>
                <a:ea typeface="楷体" panose="02010609060101010101" pitchFamily="49" charset="-122"/>
              </a:rPr>
              <a:t>31</a:t>
            </a:r>
            <a:r>
              <a:rPr lang="zh-CN" altLang="en-US">
                <a:latin typeface="楷体" panose="02010609060101010101" pitchFamily="49" charset="-122"/>
                <a:ea typeface="楷体" panose="02010609060101010101" pitchFamily="49" charset="-122"/>
              </a:rPr>
              <a:t>日收到经纪公司的代销清单显示销售总金额</a:t>
            </a:r>
            <a:r>
              <a:rPr lang="en-US" altLang="zh-CN">
                <a:latin typeface="楷体" panose="02010609060101010101" pitchFamily="49" charset="-122"/>
                <a:ea typeface="楷体" panose="02010609060101010101" pitchFamily="49" charset="-122"/>
              </a:rPr>
              <a:t>8000</a:t>
            </a:r>
            <a:r>
              <a:rPr lang="zh-CN" altLang="en-US">
                <a:latin typeface="楷体" panose="02010609060101010101" pitchFamily="49" charset="-122"/>
                <a:ea typeface="楷体" panose="02010609060101010101" pitchFamily="49" charset="-122"/>
              </a:rPr>
              <a:t>万元，其中基价为</a:t>
            </a:r>
            <a:r>
              <a:rPr lang="en-US" altLang="zh-CN">
                <a:latin typeface="楷体" panose="02010609060101010101" pitchFamily="49" charset="-122"/>
                <a:ea typeface="楷体" panose="02010609060101010101" pitchFamily="49" charset="-122"/>
              </a:rPr>
              <a:t>6000</a:t>
            </a:r>
            <a:r>
              <a:rPr lang="zh-CN" altLang="en-US">
                <a:latin typeface="楷体" panose="02010609060101010101" pitchFamily="49" charset="-122"/>
                <a:ea typeface="楷体" panose="02010609060101010101" pitchFamily="49" charset="-122"/>
              </a:rPr>
              <a:t>万元， 超基价部分应分给经纪公司</a:t>
            </a:r>
            <a:r>
              <a:rPr lang="en-US" altLang="zh-CN">
                <a:latin typeface="楷体" panose="02010609060101010101" pitchFamily="49" charset="-122"/>
                <a:ea typeface="楷体" panose="02010609060101010101" pitchFamily="49" charset="-122"/>
              </a:rPr>
              <a:t>400</a:t>
            </a:r>
            <a:r>
              <a:rPr lang="zh-CN" altLang="en-US">
                <a:latin typeface="楷体" panose="02010609060101010101" pitchFamily="49" charset="-122"/>
                <a:ea typeface="楷体" panose="02010609060101010101" pitchFamily="49" charset="-122"/>
              </a:rPr>
              <a:t>万元。根据企业所得税相关规定，房地产公司应确认销售收入（　）万元。</a:t>
            </a:r>
          </a:p>
          <a:p>
            <a:r>
              <a:rPr lang="zh-CN" altLang="en-US">
                <a:ea typeface="宋体" panose="02010600030101010101" pitchFamily="2" charset="-122"/>
              </a:rPr>
              <a:t>　　</a:t>
            </a:r>
            <a:r>
              <a:rPr lang="en-US" altLang="zh-CN">
                <a:ea typeface="宋体" panose="02010600030101010101" pitchFamily="2" charset="-122"/>
              </a:rPr>
              <a:t>A.6000</a:t>
            </a:r>
            <a:r>
              <a:rPr lang="zh-CN" altLang="en-US">
                <a:ea typeface="宋体" panose="02010600030101010101" pitchFamily="2" charset="-122"/>
              </a:rPr>
              <a:t>　 </a:t>
            </a:r>
            <a:r>
              <a:rPr lang="en-US" altLang="zh-CN">
                <a:ea typeface="宋体" panose="02010600030101010101" pitchFamily="2" charset="-122"/>
              </a:rPr>
              <a:t>B.6400</a:t>
            </a:r>
            <a:r>
              <a:rPr lang="zh-CN" altLang="en-US">
                <a:ea typeface="宋体" panose="02010600030101010101" pitchFamily="2" charset="-122"/>
              </a:rPr>
              <a:t>　 </a:t>
            </a:r>
            <a:r>
              <a:rPr lang="en-US" altLang="zh-CN">
                <a:ea typeface="宋体" panose="02010600030101010101" pitchFamily="2" charset="-122"/>
              </a:rPr>
              <a:t>C.7600</a:t>
            </a:r>
            <a:r>
              <a:rPr lang="zh-CN" altLang="en-US">
                <a:ea typeface="宋体" panose="02010600030101010101" pitchFamily="2" charset="-122"/>
              </a:rPr>
              <a:t>　 </a:t>
            </a:r>
            <a:r>
              <a:rPr lang="en-US" altLang="zh-CN">
                <a:ea typeface="宋体" panose="02010600030101010101" pitchFamily="2" charset="-122"/>
              </a:rPr>
              <a:t>D.8000</a:t>
            </a:r>
          </a:p>
          <a:p>
            <a:endParaRPr lang="zh-CN" altLang="en-US">
              <a:ea typeface="宋体" panose="02010600030101010101" pitchFamily="2" charset="-122"/>
            </a:endParaRPr>
          </a:p>
        </p:txBody>
      </p:sp>
    </p:spTree>
  </p:cSld>
  <p:clrMapOvr>
    <a:masterClrMapping/>
  </p:clrMapOvr>
  <p:transition>
    <p:fad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内容占位符 2">
            <a:extLst>
              <a:ext uri="{FF2B5EF4-FFF2-40B4-BE49-F238E27FC236}">
                <a16:creationId xmlns:a16="http://schemas.microsoft.com/office/drawing/2014/main" id="{DEBFCD71-CAD6-48C5-A7E3-B898B5207DDF}"/>
              </a:ext>
            </a:extLst>
          </p:cNvPr>
          <p:cNvSpPr>
            <a:spLocks noGrp="1"/>
          </p:cNvSpPr>
          <p:nvPr>
            <p:ph idx="1"/>
          </p:nvPr>
        </p:nvSpPr>
        <p:spPr>
          <a:xfrm>
            <a:off x="685800" y="1066800"/>
            <a:ext cx="8229600" cy="4800600"/>
          </a:xfrm>
        </p:spPr>
        <p:txBody>
          <a:bodyPr/>
          <a:lstStyle/>
          <a:p>
            <a:r>
              <a:rPr lang="en-US" altLang="zh-CN" sz="2800">
                <a:ea typeface="宋体" panose="02010600030101010101" pitchFamily="2" charset="-122"/>
              </a:rPr>
              <a:t>『</a:t>
            </a:r>
            <a:r>
              <a:rPr lang="zh-CN" altLang="en-US" sz="2800">
                <a:ea typeface="宋体" panose="02010600030101010101" pitchFamily="2" charset="-122"/>
              </a:rPr>
              <a:t>正确答案</a:t>
            </a:r>
            <a:r>
              <a:rPr lang="en-US" altLang="zh-CN" sz="2800">
                <a:ea typeface="宋体" panose="02010600030101010101" pitchFamily="2" charset="-122"/>
              </a:rPr>
              <a:t>』D</a:t>
            </a:r>
          </a:p>
          <a:p>
            <a:r>
              <a:rPr lang="en-US" altLang="zh-CN" sz="2800">
                <a:ea typeface="宋体" panose="02010600030101010101" pitchFamily="2" charset="-122"/>
              </a:rPr>
              <a:t>『</a:t>
            </a:r>
            <a:r>
              <a:rPr lang="zh-CN" altLang="en-US" sz="2800">
                <a:ea typeface="宋体" panose="02010600030101010101" pitchFamily="2" charset="-122"/>
              </a:rPr>
              <a:t>答案解析</a:t>
            </a:r>
            <a:r>
              <a:rPr lang="en-US" altLang="zh-CN" sz="2800">
                <a:ea typeface="宋体" panose="02010600030101010101" pitchFamily="2" charset="-122"/>
              </a:rPr>
              <a:t>』</a:t>
            </a:r>
            <a:r>
              <a:rPr lang="zh-CN" altLang="en-US" sz="2800">
                <a:ea typeface="宋体" panose="02010600030101010101" pitchFamily="2" charset="-122"/>
              </a:rPr>
              <a:t>采取基价并实行超基价双方分成方式委托销售开发产品的，属于企业与购买方签订购销合同或协议，或企业、受托方、购买方三方共同签订销售合同或协议的，如果销售合同或协议中约定的价格高于基价，则应按销售合同或协议中约定的价格计算的价款于收到受托方已销开发产品清单之日确认收入的实现，企业按规定支付受托方的分成额，不得直接从销售收入中扣减。房地产公司应确认销售收入为</a:t>
            </a:r>
            <a:r>
              <a:rPr lang="en-US" altLang="zh-CN" sz="2800">
                <a:ea typeface="宋体" panose="02010600030101010101" pitchFamily="2" charset="-122"/>
              </a:rPr>
              <a:t>8000</a:t>
            </a:r>
            <a:r>
              <a:rPr lang="zh-CN" altLang="en-US" sz="2800">
                <a:ea typeface="宋体" panose="02010600030101010101" pitchFamily="2" charset="-122"/>
              </a:rPr>
              <a:t>万元。</a:t>
            </a:r>
          </a:p>
          <a:p>
            <a:endParaRPr lang="zh-CN" altLang="en-US">
              <a:ea typeface="宋体" panose="02010600030101010101" pitchFamily="2" charset="-122"/>
            </a:endParaRPr>
          </a:p>
        </p:txBody>
      </p:sp>
    </p:spTree>
  </p:cSld>
  <p:clrMapOvr>
    <a:masterClrMapping/>
  </p:clrMapOvr>
  <p:transition>
    <p:fad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内容占位符 2">
            <a:extLst>
              <a:ext uri="{FF2B5EF4-FFF2-40B4-BE49-F238E27FC236}">
                <a16:creationId xmlns:a16="http://schemas.microsoft.com/office/drawing/2014/main" id="{EC3157E5-3808-43B1-8E96-32736C596552}"/>
              </a:ext>
            </a:extLst>
          </p:cNvPr>
          <p:cNvSpPr>
            <a:spLocks noGrp="1"/>
          </p:cNvSpPr>
          <p:nvPr>
            <p:ph idx="1"/>
          </p:nvPr>
        </p:nvSpPr>
        <p:spPr>
          <a:xfrm>
            <a:off x="457200" y="652463"/>
            <a:ext cx="8229600" cy="5214937"/>
          </a:xfrm>
        </p:spPr>
        <p:txBody>
          <a:bodyPr/>
          <a:lstStyle/>
          <a:p>
            <a:r>
              <a:rPr lang="zh-CN" altLang="en-US">
                <a:latin typeface="黑体" panose="02010609060101010101" pitchFamily="49" charset="-122"/>
                <a:ea typeface="黑体" panose="02010609060101010101" pitchFamily="49" charset="-122"/>
              </a:rPr>
              <a:t>（三）视同销售</a:t>
            </a:r>
          </a:p>
          <a:p>
            <a:r>
              <a:rPr lang="zh-CN" altLang="en-US" sz="2400">
                <a:ea typeface="宋体" panose="02010600030101010101" pitchFamily="2" charset="-122"/>
              </a:rPr>
              <a:t>　　</a:t>
            </a:r>
            <a:r>
              <a:rPr lang="zh-CN" altLang="en-US" sz="2400">
                <a:latin typeface="宋体" panose="02010600030101010101" pitchFamily="2" charset="-122"/>
                <a:ea typeface="宋体" panose="02010600030101010101" pitchFamily="2" charset="-122"/>
              </a:rPr>
              <a:t>企业将开发产品用于捐赠、赞助、职工福利、奖励、对外投资、分配给股东或投资人、抵偿债务、换取其他企事业单位和个人的非货币性资产等行为，应视同销售，于开发产品所有权或使用权转移，或于实际取得利益权利时确认收入（或利润）的实现。确认收入（或利润）的方法和顺序为：</a:t>
            </a:r>
          </a:p>
          <a:p>
            <a:r>
              <a:rPr lang="zh-CN" altLang="en-US" sz="2800">
                <a:latin typeface="楷体" panose="02010609060101010101" pitchFamily="49" charset="-122"/>
                <a:ea typeface="楷体" panose="02010609060101010101" pitchFamily="49" charset="-122"/>
              </a:rPr>
              <a:t>（</a:t>
            </a:r>
            <a:r>
              <a:rPr lang="en-US" altLang="zh-CN" sz="2800">
                <a:latin typeface="楷体" panose="02010609060101010101" pitchFamily="49" charset="-122"/>
                <a:ea typeface="楷体" panose="02010609060101010101" pitchFamily="49" charset="-122"/>
              </a:rPr>
              <a:t>1</a:t>
            </a:r>
            <a:r>
              <a:rPr lang="zh-CN" altLang="en-US" sz="2800">
                <a:latin typeface="楷体" panose="02010609060101010101" pitchFamily="49" charset="-122"/>
                <a:ea typeface="楷体" panose="02010609060101010101" pitchFamily="49" charset="-122"/>
              </a:rPr>
              <a:t>）按本企业近期或本年度最近月份</a:t>
            </a:r>
            <a:r>
              <a:rPr lang="zh-CN" altLang="en-US" sz="2800" b="1">
                <a:solidFill>
                  <a:srgbClr val="FF0000"/>
                </a:solidFill>
                <a:latin typeface="楷体" panose="02010609060101010101" pitchFamily="49" charset="-122"/>
                <a:ea typeface="楷体" panose="02010609060101010101" pitchFamily="49" charset="-122"/>
              </a:rPr>
              <a:t>同类</a:t>
            </a:r>
            <a:r>
              <a:rPr lang="zh-CN" altLang="en-US" sz="2800">
                <a:latin typeface="楷体" panose="02010609060101010101" pitchFamily="49" charset="-122"/>
                <a:ea typeface="楷体" panose="02010609060101010101" pitchFamily="49" charset="-122"/>
              </a:rPr>
              <a:t>开发产品市场销售价格确定；</a:t>
            </a:r>
          </a:p>
          <a:p>
            <a:r>
              <a:rPr lang="zh-CN" altLang="en-US" sz="2800">
                <a:latin typeface="楷体" panose="02010609060101010101" pitchFamily="49" charset="-122"/>
                <a:ea typeface="楷体" panose="02010609060101010101" pitchFamily="49" charset="-122"/>
              </a:rPr>
              <a:t>（</a:t>
            </a:r>
            <a:r>
              <a:rPr lang="en-US" altLang="zh-CN" sz="2800">
                <a:latin typeface="楷体" panose="02010609060101010101" pitchFamily="49" charset="-122"/>
                <a:ea typeface="楷体" panose="02010609060101010101" pitchFamily="49" charset="-122"/>
              </a:rPr>
              <a:t>2</a:t>
            </a:r>
            <a:r>
              <a:rPr lang="zh-CN" altLang="en-US" sz="2800">
                <a:latin typeface="楷体" panose="02010609060101010101" pitchFamily="49" charset="-122"/>
                <a:ea typeface="楷体" panose="02010609060101010101" pitchFamily="49" charset="-122"/>
              </a:rPr>
              <a:t>）由主管税务机关</a:t>
            </a:r>
            <a:r>
              <a:rPr lang="zh-CN" altLang="en-US" sz="2800" b="1">
                <a:solidFill>
                  <a:srgbClr val="FF0000"/>
                </a:solidFill>
                <a:latin typeface="楷体" panose="02010609060101010101" pitchFamily="49" charset="-122"/>
                <a:ea typeface="楷体" panose="02010609060101010101" pitchFamily="49" charset="-122"/>
              </a:rPr>
              <a:t>参照</a:t>
            </a:r>
            <a:r>
              <a:rPr lang="zh-CN" altLang="en-US" sz="2800">
                <a:latin typeface="楷体" panose="02010609060101010101" pitchFamily="49" charset="-122"/>
                <a:ea typeface="楷体" panose="02010609060101010101" pitchFamily="49" charset="-122"/>
              </a:rPr>
              <a:t>当地同类开发产品市场公允价值确定；</a:t>
            </a:r>
          </a:p>
          <a:p>
            <a:r>
              <a:rPr lang="zh-CN" altLang="en-US" sz="2800">
                <a:latin typeface="楷体" panose="02010609060101010101" pitchFamily="49" charset="-122"/>
                <a:ea typeface="楷体" panose="02010609060101010101" pitchFamily="49" charset="-122"/>
              </a:rPr>
              <a:t>（</a:t>
            </a:r>
            <a:r>
              <a:rPr lang="en-US" altLang="zh-CN" sz="2800">
                <a:latin typeface="楷体" panose="02010609060101010101" pitchFamily="49" charset="-122"/>
                <a:ea typeface="楷体" panose="02010609060101010101" pitchFamily="49" charset="-122"/>
              </a:rPr>
              <a:t>3</a:t>
            </a:r>
            <a:r>
              <a:rPr lang="zh-CN" altLang="en-US" sz="2800">
                <a:latin typeface="楷体" panose="02010609060101010101" pitchFamily="49" charset="-122"/>
                <a:ea typeface="楷体" panose="02010609060101010101" pitchFamily="49" charset="-122"/>
              </a:rPr>
              <a:t>）按开发产品的</a:t>
            </a:r>
            <a:r>
              <a:rPr lang="zh-CN" altLang="en-US" sz="2800" b="1">
                <a:solidFill>
                  <a:srgbClr val="FF0000"/>
                </a:solidFill>
                <a:latin typeface="楷体" panose="02010609060101010101" pitchFamily="49" charset="-122"/>
                <a:ea typeface="楷体" panose="02010609060101010101" pitchFamily="49" charset="-122"/>
              </a:rPr>
              <a:t>成本利润率</a:t>
            </a:r>
            <a:r>
              <a:rPr lang="zh-CN" altLang="en-US" sz="2800">
                <a:latin typeface="楷体" panose="02010609060101010101" pitchFamily="49" charset="-122"/>
                <a:ea typeface="楷体" panose="02010609060101010101" pitchFamily="49" charset="-122"/>
              </a:rPr>
              <a:t>确定。开发产品成本利润率不得低于</a:t>
            </a:r>
            <a:r>
              <a:rPr lang="en-US" altLang="zh-CN" sz="2800">
                <a:latin typeface="楷体" panose="02010609060101010101" pitchFamily="49" charset="-122"/>
                <a:ea typeface="楷体" panose="02010609060101010101" pitchFamily="49" charset="-122"/>
              </a:rPr>
              <a:t>15%</a:t>
            </a:r>
            <a:r>
              <a:rPr lang="zh-CN" altLang="en-US" sz="2800">
                <a:latin typeface="楷体" panose="02010609060101010101" pitchFamily="49" charset="-122"/>
                <a:ea typeface="楷体" panose="02010609060101010101" pitchFamily="49" charset="-122"/>
              </a:rPr>
              <a:t>，具体比例由主管税务机关确定。</a:t>
            </a:r>
          </a:p>
          <a:p>
            <a:endParaRPr lang="zh-CN" altLang="en-US">
              <a:ea typeface="宋体" panose="02010600030101010101" pitchFamily="2" charset="-122"/>
            </a:endParaRPr>
          </a:p>
        </p:txBody>
      </p:sp>
    </p:spTree>
  </p:cSld>
  <p:clrMapOvr>
    <a:masterClrMapping/>
  </p:clrMapOvr>
  <p:transition>
    <p:fad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内容占位符 2">
            <a:extLst>
              <a:ext uri="{FF2B5EF4-FFF2-40B4-BE49-F238E27FC236}">
                <a16:creationId xmlns:a16="http://schemas.microsoft.com/office/drawing/2014/main" id="{579F8800-8B43-4672-B217-5BC9B3048145}"/>
              </a:ext>
            </a:extLst>
          </p:cNvPr>
          <p:cNvSpPr>
            <a:spLocks noGrp="1"/>
          </p:cNvSpPr>
          <p:nvPr>
            <p:ph idx="1"/>
          </p:nvPr>
        </p:nvSpPr>
        <p:spPr>
          <a:xfrm>
            <a:off x="457200" y="914400"/>
            <a:ext cx="8229600" cy="5562600"/>
          </a:xfrm>
        </p:spPr>
        <p:txBody>
          <a:bodyPr/>
          <a:lstStyle/>
          <a:p>
            <a:pPr>
              <a:defRPr/>
            </a:pPr>
            <a:r>
              <a:rPr lang="zh-CN" altLang="en-US" dirty="0">
                <a:latin typeface="楷体" pitchFamily="49" charset="-122"/>
                <a:ea typeface="楷体" pitchFamily="49" charset="-122"/>
              </a:rPr>
              <a:t>（四）企业销售未完工开发产品取得的收入</a:t>
            </a:r>
            <a:r>
              <a:rPr lang="en-US" altLang="zh-CN" dirty="0">
                <a:latin typeface="楷体" pitchFamily="49" charset="-122"/>
                <a:ea typeface="楷体" pitchFamily="49" charset="-122"/>
              </a:rPr>
              <a:t>,</a:t>
            </a:r>
            <a:r>
              <a:rPr lang="zh-CN" altLang="en-US" dirty="0">
                <a:latin typeface="楷体" pitchFamily="49" charset="-122"/>
                <a:ea typeface="楷体" pitchFamily="49" charset="-122"/>
              </a:rPr>
              <a:t>应先按预计</a:t>
            </a:r>
            <a:r>
              <a:rPr lang="zh-CN" altLang="en-US" b="1" dirty="0">
                <a:solidFill>
                  <a:srgbClr val="FF0000"/>
                </a:solidFill>
                <a:latin typeface="楷体" pitchFamily="49" charset="-122"/>
                <a:ea typeface="楷体" pitchFamily="49" charset="-122"/>
              </a:rPr>
              <a:t>计税毛利率</a:t>
            </a:r>
            <a:r>
              <a:rPr lang="zh-CN" altLang="en-US" dirty="0">
                <a:latin typeface="楷体" pitchFamily="49" charset="-122"/>
                <a:ea typeface="楷体" pitchFamily="49" charset="-122"/>
              </a:rPr>
              <a:t>分季（或月）计算出</a:t>
            </a:r>
            <a:r>
              <a:rPr lang="zh-CN" altLang="en-US" b="1" dirty="0">
                <a:solidFill>
                  <a:srgbClr val="FF0000"/>
                </a:solidFill>
                <a:latin typeface="楷体" pitchFamily="49" charset="-122"/>
                <a:ea typeface="楷体" pitchFamily="49" charset="-122"/>
              </a:rPr>
              <a:t>预计毛利额</a:t>
            </a:r>
            <a:r>
              <a:rPr lang="zh-CN" altLang="en-US" dirty="0">
                <a:latin typeface="楷体" pitchFamily="49" charset="-122"/>
                <a:ea typeface="楷体" pitchFamily="49" charset="-122"/>
              </a:rPr>
              <a:t>，计入当期应纳税所得额。开发产品完工后，企业应及时结算其计税成本并计算此前销售收入的</a:t>
            </a:r>
            <a:r>
              <a:rPr lang="zh-CN" altLang="en-US" b="1" dirty="0">
                <a:solidFill>
                  <a:srgbClr val="FF0000"/>
                </a:solidFill>
                <a:latin typeface="楷体" pitchFamily="49" charset="-122"/>
                <a:ea typeface="楷体" pitchFamily="49" charset="-122"/>
              </a:rPr>
              <a:t>实际毛利额</a:t>
            </a:r>
            <a:r>
              <a:rPr lang="zh-CN" altLang="en-US" dirty="0">
                <a:latin typeface="楷体" pitchFamily="49" charset="-122"/>
                <a:ea typeface="楷体" pitchFamily="49" charset="-122"/>
              </a:rPr>
              <a:t>，同时将其实际毛利额与其对应的预计毛利额之间的</a:t>
            </a:r>
            <a:r>
              <a:rPr lang="zh-CN" altLang="en-US" b="1" dirty="0">
                <a:solidFill>
                  <a:srgbClr val="FF0000"/>
                </a:solidFill>
                <a:latin typeface="楷体" pitchFamily="49" charset="-122"/>
                <a:ea typeface="楷体" pitchFamily="49" charset="-122"/>
              </a:rPr>
              <a:t>差额</a:t>
            </a:r>
            <a:r>
              <a:rPr lang="zh-CN" altLang="en-US" dirty="0">
                <a:latin typeface="楷体" pitchFamily="49" charset="-122"/>
                <a:ea typeface="楷体" pitchFamily="49" charset="-122"/>
              </a:rPr>
              <a:t>，计入当年度企业本项目与其他项目合并计算的</a:t>
            </a:r>
            <a:r>
              <a:rPr lang="zh-CN" altLang="en-US" b="1" dirty="0">
                <a:solidFill>
                  <a:srgbClr val="FF0000"/>
                </a:solidFill>
                <a:latin typeface="楷体" pitchFamily="49" charset="-122"/>
                <a:ea typeface="楷体" pitchFamily="49" charset="-122"/>
              </a:rPr>
              <a:t>应纳税所得额</a:t>
            </a:r>
            <a:r>
              <a:rPr lang="zh-CN" altLang="en-US" dirty="0">
                <a:latin typeface="楷体" pitchFamily="49" charset="-122"/>
                <a:ea typeface="楷体" pitchFamily="49" charset="-122"/>
              </a:rPr>
              <a:t>。</a:t>
            </a:r>
            <a:endParaRPr lang="en-US" altLang="zh-CN" dirty="0">
              <a:latin typeface="楷体" pitchFamily="49" charset="-122"/>
              <a:ea typeface="楷体" pitchFamily="49" charset="-122"/>
            </a:endParaRPr>
          </a:p>
          <a:p>
            <a:pPr marL="0" indent="0">
              <a:buFont typeface="Wingdings" panose="05000000000000000000" pitchFamily="2" charset="2"/>
              <a:buNone/>
              <a:defRPr/>
            </a:pPr>
            <a:endParaRPr lang="zh-CN" altLang="en-US" sz="2800" dirty="0">
              <a:latin typeface="楷体" pitchFamily="49" charset="-122"/>
              <a:ea typeface="楷体" pitchFamily="49" charset="-122"/>
            </a:endParaRPr>
          </a:p>
          <a:p>
            <a:pPr>
              <a:defRPr/>
            </a:pPr>
            <a:r>
              <a:rPr lang="zh-CN" altLang="en-US" dirty="0">
                <a:ea typeface="宋体" pitchFamily="2" charset="-122"/>
              </a:rPr>
              <a:t>　　</a:t>
            </a:r>
          </a:p>
          <a:p>
            <a:pPr>
              <a:defRPr/>
            </a:pPr>
            <a:endParaRPr lang="zh-CN" altLang="en-US" dirty="0">
              <a:ea typeface="宋体" pitchFamily="2" charset="-122"/>
            </a:endParaRPr>
          </a:p>
        </p:txBody>
      </p:sp>
    </p:spTree>
  </p:cSld>
  <p:clrMapOvr>
    <a:masterClrMapping/>
  </p:clrMapOvr>
  <p:transition>
    <p:fade/>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内容占位符 2">
            <a:extLst>
              <a:ext uri="{FF2B5EF4-FFF2-40B4-BE49-F238E27FC236}">
                <a16:creationId xmlns:a16="http://schemas.microsoft.com/office/drawing/2014/main" id="{0252E9A4-AA3C-4889-8CF3-36CD0DAA6EB1}"/>
              </a:ext>
            </a:extLst>
          </p:cNvPr>
          <p:cNvSpPr>
            <a:spLocks noGrp="1"/>
          </p:cNvSpPr>
          <p:nvPr>
            <p:ph idx="1"/>
          </p:nvPr>
        </p:nvSpPr>
        <p:spPr>
          <a:xfrm>
            <a:off x="457200" y="990600"/>
            <a:ext cx="8229600" cy="4876800"/>
          </a:xfrm>
        </p:spPr>
        <p:txBody>
          <a:bodyPr/>
          <a:lstStyle/>
          <a:p>
            <a:r>
              <a:rPr lang="zh-CN" altLang="en-US" sz="2800">
                <a:latin typeface="黑体" panose="02010609060101010101" pitchFamily="49" charset="-122"/>
                <a:ea typeface="黑体" panose="02010609060101010101" pitchFamily="49" charset="-122"/>
              </a:rPr>
              <a:t>企业销售未完工开发产品的计税毛利率的确定</a:t>
            </a:r>
          </a:p>
          <a:p>
            <a:r>
              <a:rPr lang="zh-CN" altLang="en-US" sz="2800">
                <a:latin typeface="楷体" panose="02010609060101010101" pitchFamily="49" charset="-122"/>
                <a:ea typeface="楷体" panose="02010609060101010101" pitchFamily="49" charset="-122"/>
              </a:rPr>
              <a:t>（</a:t>
            </a:r>
            <a:r>
              <a:rPr lang="en-US" altLang="zh-CN" sz="2800">
                <a:latin typeface="楷体" panose="02010609060101010101" pitchFamily="49" charset="-122"/>
                <a:ea typeface="楷体" panose="02010609060101010101" pitchFamily="49" charset="-122"/>
              </a:rPr>
              <a:t>1</a:t>
            </a:r>
            <a:r>
              <a:rPr lang="zh-CN" altLang="en-US" sz="2800">
                <a:latin typeface="楷体" panose="02010609060101010101" pitchFamily="49" charset="-122"/>
                <a:ea typeface="楷体" panose="02010609060101010101" pitchFamily="49" charset="-122"/>
              </a:rPr>
              <a:t>）开发项目位于</a:t>
            </a:r>
            <a:r>
              <a:rPr lang="zh-CN" altLang="en-US" sz="2800" b="1">
                <a:solidFill>
                  <a:srgbClr val="FF0000"/>
                </a:solidFill>
                <a:latin typeface="楷体" panose="02010609060101010101" pitchFamily="49" charset="-122"/>
                <a:ea typeface="楷体" panose="02010609060101010101" pitchFamily="49" charset="-122"/>
              </a:rPr>
              <a:t>省</a:t>
            </a:r>
            <a:r>
              <a:rPr lang="zh-CN" altLang="en-US" sz="2800">
                <a:latin typeface="楷体" panose="02010609060101010101" pitchFamily="49" charset="-122"/>
                <a:ea typeface="楷体" panose="02010609060101010101" pitchFamily="49" charset="-122"/>
              </a:rPr>
              <a:t>、自治区、直辖市和计划单列市人民政府所在地城市城区和郊区的不得低于</a:t>
            </a:r>
            <a:r>
              <a:rPr lang="en-US" altLang="zh-CN" sz="2800">
                <a:latin typeface="楷体" panose="02010609060101010101" pitchFamily="49" charset="-122"/>
                <a:ea typeface="楷体" panose="02010609060101010101" pitchFamily="49" charset="-122"/>
              </a:rPr>
              <a:t>15%</a:t>
            </a:r>
            <a:r>
              <a:rPr lang="zh-CN" altLang="en-US" sz="2800">
                <a:latin typeface="楷体" panose="02010609060101010101" pitchFamily="49" charset="-122"/>
                <a:ea typeface="楷体" panose="02010609060101010101" pitchFamily="49" charset="-122"/>
              </a:rPr>
              <a:t>。</a:t>
            </a:r>
          </a:p>
          <a:p>
            <a:r>
              <a:rPr lang="zh-CN" altLang="en-US" sz="2800">
                <a:latin typeface="楷体" panose="02010609060101010101" pitchFamily="49" charset="-122"/>
                <a:ea typeface="楷体" panose="02010609060101010101" pitchFamily="49" charset="-122"/>
              </a:rPr>
              <a:t>（</a:t>
            </a:r>
            <a:r>
              <a:rPr lang="en-US" altLang="zh-CN" sz="2800">
                <a:latin typeface="楷体" panose="02010609060101010101" pitchFamily="49" charset="-122"/>
                <a:ea typeface="楷体" panose="02010609060101010101" pitchFamily="49" charset="-122"/>
              </a:rPr>
              <a:t>2</a:t>
            </a:r>
            <a:r>
              <a:rPr lang="zh-CN" altLang="en-US" sz="2800">
                <a:latin typeface="楷体" panose="02010609060101010101" pitchFamily="49" charset="-122"/>
                <a:ea typeface="楷体" panose="02010609060101010101" pitchFamily="49" charset="-122"/>
              </a:rPr>
              <a:t>）开发项目位于</a:t>
            </a:r>
            <a:r>
              <a:rPr lang="zh-CN" altLang="en-US" sz="2800" b="1">
                <a:solidFill>
                  <a:srgbClr val="FF0000"/>
                </a:solidFill>
                <a:latin typeface="楷体" panose="02010609060101010101" pitchFamily="49" charset="-122"/>
                <a:ea typeface="楷体" panose="02010609060101010101" pitchFamily="49" charset="-122"/>
              </a:rPr>
              <a:t>地</a:t>
            </a:r>
            <a:r>
              <a:rPr lang="zh-CN" altLang="en-US" sz="2800">
                <a:latin typeface="楷体" panose="02010609060101010101" pitchFamily="49" charset="-122"/>
                <a:ea typeface="楷体" panose="02010609060101010101" pitchFamily="49" charset="-122"/>
              </a:rPr>
              <a:t>及地级市城区及郊区的，不得低于</a:t>
            </a:r>
            <a:r>
              <a:rPr lang="en-US" altLang="zh-CN" sz="2800">
                <a:latin typeface="楷体" panose="02010609060101010101" pitchFamily="49" charset="-122"/>
                <a:ea typeface="楷体" panose="02010609060101010101" pitchFamily="49" charset="-122"/>
              </a:rPr>
              <a:t>10%</a:t>
            </a:r>
            <a:r>
              <a:rPr lang="zh-CN" altLang="en-US" sz="2800">
                <a:latin typeface="楷体" panose="02010609060101010101" pitchFamily="49" charset="-122"/>
                <a:ea typeface="楷体" panose="02010609060101010101" pitchFamily="49" charset="-122"/>
              </a:rPr>
              <a:t>。</a:t>
            </a:r>
          </a:p>
          <a:p>
            <a:r>
              <a:rPr lang="zh-CN" altLang="en-US" sz="2800">
                <a:latin typeface="楷体" panose="02010609060101010101" pitchFamily="49" charset="-122"/>
                <a:ea typeface="楷体" panose="02010609060101010101" pitchFamily="49" charset="-122"/>
              </a:rPr>
              <a:t>（</a:t>
            </a:r>
            <a:r>
              <a:rPr lang="en-US" altLang="zh-CN" sz="2800">
                <a:latin typeface="楷体" panose="02010609060101010101" pitchFamily="49" charset="-122"/>
                <a:ea typeface="楷体" panose="02010609060101010101" pitchFamily="49" charset="-122"/>
              </a:rPr>
              <a:t>3</a:t>
            </a:r>
            <a:r>
              <a:rPr lang="zh-CN" altLang="en-US" sz="2800">
                <a:latin typeface="楷体" panose="02010609060101010101" pitchFamily="49" charset="-122"/>
                <a:ea typeface="楷体" panose="02010609060101010101" pitchFamily="49" charset="-122"/>
              </a:rPr>
              <a:t>）开发项目位于</a:t>
            </a:r>
            <a:r>
              <a:rPr lang="zh-CN" altLang="en-US" sz="2800" b="1">
                <a:solidFill>
                  <a:srgbClr val="FF0000"/>
                </a:solidFill>
                <a:latin typeface="楷体" panose="02010609060101010101" pitchFamily="49" charset="-122"/>
                <a:ea typeface="楷体" panose="02010609060101010101" pitchFamily="49" charset="-122"/>
              </a:rPr>
              <a:t>其他</a:t>
            </a:r>
            <a:r>
              <a:rPr lang="zh-CN" altLang="en-US" sz="2800">
                <a:latin typeface="楷体" panose="02010609060101010101" pitchFamily="49" charset="-122"/>
                <a:ea typeface="楷体" panose="02010609060101010101" pitchFamily="49" charset="-122"/>
              </a:rPr>
              <a:t>地区的，不得低于</a:t>
            </a:r>
            <a:r>
              <a:rPr lang="en-US" altLang="zh-CN" sz="2800">
                <a:latin typeface="楷体" panose="02010609060101010101" pitchFamily="49" charset="-122"/>
                <a:ea typeface="楷体" panose="02010609060101010101" pitchFamily="49" charset="-122"/>
              </a:rPr>
              <a:t>5%</a:t>
            </a:r>
            <a:r>
              <a:rPr lang="zh-CN" altLang="en-US" sz="2800">
                <a:latin typeface="楷体" panose="02010609060101010101" pitchFamily="49" charset="-122"/>
                <a:ea typeface="楷体" panose="02010609060101010101" pitchFamily="49" charset="-122"/>
              </a:rPr>
              <a:t>。</a:t>
            </a:r>
          </a:p>
          <a:p>
            <a:r>
              <a:rPr lang="zh-CN" altLang="en-US" sz="2800">
                <a:latin typeface="楷体" panose="02010609060101010101" pitchFamily="49" charset="-122"/>
                <a:ea typeface="楷体" panose="02010609060101010101" pitchFamily="49" charset="-122"/>
              </a:rPr>
              <a:t>（</a:t>
            </a:r>
            <a:r>
              <a:rPr lang="en-US" altLang="zh-CN" sz="2800">
                <a:latin typeface="楷体" panose="02010609060101010101" pitchFamily="49" charset="-122"/>
                <a:ea typeface="楷体" panose="02010609060101010101" pitchFamily="49" charset="-122"/>
              </a:rPr>
              <a:t>4</a:t>
            </a:r>
            <a:r>
              <a:rPr lang="zh-CN" altLang="en-US" sz="2800">
                <a:latin typeface="楷体" panose="02010609060101010101" pitchFamily="49" charset="-122"/>
                <a:ea typeface="楷体" panose="02010609060101010101" pitchFamily="49" charset="-122"/>
              </a:rPr>
              <a:t>）属于</a:t>
            </a:r>
            <a:r>
              <a:rPr lang="zh-CN" altLang="en-US" sz="2800" b="1">
                <a:solidFill>
                  <a:srgbClr val="FF0000"/>
                </a:solidFill>
                <a:latin typeface="楷体" panose="02010609060101010101" pitchFamily="49" charset="-122"/>
                <a:ea typeface="楷体" panose="02010609060101010101" pitchFamily="49" charset="-122"/>
              </a:rPr>
              <a:t>经济适用房、限价房和危改房</a:t>
            </a:r>
            <a:r>
              <a:rPr lang="zh-CN" altLang="en-US" sz="2800">
                <a:latin typeface="楷体" panose="02010609060101010101" pitchFamily="49" charset="-122"/>
                <a:ea typeface="楷体" panose="02010609060101010101" pitchFamily="49" charset="-122"/>
              </a:rPr>
              <a:t>的，不得低于</a:t>
            </a:r>
            <a:r>
              <a:rPr lang="en-US" altLang="zh-CN" sz="2800">
                <a:latin typeface="楷体" panose="02010609060101010101" pitchFamily="49" charset="-122"/>
                <a:ea typeface="楷体" panose="02010609060101010101" pitchFamily="49" charset="-122"/>
              </a:rPr>
              <a:t>3%</a:t>
            </a:r>
            <a:r>
              <a:rPr lang="zh-CN" altLang="en-US" sz="2800">
                <a:latin typeface="楷体" panose="02010609060101010101" pitchFamily="49" charset="-122"/>
                <a:ea typeface="楷体" panose="02010609060101010101" pitchFamily="49" charset="-122"/>
              </a:rPr>
              <a:t>。</a:t>
            </a:r>
          </a:p>
          <a:p>
            <a:endParaRPr lang="zh-CN" altLang="en-US">
              <a:ea typeface="宋体" panose="02010600030101010101" pitchFamily="2" charset="-122"/>
            </a:endParaRPr>
          </a:p>
        </p:txBody>
      </p:sp>
    </p:spTree>
  </p:cSld>
  <p:clrMapOvr>
    <a:masterClrMapping/>
  </p:clrMapOvr>
  <p:transition>
    <p:fade/>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内容占位符 2">
            <a:extLst>
              <a:ext uri="{FF2B5EF4-FFF2-40B4-BE49-F238E27FC236}">
                <a16:creationId xmlns:a16="http://schemas.microsoft.com/office/drawing/2014/main" id="{AB99317E-119A-4EF9-8267-457088B8696B}"/>
              </a:ext>
            </a:extLst>
          </p:cNvPr>
          <p:cNvSpPr>
            <a:spLocks noGrp="1"/>
          </p:cNvSpPr>
          <p:nvPr>
            <p:ph idx="1"/>
          </p:nvPr>
        </p:nvSpPr>
        <p:spPr>
          <a:xfrm>
            <a:off x="457200" y="914400"/>
            <a:ext cx="8229600" cy="4953000"/>
          </a:xfrm>
        </p:spPr>
        <p:txBody>
          <a:bodyPr/>
          <a:lstStyle/>
          <a:p>
            <a:r>
              <a:rPr lang="zh-CN" altLang="en-US">
                <a:latin typeface="楷体" panose="02010609060101010101" pitchFamily="49" charset="-122"/>
                <a:ea typeface="楷体" panose="02010609060101010101" pitchFamily="49" charset="-122"/>
              </a:rPr>
              <a:t>（五）企业新建的开发产品在尚未完工或办理房地产初始登记、取得产权证前，与承租人签订</a:t>
            </a:r>
            <a:r>
              <a:rPr lang="zh-CN" altLang="en-US" b="1">
                <a:solidFill>
                  <a:srgbClr val="FF0000"/>
                </a:solidFill>
                <a:latin typeface="楷体" panose="02010609060101010101" pitchFamily="49" charset="-122"/>
                <a:ea typeface="楷体" panose="02010609060101010101" pitchFamily="49" charset="-122"/>
              </a:rPr>
              <a:t>租赁</a:t>
            </a:r>
            <a:r>
              <a:rPr lang="zh-CN" altLang="en-US">
                <a:latin typeface="楷体" panose="02010609060101010101" pitchFamily="49" charset="-122"/>
                <a:ea typeface="楷体" panose="02010609060101010101" pitchFamily="49" charset="-122"/>
              </a:rPr>
              <a:t>预约协议的，自开发产品</a:t>
            </a:r>
            <a:r>
              <a:rPr lang="zh-CN" altLang="en-US" b="1">
                <a:solidFill>
                  <a:srgbClr val="FF0000"/>
                </a:solidFill>
                <a:latin typeface="楷体" panose="02010609060101010101" pitchFamily="49" charset="-122"/>
                <a:ea typeface="楷体" panose="02010609060101010101" pitchFamily="49" charset="-122"/>
              </a:rPr>
              <a:t>交付承租人使用之日</a:t>
            </a:r>
            <a:r>
              <a:rPr lang="zh-CN" altLang="en-US">
                <a:latin typeface="楷体" panose="02010609060101010101" pitchFamily="49" charset="-122"/>
                <a:ea typeface="楷体" panose="02010609060101010101" pitchFamily="49" charset="-122"/>
              </a:rPr>
              <a:t>起，出租方取得的预租价款按</a:t>
            </a:r>
            <a:r>
              <a:rPr lang="zh-CN" altLang="en-US" b="1">
                <a:solidFill>
                  <a:srgbClr val="FF0000"/>
                </a:solidFill>
                <a:latin typeface="楷体" panose="02010609060101010101" pitchFamily="49" charset="-122"/>
                <a:ea typeface="楷体" panose="02010609060101010101" pitchFamily="49" charset="-122"/>
              </a:rPr>
              <a:t>租金</a:t>
            </a:r>
            <a:r>
              <a:rPr lang="zh-CN" altLang="en-US">
                <a:latin typeface="楷体" panose="02010609060101010101" pitchFamily="49" charset="-122"/>
                <a:ea typeface="楷体" panose="02010609060101010101" pitchFamily="49" charset="-122"/>
              </a:rPr>
              <a:t>确认收入的实现。</a:t>
            </a:r>
          </a:p>
          <a:p>
            <a:endParaRPr lang="zh-CN" altLang="en-US">
              <a:ea typeface="宋体" panose="02010600030101010101" pitchFamily="2" charset="-122"/>
            </a:endParaRPr>
          </a:p>
        </p:txBody>
      </p:sp>
    </p:spTree>
  </p:cSld>
  <p:clrMapOvr>
    <a:masterClrMapping/>
  </p:clrMapOvr>
  <p:transition>
    <p:fade/>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内容占位符 2">
            <a:extLst>
              <a:ext uri="{FF2B5EF4-FFF2-40B4-BE49-F238E27FC236}">
                <a16:creationId xmlns:a16="http://schemas.microsoft.com/office/drawing/2014/main" id="{7E6EF7D5-42CF-4B35-B598-4EF46053740C}"/>
              </a:ext>
            </a:extLst>
          </p:cNvPr>
          <p:cNvSpPr>
            <a:spLocks noGrp="1"/>
          </p:cNvSpPr>
          <p:nvPr>
            <p:ph idx="1"/>
          </p:nvPr>
        </p:nvSpPr>
        <p:spPr>
          <a:xfrm>
            <a:off x="457200" y="762000"/>
            <a:ext cx="8229600" cy="5105400"/>
          </a:xfrm>
        </p:spPr>
        <p:txBody>
          <a:bodyPr/>
          <a:lstStyle/>
          <a:p>
            <a:pPr marL="0" indent="0">
              <a:buFont typeface="Wingdings" panose="05000000000000000000" pitchFamily="2" charset="2"/>
              <a:buNone/>
              <a:defRPr/>
            </a:pPr>
            <a:r>
              <a:rPr lang="zh-CN" altLang="en-US" dirty="0">
                <a:latin typeface="黑体" pitchFamily="49" charset="-122"/>
                <a:ea typeface="黑体" pitchFamily="49" charset="-122"/>
              </a:rPr>
              <a:t>二、成本、费用扣除的税务处理</a:t>
            </a:r>
          </a:p>
          <a:p>
            <a:pPr>
              <a:defRPr/>
            </a:pPr>
            <a:r>
              <a:rPr lang="zh-CN" altLang="en-US" sz="2800" b="1" dirty="0">
                <a:latin typeface="楷体" pitchFamily="49" charset="-122"/>
                <a:ea typeface="楷体" pitchFamily="49" charset="-122"/>
              </a:rPr>
              <a:t>（一）区分</a:t>
            </a:r>
            <a:r>
              <a:rPr lang="zh-CN" altLang="en-US" sz="2800" b="1" dirty="0">
                <a:solidFill>
                  <a:srgbClr val="FF0000"/>
                </a:solidFill>
                <a:latin typeface="楷体" pitchFamily="49" charset="-122"/>
                <a:ea typeface="楷体" pitchFamily="49" charset="-122"/>
              </a:rPr>
              <a:t>期间费用</a:t>
            </a:r>
            <a:r>
              <a:rPr lang="zh-CN" altLang="en-US" sz="2800" b="1" dirty="0">
                <a:latin typeface="楷体" pitchFamily="49" charset="-122"/>
                <a:ea typeface="楷体" pitchFamily="49" charset="-122"/>
              </a:rPr>
              <a:t>和开发产品</a:t>
            </a:r>
            <a:r>
              <a:rPr lang="zh-CN" altLang="en-US" sz="2800" b="1" dirty="0">
                <a:solidFill>
                  <a:srgbClr val="FF0000"/>
                </a:solidFill>
                <a:latin typeface="楷体" pitchFamily="49" charset="-122"/>
                <a:ea typeface="楷体" pitchFamily="49" charset="-122"/>
              </a:rPr>
              <a:t>计税成本</a:t>
            </a:r>
            <a:r>
              <a:rPr lang="zh-CN" altLang="en-US" sz="2800" b="1" dirty="0">
                <a:latin typeface="楷体" pitchFamily="49" charset="-122"/>
                <a:ea typeface="楷体" pitchFamily="49" charset="-122"/>
              </a:rPr>
              <a:t>、</a:t>
            </a:r>
            <a:r>
              <a:rPr lang="zh-CN" altLang="en-US" sz="2800" b="1" dirty="0">
                <a:solidFill>
                  <a:srgbClr val="FF0000"/>
                </a:solidFill>
                <a:latin typeface="楷体" pitchFamily="49" charset="-122"/>
                <a:ea typeface="楷体" pitchFamily="49" charset="-122"/>
              </a:rPr>
              <a:t>已销</a:t>
            </a:r>
            <a:r>
              <a:rPr lang="zh-CN" altLang="en-US" sz="2800" b="1" dirty="0">
                <a:latin typeface="楷体" pitchFamily="49" charset="-122"/>
                <a:ea typeface="楷体" pitchFamily="49" charset="-122"/>
              </a:rPr>
              <a:t>开发产品计税成本与</a:t>
            </a:r>
            <a:r>
              <a:rPr lang="zh-CN" altLang="en-US" sz="2800" b="1" dirty="0">
                <a:solidFill>
                  <a:srgbClr val="FF0000"/>
                </a:solidFill>
                <a:latin typeface="楷体" pitchFamily="49" charset="-122"/>
                <a:ea typeface="楷体" pitchFamily="49" charset="-122"/>
              </a:rPr>
              <a:t>未销</a:t>
            </a:r>
            <a:r>
              <a:rPr lang="zh-CN" altLang="en-US" sz="2800" b="1" dirty="0">
                <a:latin typeface="楷体" pitchFamily="49" charset="-122"/>
                <a:ea typeface="楷体" pitchFamily="49" charset="-122"/>
              </a:rPr>
              <a:t>开发产品计税成本</a:t>
            </a:r>
          </a:p>
          <a:p>
            <a:pPr>
              <a:defRPr/>
            </a:pPr>
            <a:r>
              <a:rPr lang="zh-CN" altLang="en-US" sz="2800" b="1" dirty="0">
                <a:latin typeface="楷体" pitchFamily="49" charset="-122"/>
                <a:ea typeface="楷体" pitchFamily="49" charset="-122"/>
              </a:rPr>
              <a:t>（二）企业发生的期间</a:t>
            </a:r>
            <a:r>
              <a:rPr lang="zh-CN" altLang="en-US" sz="2800" b="1" dirty="0">
                <a:solidFill>
                  <a:srgbClr val="FF0000"/>
                </a:solidFill>
                <a:latin typeface="楷体" pitchFamily="49" charset="-122"/>
                <a:ea typeface="楷体" pitchFamily="49" charset="-122"/>
              </a:rPr>
              <a:t>费用</a:t>
            </a:r>
            <a:r>
              <a:rPr lang="zh-CN" altLang="en-US" sz="2800" b="1" dirty="0">
                <a:latin typeface="楷体" pitchFamily="49" charset="-122"/>
                <a:ea typeface="楷体" pitchFamily="49" charset="-122"/>
              </a:rPr>
              <a:t>、已销开发产品</a:t>
            </a:r>
            <a:r>
              <a:rPr lang="zh-CN" altLang="en-US" sz="2800" b="1" dirty="0">
                <a:solidFill>
                  <a:srgbClr val="FF0000"/>
                </a:solidFill>
                <a:latin typeface="楷体" pitchFamily="49" charset="-122"/>
                <a:ea typeface="楷体" pitchFamily="49" charset="-122"/>
              </a:rPr>
              <a:t>计税成本</a:t>
            </a:r>
            <a:r>
              <a:rPr lang="zh-CN" altLang="en-US" sz="2800" b="1" dirty="0">
                <a:latin typeface="楷体" pitchFamily="49" charset="-122"/>
                <a:ea typeface="楷体" pitchFamily="49" charset="-122"/>
              </a:rPr>
              <a:t>、营业</a:t>
            </a:r>
            <a:r>
              <a:rPr lang="zh-CN" altLang="en-US" sz="2800" b="1" dirty="0">
                <a:solidFill>
                  <a:srgbClr val="FF0000"/>
                </a:solidFill>
                <a:latin typeface="楷体" pitchFamily="49" charset="-122"/>
                <a:ea typeface="楷体" pitchFamily="49" charset="-122"/>
              </a:rPr>
              <a:t>税金</a:t>
            </a:r>
            <a:r>
              <a:rPr lang="zh-CN" altLang="en-US" sz="2800" b="1" dirty="0">
                <a:latin typeface="楷体" pitchFamily="49" charset="-122"/>
                <a:ea typeface="楷体" pitchFamily="49" charset="-122"/>
              </a:rPr>
              <a:t>及附加、</a:t>
            </a:r>
            <a:r>
              <a:rPr lang="zh-CN" altLang="en-US" sz="2800" b="1" dirty="0">
                <a:solidFill>
                  <a:srgbClr val="FF0000"/>
                </a:solidFill>
                <a:latin typeface="楷体" pitchFamily="49" charset="-122"/>
                <a:ea typeface="楷体" pitchFamily="49" charset="-122"/>
              </a:rPr>
              <a:t>土地增值税</a:t>
            </a:r>
            <a:r>
              <a:rPr lang="zh-CN" altLang="en-US" sz="2800" b="1" dirty="0">
                <a:latin typeface="楷体" pitchFamily="49" charset="-122"/>
                <a:ea typeface="楷体" pitchFamily="49" charset="-122"/>
              </a:rPr>
              <a:t>准予当期按规定扣除。</a:t>
            </a:r>
          </a:p>
          <a:p>
            <a:pPr>
              <a:defRPr/>
            </a:pPr>
            <a:r>
              <a:rPr lang="zh-CN" altLang="en-US" sz="2800" b="1" dirty="0">
                <a:latin typeface="楷体" pitchFamily="49" charset="-122"/>
                <a:ea typeface="楷体" pitchFamily="49" charset="-122"/>
              </a:rPr>
              <a:t>（三）已销开发产品的计税成本，按当期已实现销售的可售面积和可售面积单位工程成本确认。</a:t>
            </a:r>
            <a:endParaRPr lang="en-US" altLang="zh-CN" sz="2800" b="1" dirty="0">
              <a:latin typeface="楷体" pitchFamily="49" charset="-122"/>
              <a:ea typeface="楷体" pitchFamily="49" charset="-122"/>
            </a:endParaRPr>
          </a:p>
          <a:p>
            <a:pPr>
              <a:defRPr/>
            </a:pPr>
            <a:r>
              <a:rPr lang="zh-CN" altLang="en-US" sz="2800" dirty="0">
                <a:latin typeface="楷体" pitchFamily="49" charset="-122"/>
                <a:ea typeface="楷体" pitchFamily="49" charset="-122"/>
              </a:rPr>
              <a:t>　  </a:t>
            </a:r>
            <a:r>
              <a:rPr lang="zh-CN" altLang="en-US" sz="2400" dirty="0">
                <a:latin typeface="楷体" pitchFamily="49" charset="-122"/>
                <a:ea typeface="楷体" pitchFamily="49" charset="-122"/>
              </a:rPr>
              <a:t>已销开发产品的计税成本＝已实现销售的可售面积</a:t>
            </a:r>
            <a:r>
              <a:rPr lang="en-US" altLang="zh-CN" sz="2400" dirty="0">
                <a:latin typeface="楷体" pitchFamily="49" charset="-122"/>
                <a:ea typeface="楷体" pitchFamily="49" charset="-122"/>
              </a:rPr>
              <a:t>×</a:t>
            </a:r>
            <a:r>
              <a:rPr lang="zh-CN" altLang="en-US" sz="2400" b="1" dirty="0">
                <a:solidFill>
                  <a:srgbClr val="FF0000"/>
                </a:solidFill>
                <a:latin typeface="楷体" pitchFamily="49" charset="-122"/>
                <a:ea typeface="楷体" pitchFamily="49" charset="-122"/>
              </a:rPr>
              <a:t>可售面积单位工程成本</a:t>
            </a:r>
          </a:p>
          <a:p>
            <a:pPr>
              <a:defRPr/>
            </a:pPr>
            <a:r>
              <a:rPr lang="zh-CN" altLang="en-US" sz="2400" dirty="0">
                <a:latin typeface="楷体" pitchFamily="49" charset="-122"/>
                <a:ea typeface="楷体" pitchFamily="49" charset="-122"/>
              </a:rPr>
              <a:t>　　可售面积单位工程成本＝成本对象总成本</a:t>
            </a:r>
            <a:r>
              <a:rPr lang="en-US" altLang="zh-CN" sz="2400" dirty="0">
                <a:latin typeface="楷体" pitchFamily="49" charset="-122"/>
                <a:ea typeface="楷体" pitchFamily="49" charset="-122"/>
              </a:rPr>
              <a:t>÷</a:t>
            </a:r>
            <a:r>
              <a:rPr lang="zh-CN" altLang="en-US" sz="2400" dirty="0">
                <a:latin typeface="楷体" pitchFamily="49" charset="-122"/>
                <a:ea typeface="楷体" pitchFamily="49" charset="-122"/>
              </a:rPr>
              <a:t>成本对象总可售面积</a:t>
            </a:r>
          </a:p>
          <a:p>
            <a:pPr>
              <a:defRPr/>
            </a:pPr>
            <a:endParaRPr lang="zh-CN" altLang="en-US" dirty="0">
              <a:ea typeface="宋体" pitchFamily="2" charset="-122"/>
            </a:endParaRPr>
          </a:p>
        </p:txBody>
      </p:sp>
    </p:spTree>
  </p:cSld>
  <p:clrMapOvr>
    <a:masterClrMapping/>
  </p:clrMapOvr>
  <p:transition>
    <p:fade/>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内容占位符 2">
            <a:extLst>
              <a:ext uri="{FF2B5EF4-FFF2-40B4-BE49-F238E27FC236}">
                <a16:creationId xmlns:a16="http://schemas.microsoft.com/office/drawing/2014/main" id="{ACED66F8-5BFA-4C07-A6F0-A0036A309574}"/>
              </a:ext>
            </a:extLst>
          </p:cNvPr>
          <p:cNvSpPr>
            <a:spLocks noGrp="1"/>
          </p:cNvSpPr>
          <p:nvPr>
            <p:ph idx="1"/>
          </p:nvPr>
        </p:nvSpPr>
        <p:spPr>
          <a:xfrm>
            <a:off x="228600" y="827088"/>
            <a:ext cx="8458200" cy="5040312"/>
          </a:xfrm>
        </p:spPr>
        <p:txBody>
          <a:bodyPr/>
          <a:lstStyle/>
          <a:p>
            <a:r>
              <a:rPr lang="zh-CN" altLang="zh-CN" b="1">
                <a:solidFill>
                  <a:srgbClr val="000000"/>
                </a:solidFill>
                <a:latin typeface="楷体" panose="02010609060101010101" pitchFamily="49" charset="-122"/>
                <a:ea typeface="楷体" panose="02010609060101010101" pitchFamily="49" charset="-122"/>
              </a:rPr>
              <a:t>（四）尚未出售的已完工开发产品和按照有关法律、法规或合同规定对已售开发产品（包括共用部位、共用设施设备）进行日常维护、保养、修理等</a:t>
            </a:r>
            <a:r>
              <a:rPr lang="zh-CN" altLang="zh-CN" b="1" u="sng">
                <a:solidFill>
                  <a:srgbClr val="A50021"/>
                </a:solidFill>
                <a:latin typeface="楷体" panose="02010609060101010101" pitchFamily="49" charset="-122"/>
                <a:ea typeface="楷体" panose="02010609060101010101" pitchFamily="49" charset="-122"/>
              </a:rPr>
              <a:t>实际发生的维修费用</a:t>
            </a:r>
            <a:r>
              <a:rPr lang="zh-CN" altLang="zh-CN" b="1">
                <a:solidFill>
                  <a:srgbClr val="000000"/>
                </a:solidFill>
                <a:latin typeface="楷体" panose="02010609060101010101" pitchFamily="49" charset="-122"/>
                <a:ea typeface="楷体" panose="02010609060101010101" pitchFamily="49" charset="-122"/>
              </a:rPr>
              <a:t>，准予在当期据实扣除。</a:t>
            </a:r>
            <a:endParaRPr lang="en-US" altLang="zh-CN" b="1">
              <a:solidFill>
                <a:srgbClr val="000000"/>
              </a:solidFill>
              <a:latin typeface="楷体" panose="02010609060101010101" pitchFamily="49" charset="-122"/>
              <a:ea typeface="楷体" panose="02010609060101010101" pitchFamily="49" charset="-122"/>
            </a:endParaRPr>
          </a:p>
          <a:p>
            <a:br>
              <a:rPr lang="en-US" altLang="zh-CN" b="1">
                <a:solidFill>
                  <a:srgbClr val="000000"/>
                </a:solidFill>
                <a:latin typeface="楷体" panose="02010609060101010101" pitchFamily="49" charset="-122"/>
                <a:ea typeface="楷体" panose="02010609060101010101" pitchFamily="49" charset="-122"/>
              </a:rPr>
            </a:br>
            <a:r>
              <a:rPr lang="zh-CN" altLang="zh-CN" b="1">
                <a:solidFill>
                  <a:srgbClr val="000000"/>
                </a:solidFill>
                <a:latin typeface="楷体" panose="02010609060101010101" pitchFamily="49" charset="-122"/>
                <a:ea typeface="楷体" panose="02010609060101010101" pitchFamily="49" charset="-122"/>
              </a:rPr>
              <a:t>（五）已计入销售收入的共用部位、共用设施设备维修基金按规定移交给有关部门、单位的，应于</a:t>
            </a:r>
            <a:r>
              <a:rPr lang="zh-CN" altLang="zh-CN" b="1" u="sng">
                <a:solidFill>
                  <a:srgbClr val="A50021"/>
                </a:solidFill>
                <a:latin typeface="楷体" panose="02010609060101010101" pitchFamily="49" charset="-122"/>
                <a:ea typeface="楷体" panose="02010609060101010101" pitchFamily="49" charset="-122"/>
              </a:rPr>
              <a:t>移交时</a:t>
            </a:r>
            <a:r>
              <a:rPr lang="zh-CN" altLang="zh-CN" b="1">
                <a:solidFill>
                  <a:srgbClr val="000000"/>
                </a:solidFill>
                <a:latin typeface="楷体" panose="02010609060101010101" pitchFamily="49" charset="-122"/>
                <a:ea typeface="楷体" panose="02010609060101010101" pitchFamily="49" charset="-122"/>
              </a:rPr>
              <a:t>扣除。</a:t>
            </a:r>
            <a:endParaRPr lang="zh-CN" altLang="zh-CN" b="1">
              <a:latin typeface="楷体" panose="02010609060101010101" pitchFamily="49" charset="-122"/>
              <a:ea typeface="楷体" panose="02010609060101010101" pitchFamily="49" charset="-122"/>
            </a:endParaRPr>
          </a:p>
        </p:txBody>
      </p:sp>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内容占位符 2">
            <a:extLst>
              <a:ext uri="{FF2B5EF4-FFF2-40B4-BE49-F238E27FC236}">
                <a16:creationId xmlns:a16="http://schemas.microsoft.com/office/drawing/2014/main" id="{1D358393-AAF7-4B1C-A5E1-604D9E760BF7}"/>
              </a:ext>
            </a:extLst>
          </p:cNvPr>
          <p:cNvSpPr>
            <a:spLocks noGrp="1"/>
          </p:cNvSpPr>
          <p:nvPr>
            <p:ph idx="1"/>
          </p:nvPr>
        </p:nvSpPr>
        <p:spPr>
          <a:xfrm>
            <a:off x="457200" y="1295400"/>
            <a:ext cx="8229600" cy="4572000"/>
          </a:xfrm>
        </p:spPr>
        <p:txBody>
          <a:bodyPr/>
          <a:lstStyle/>
          <a:p>
            <a:pPr eaLnBrk="1" hangingPunct="1"/>
            <a:r>
              <a:rPr lang="zh-CN" altLang="en-US">
                <a:ea typeface="宋体" panose="02010600030101010101" pitchFamily="2" charset="-122"/>
              </a:rPr>
              <a:t>股权支付：</a:t>
            </a:r>
            <a:r>
              <a:rPr lang="zh-CN" altLang="en-US">
                <a:latin typeface="楷体" panose="02010609060101010101" pitchFamily="49" charset="-122"/>
                <a:ea typeface="楷体" panose="02010609060101010101" pitchFamily="49" charset="-122"/>
              </a:rPr>
              <a:t>企业重组中购买、换取资产的一方支付的对价中，以本企业或其控股企业的</a:t>
            </a:r>
            <a:r>
              <a:rPr lang="zh-CN" altLang="en-US" b="1">
                <a:solidFill>
                  <a:srgbClr val="FF0000"/>
                </a:solidFill>
                <a:latin typeface="楷体" panose="02010609060101010101" pitchFamily="49" charset="-122"/>
                <a:ea typeface="楷体" panose="02010609060101010101" pitchFamily="49" charset="-122"/>
              </a:rPr>
              <a:t>股权、股份</a:t>
            </a:r>
            <a:r>
              <a:rPr lang="zh-CN" altLang="en-US">
                <a:latin typeface="楷体" panose="02010609060101010101" pitchFamily="49" charset="-122"/>
                <a:ea typeface="楷体" panose="02010609060101010101" pitchFamily="49" charset="-122"/>
              </a:rPr>
              <a:t>作为支付的形式。</a:t>
            </a:r>
            <a:endParaRPr lang="en-US" altLang="zh-CN">
              <a:latin typeface="楷体" panose="02010609060101010101" pitchFamily="49" charset="-122"/>
              <a:ea typeface="楷体" panose="02010609060101010101" pitchFamily="49" charset="-122"/>
            </a:endParaRPr>
          </a:p>
          <a:p>
            <a:pPr eaLnBrk="1" hangingPunct="1">
              <a:buFont typeface="Wingdings" panose="05000000000000000000" pitchFamily="2" charset="2"/>
              <a:buNone/>
            </a:pPr>
            <a:endParaRPr lang="en-US" altLang="zh-CN">
              <a:ea typeface="宋体" panose="02010600030101010101" pitchFamily="2" charset="-122"/>
            </a:endParaRPr>
          </a:p>
          <a:p>
            <a:pPr eaLnBrk="1" hangingPunct="1"/>
            <a:r>
              <a:rPr lang="zh-CN" altLang="en-US">
                <a:ea typeface="宋体" panose="02010600030101010101" pitchFamily="2" charset="-122"/>
              </a:rPr>
              <a:t>非股权支付：</a:t>
            </a:r>
            <a:r>
              <a:rPr lang="zh-CN" altLang="en-US">
                <a:latin typeface="楷体" panose="02010609060101010101" pitchFamily="49" charset="-122"/>
                <a:ea typeface="楷体" panose="02010609060101010101" pitchFamily="49" charset="-122"/>
              </a:rPr>
              <a:t>以本企业的现金、银行存款、应收款项、本企业或其控股企业股权和股份以外的有价证券、存货、固定资产、其他资产以及承担债务等作为支付的形式。</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7170">
                                            <p:txEl>
                                              <p:pRg st="0" end="0"/>
                                            </p:txEl>
                                          </p:spTgt>
                                        </p:tgtEl>
                                        <p:attrNameLst>
                                          <p:attrName>style.visibility</p:attrName>
                                        </p:attrNameLst>
                                      </p:cBhvr>
                                      <p:to>
                                        <p:strVal val="visible"/>
                                      </p:to>
                                    </p:set>
                                    <p:anim calcmode="lin" valueType="num">
                                      <p:cBhvr additive="base">
                                        <p:cTn id="7" dur="500" fill="hold"/>
                                        <p:tgtEl>
                                          <p:spTgt spid="717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17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7170">
                                            <p:txEl>
                                              <p:pRg st="2" end="2"/>
                                            </p:txEl>
                                          </p:spTgt>
                                        </p:tgtEl>
                                        <p:attrNameLst>
                                          <p:attrName>style.visibility</p:attrName>
                                        </p:attrNameLst>
                                      </p:cBhvr>
                                      <p:to>
                                        <p:strVal val="visible"/>
                                      </p:to>
                                    </p:set>
                                    <p:anim calcmode="lin" valueType="num">
                                      <p:cBhvr additive="base">
                                        <p:cTn id="13" dur="500" fill="hold"/>
                                        <p:tgtEl>
                                          <p:spTgt spid="7170">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170">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内容占位符 2">
            <a:extLst>
              <a:ext uri="{FF2B5EF4-FFF2-40B4-BE49-F238E27FC236}">
                <a16:creationId xmlns:a16="http://schemas.microsoft.com/office/drawing/2014/main" id="{A5545B9E-D0D9-4585-8B58-329CA998AD71}"/>
              </a:ext>
            </a:extLst>
          </p:cNvPr>
          <p:cNvSpPr>
            <a:spLocks noGrp="1"/>
          </p:cNvSpPr>
          <p:nvPr>
            <p:ph idx="1"/>
          </p:nvPr>
        </p:nvSpPr>
        <p:spPr>
          <a:xfrm>
            <a:off x="457200" y="762000"/>
            <a:ext cx="8229600" cy="5105400"/>
          </a:xfrm>
        </p:spPr>
        <p:txBody>
          <a:bodyPr/>
          <a:lstStyle/>
          <a:p>
            <a:r>
              <a:rPr lang="zh-CN" altLang="en-US" sz="2800">
                <a:latin typeface="黑体" panose="02010609060101010101" pitchFamily="49" charset="-122"/>
                <a:ea typeface="黑体" panose="02010609060101010101" pitchFamily="49" charset="-122"/>
              </a:rPr>
              <a:t>（六）开发区内建造的会所、物业管理场所、电站、热力站、水厂、文体场馆、幼儿园等</a:t>
            </a:r>
            <a:r>
              <a:rPr lang="zh-CN" altLang="en-US" sz="2800" b="1">
                <a:solidFill>
                  <a:srgbClr val="FF0000"/>
                </a:solidFill>
                <a:latin typeface="黑体" panose="02010609060101010101" pitchFamily="49" charset="-122"/>
                <a:ea typeface="黑体" panose="02010609060101010101" pitchFamily="49" charset="-122"/>
              </a:rPr>
              <a:t>配套设施</a:t>
            </a:r>
            <a:r>
              <a:rPr lang="zh-CN" altLang="en-US" sz="2800">
                <a:latin typeface="黑体" panose="02010609060101010101" pitchFamily="49" charset="-122"/>
                <a:ea typeface="黑体" panose="02010609060101010101" pitchFamily="49" charset="-122"/>
              </a:rPr>
              <a:t>：</a:t>
            </a:r>
            <a:br>
              <a:rPr lang="zh-CN" altLang="en-US" sz="2800">
                <a:latin typeface="黑体" panose="02010609060101010101" pitchFamily="49" charset="-122"/>
                <a:ea typeface="黑体" panose="02010609060101010101" pitchFamily="49" charset="-122"/>
              </a:rPr>
            </a:br>
            <a:r>
              <a:rPr lang="zh-CN" altLang="en-US" sz="2800">
                <a:ea typeface="宋体" panose="02010600030101010101" pitchFamily="2" charset="-122"/>
              </a:rPr>
              <a:t>　　</a:t>
            </a:r>
            <a:r>
              <a:rPr lang="en-US" altLang="zh-CN" sz="2800">
                <a:latin typeface="楷体" panose="02010609060101010101" pitchFamily="49" charset="-122"/>
                <a:ea typeface="楷体" panose="02010609060101010101" pitchFamily="49" charset="-122"/>
              </a:rPr>
              <a:t>1.</a:t>
            </a:r>
            <a:r>
              <a:rPr lang="zh-CN" altLang="en-US" sz="2800">
                <a:latin typeface="楷体" panose="02010609060101010101" pitchFamily="49" charset="-122"/>
                <a:ea typeface="楷体" panose="02010609060101010101" pitchFamily="49" charset="-122"/>
              </a:rPr>
              <a:t>属于</a:t>
            </a:r>
            <a:r>
              <a:rPr lang="zh-CN" altLang="en-US" sz="2800" b="1">
                <a:solidFill>
                  <a:srgbClr val="FF0000"/>
                </a:solidFill>
                <a:latin typeface="楷体" panose="02010609060101010101" pitchFamily="49" charset="-122"/>
                <a:ea typeface="楷体" panose="02010609060101010101" pitchFamily="49" charset="-122"/>
              </a:rPr>
              <a:t>非营利性</a:t>
            </a:r>
            <a:r>
              <a:rPr lang="zh-CN" altLang="en-US" sz="2800">
                <a:latin typeface="楷体" panose="02010609060101010101" pitchFamily="49" charset="-122"/>
                <a:ea typeface="楷体" panose="02010609060101010101" pitchFamily="49" charset="-122"/>
              </a:rPr>
              <a:t>且产权属于</a:t>
            </a:r>
            <a:r>
              <a:rPr lang="zh-CN" altLang="en-US" sz="2800" b="1">
                <a:solidFill>
                  <a:srgbClr val="FF0000"/>
                </a:solidFill>
                <a:latin typeface="楷体" panose="02010609060101010101" pitchFamily="49" charset="-122"/>
                <a:ea typeface="楷体" panose="02010609060101010101" pitchFamily="49" charset="-122"/>
              </a:rPr>
              <a:t>全体业主</a:t>
            </a:r>
            <a:r>
              <a:rPr lang="zh-CN" altLang="en-US" sz="2800">
                <a:latin typeface="楷体" panose="02010609060101010101" pitchFamily="49" charset="-122"/>
                <a:ea typeface="楷体" panose="02010609060101010101" pitchFamily="49" charset="-122"/>
              </a:rPr>
              <a:t>的，或</a:t>
            </a:r>
            <a:r>
              <a:rPr lang="zh-CN" altLang="en-US" sz="2800" b="1">
                <a:solidFill>
                  <a:srgbClr val="FF0000"/>
                </a:solidFill>
                <a:latin typeface="楷体" panose="02010609060101010101" pitchFamily="49" charset="-122"/>
                <a:ea typeface="楷体" panose="02010609060101010101" pitchFamily="49" charset="-122"/>
              </a:rPr>
              <a:t>无偿赠与</a:t>
            </a:r>
            <a:r>
              <a:rPr lang="zh-CN" altLang="en-US" sz="2800">
                <a:latin typeface="楷体" panose="02010609060101010101" pitchFamily="49" charset="-122"/>
                <a:ea typeface="楷体" panose="02010609060101010101" pitchFamily="49" charset="-122"/>
              </a:rPr>
              <a:t>地方政府、公用事业单位的，可将其视为公共配套设施，其建造费用按</a:t>
            </a:r>
            <a:r>
              <a:rPr lang="zh-CN" altLang="en-US" sz="2800" b="1">
                <a:solidFill>
                  <a:srgbClr val="FF0000"/>
                </a:solidFill>
                <a:latin typeface="楷体" panose="02010609060101010101" pitchFamily="49" charset="-122"/>
                <a:ea typeface="楷体" panose="02010609060101010101" pitchFamily="49" charset="-122"/>
              </a:rPr>
              <a:t>公共配套设施费</a:t>
            </a:r>
            <a:r>
              <a:rPr lang="zh-CN" altLang="en-US" sz="2800">
                <a:latin typeface="楷体" panose="02010609060101010101" pitchFamily="49" charset="-122"/>
                <a:ea typeface="楷体" panose="02010609060101010101" pitchFamily="49" charset="-122"/>
              </a:rPr>
              <a:t>的有关规定进行处理。</a:t>
            </a:r>
            <a:br>
              <a:rPr lang="zh-CN" altLang="en-US" sz="2800">
                <a:latin typeface="楷体" panose="02010609060101010101" pitchFamily="49" charset="-122"/>
                <a:ea typeface="楷体" panose="02010609060101010101" pitchFamily="49" charset="-122"/>
              </a:rPr>
            </a:br>
            <a:r>
              <a:rPr lang="zh-CN" altLang="en-US" sz="2800">
                <a:latin typeface="楷体" panose="02010609060101010101" pitchFamily="49" charset="-122"/>
                <a:ea typeface="楷体" panose="02010609060101010101" pitchFamily="49" charset="-122"/>
              </a:rPr>
              <a:t>　　</a:t>
            </a:r>
            <a:r>
              <a:rPr lang="en-US" altLang="zh-CN" sz="2800">
                <a:latin typeface="楷体" panose="02010609060101010101" pitchFamily="49" charset="-122"/>
                <a:ea typeface="楷体" panose="02010609060101010101" pitchFamily="49" charset="-122"/>
              </a:rPr>
              <a:t>2.</a:t>
            </a:r>
            <a:r>
              <a:rPr lang="zh-CN" altLang="en-US" sz="2800">
                <a:latin typeface="楷体" panose="02010609060101010101" pitchFamily="49" charset="-122"/>
                <a:ea typeface="楷体" panose="02010609060101010101" pitchFamily="49" charset="-122"/>
              </a:rPr>
              <a:t>属于</a:t>
            </a:r>
            <a:r>
              <a:rPr lang="zh-CN" altLang="en-US" sz="2800" b="1">
                <a:solidFill>
                  <a:srgbClr val="FF0000"/>
                </a:solidFill>
                <a:latin typeface="楷体" panose="02010609060101010101" pitchFamily="49" charset="-122"/>
                <a:ea typeface="楷体" panose="02010609060101010101" pitchFamily="49" charset="-122"/>
              </a:rPr>
              <a:t>营利性</a:t>
            </a:r>
            <a:r>
              <a:rPr lang="zh-CN" altLang="en-US" sz="2800">
                <a:latin typeface="楷体" panose="02010609060101010101" pitchFamily="49" charset="-122"/>
                <a:ea typeface="楷体" panose="02010609060101010101" pitchFamily="49" charset="-122"/>
              </a:rPr>
              <a:t>的，或产权归</a:t>
            </a:r>
            <a:r>
              <a:rPr lang="zh-CN" altLang="en-US" sz="2800" b="1">
                <a:solidFill>
                  <a:srgbClr val="FF0000"/>
                </a:solidFill>
                <a:latin typeface="楷体" panose="02010609060101010101" pitchFamily="49" charset="-122"/>
                <a:ea typeface="楷体" panose="02010609060101010101" pitchFamily="49" charset="-122"/>
              </a:rPr>
              <a:t>企业</a:t>
            </a:r>
            <a:r>
              <a:rPr lang="zh-CN" altLang="en-US" sz="2800">
                <a:latin typeface="楷体" panose="02010609060101010101" pitchFamily="49" charset="-122"/>
                <a:ea typeface="楷体" panose="02010609060101010101" pitchFamily="49" charset="-122"/>
              </a:rPr>
              <a:t>所有的，或未明确产权归属的，或</a:t>
            </a:r>
            <a:r>
              <a:rPr lang="zh-CN" altLang="en-US" sz="2800" b="1">
                <a:solidFill>
                  <a:srgbClr val="FF0000"/>
                </a:solidFill>
                <a:latin typeface="楷体" panose="02010609060101010101" pitchFamily="49" charset="-122"/>
                <a:ea typeface="楷体" panose="02010609060101010101" pitchFamily="49" charset="-122"/>
              </a:rPr>
              <a:t>无偿赠与</a:t>
            </a:r>
            <a:r>
              <a:rPr lang="zh-CN" altLang="en-US" sz="2800">
                <a:latin typeface="楷体" panose="02010609060101010101" pitchFamily="49" charset="-122"/>
                <a:ea typeface="楷体" panose="02010609060101010101" pitchFamily="49" charset="-122"/>
              </a:rPr>
              <a:t>地方政府、公用事业单位以外</a:t>
            </a:r>
            <a:r>
              <a:rPr lang="zh-CN" altLang="en-US" sz="2800" b="1">
                <a:solidFill>
                  <a:srgbClr val="FF0000"/>
                </a:solidFill>
                <a:latin typeface="楷体" panose="02010609060101010101" pitchFamily="49" charset="-122"/>
                <a:ea typeface="楷体" panose="02010609060101010101" pitchFamily="49" charset="-122"/>
              </a:rPr>
              <a:t>其他单位</a:t>
            </a:r>
            <a:r>
              <a:rPr lang="zh-CN" altLang="en-US" sz="2800">
                <a:latin typeface="楷体" panose="02010609060101010101" pitchFamily="49" charset="-122"/>
                <a:ea typeface="楷体" panose="02010609060101010101" pitchFamily="49" charset="-122"/>
              </a:rPr>
              <a:t>的，应当</a:t>
            </a:r>
            <a:r>
              <a:rPr lang="zh-CN" altLang="en-US" sz="2800" b="1">
                <a:solidFill>
                  <a:srgbClr val="FF0000"/>
                </a:solidFill>
                <a:latin typeface="楷体" panose="02010609060101010101" pitchFamily="49" charset="-122"/>
                <a:ea typeface="楷体" panose="02010609060101010101" pitchFamily="49" charset="-122"/>
              </a:rPr>
              <a:t>单独核算</a:t>
            </a:r>
            <a:r>
              <a:rPr lang="zh-CN" altLang="en-US" sz="2800">
                <a:latin typeface="楷体" panose="02010609060101010101" pitchFamily="49" charset="-122"/>
                <a:ea typeface="楷体" panose="02010609060101010101" pitchFamily="49" charset="-122"/>
              </a:rPr>
              <a:t>其成本。除企业自用应按建造</a:t>
            </a:r>
            <a:r>
              <a:rPr lang="zh-CN" altLang="en-US" sz="2800" b="1">
                <a:solidFill>
                  <a:srgbClr val="FF0000"/>
                </a:solidFill>
                <a:latin typeface="楷体" panose="02010609060101010101" pitchFamily="49" charset="-122"/>
                <a:ea typeface="楷体" panose="02010609060101010101" pitchFamily="49" charset="-122"/>
              </a:rPr>
              <a:t>固定资产</a:t>
            </a:r>
            <a:r>
              <a:rPr lang="zh-CN" altLang="en-US" sz="2800">
                <a:latin typeface="楷体" panose="02010609060101010101" pitchFamily="49" charset="-122"/>
                <a:ea typeface="楷体" panose="02010609060101010101" pitchFamily="49" charset="-122"/>
              </a:rPr>
              <a:t>进行处理外，其他一律按建造</a:t>
            </a:r>
            <a:r>
              <a:rPr lang="zh-CN" altLang="en-US" sz="2800" b="1">
                <a:solidFill>
                  <a:srgbClr val="FF0000"/>
                </a:solidFill>
                <a:latin typeface="楷体" panose="02010609060101010101" pitchFamily="49" charset="-122"/>
                <a:ea typeface="楷体" panose="02010609060101010101" pitchFamily="49" charset="-122"/>
              </a:rPr>
              <a:t>开发产品</a:t>
            </a:r>
            <a:r>
              <a:rPr lang="zh-CN" altLang="en-US" sz="2800">
                <a:latin typeface="楷体" panose="02010609060101010101" pitchFamily="49" charset="-122"/>
                <a:ea typeface="楷体" panose="02010609060101010101" pitchFamily="49" charset="-122"/>
              </a:rPr>
              <a:t>进行处理。</a:t>
            </a:r>
            <a:br>
              <a:rPr lang="zh-CN" altLang="en-US">
                <a:latin typeface="楷体" panose="02010609060101010101" pitchFamily="49" charset="-122"/>
                <a:ea typeface="楷体" panose="02010609060101010101" pitchFamily="49" charset="-122"/>
              </a:rPr>
            </a:br>
            <a:endParaRPr lang="zh-CN" altLang="en-US">
              <a:latin typeface="楷体" panose="02010609060101010101" pitchFamily="49" charset="-122"/>
              <a:ea typeface="楷体" panose="02010609060101010101" pitchFamily="49" charset="-122"/>
            </a:endParaRPr>
          </a:p>
          <a:p>
            <a:endParaRPr lang="zh-CN" altLang="en-US">
              <a:ea typeface="宋体" panose="02010600030101010101" pitchFamily="2" charset="-122"/>
            </a:endParaRPr>
          </a:p>
        </p:txBody>
      </p:sp>
    </p:spTree>
  </p:cSld>
  <p:clrMapOvr>
    <a:masterClrMapping/>
  </p:clrMapOvr>
  <p:transition>
    <p:fade/>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内容占位符 3">
            <a:extLst>
              <a:ext uri="{FF2B5EF4-FFF2-40B4-BE49-F238E27FC236}">
                <a16:creationId xmlns:a16="http://schemas.microsoft.com/office/drawing/2014/main" id="{FEC29C31-545B-41A9-A8C4-41CFC944D1DD}"/>
              </a:ext>
            </a:extLst>
          </p:cNvPr>
          <p:cNvSpPr>
            <a:spLocks noGrp="1"/>
          </p:cNvSpPr>
          <p:nvPr>
            <p:ph idx="1"/>
          </p:nvPr>
        </p:nvSpPr>
        <p:spPr>
          <a:xfrm>
            <a:off x="152400" y="533400"/>
            <a:ext cx="8534400" cy="6172200"/>
          </a:xfrm>
        </p:spPr>
        <p:txBody>
          <a:bodyPr/>
          <a:lstStyle/>
          <a:p>
            <a:r>
              <a:rPr lang="zh-CN" altLang="zh-CN" sz="2800">
                <a:solidFill>
                  <a:srgbClr val="000000"/>
                </a:solidFill>
                <a:latin typeface="楷体" panose="02010609060101010101" pitchFamily="49" charset="-122"/>
                <a:ea typeface="楷体" panose="02010609060101010101" pitchFamily="49" charset="-122"/>
              </a:rPr>
              <a:t>（七）开发区内建造的邮电通讯、学校、医疗设施应单独核算成本，其中，由企业与国家有关业务管理部门、单位合资建设，完工后有偿移交的，国家有关业务管理部门、单位给予的经济补偿可</a:t>
            </a:r>
            <a:r>
              <a:rPr lang="zh-CN" altLang="zh-CN" sz="2800" b="1" u="sng">
                <a:solidFill>
                  <a:srgbClr val="A50021"/>
                </a:solidFill>
                <a:latin typeface="楷体" panose="02010609060101010101" pitchFamily="49" charset="-122"/>
                <a:ea typeface="楷体" panose="02010609060101010101" pitchFamily="49" charset="-122"/>
              </a:rPr>
              <a:t>直接抵扣该项目的建造成本</a:t>
            </a:r>
            <a:r>
              <a:rPr lang="zh-CN" altLang="zh-CN" sz="2800">
                <a:solidFill>
                  <a:srgbClr val="000000"/>
                </a:solidFill>
                <a:latin typeface="楷体" panose="02010609060101010101" pitchFamily="49" charset="-122"/>
                <a:ea typeface="楷体" panose="02010609060101010101" pitchFamily="49" charset="-122"/>
              </a:rPr>
              <a:t>，抵扣后的差额应调整当期应纳税所得额。</a:t>
            </a:r>
            <a:br>
              <a:rPr lang="en-US" altLang="zh-CN" sz="2800">
                <a:solidFill>
                  <a:srgbClr val="000000"/>
                </a:solidFill>
                <a:latin typeface="楷体" panose="02010609060101010101" pitchFamily="49" charset="-122"/>
                <a:ea typeface="楷体" panose="02010609060101010101" pitchFamily="49" charset="-122"/>
              </a:rPr>
            </a:br>
            <a:r>
              <a:rPr lang="zh-CN" altLang="zh-CN" sz="2800">
                <a:solidFill>
                  <a:srgbClr val="000000"/>
                </a:solidFill>
                <a:latin typeface="楷体" panose="02010609060101010101" pitchFamily="49" charset="-122"/>
                <a:ea typeface="楷体" panose="02010609060101010101" pitchFamily="49" charset="-122"/>
              </a:rPr>
              <a:t>（八）企业采取银行</a:t>
            </a:r>
            <a:r>
              <a:rPr lang="zh-CN" altLang="zh-CN" sz="2800" b="1" u="sng">
                <a:solidFill>
                  <a:srgbClr val="A50021"/>
                </a:solidFill>
                <a:latin typeface="楷体" panose="02010609060101010101" pitchFamily="49" charset="-122"/>
                <a:ea typeface="楷体" panose="02010609060101010101" pitchFamily="49" charset="-122"/>
              </a:rPr>
              <a:t>按揭方式</a:t>
            </a:r>
            <a:r>
              <a:rPr lang="zh-CN" altLang="zh-CN" sz="2800">
                <a:solidFill>
                  <a:srgbClr val="000000"/>
                </a:solidFill>
                <a:latin typeface="楷体" panose="02010609060101010101" pitchFamily="49" charset="-122"/>
                <a:ea typeface="楷体" panose="02010609060101010101" pitchFamily="49" charset="-122"/>
              </a:rPr>
              <a:t>销售开发产品的，凡约定企业为购买方的按揭贷款提供担保的，其销售开发产品时向银行提供的</a:t>
            </a:r>
            <a:r>
              <a:rPr lang="zh-CN" altLang="zh-CN" sz="2800" b="1">
                <a:solidFill>
                  <a:srgbClr val="FF0000"/>
                </a:solidFill>
                <a:latin typeface="楷体" panose="02010609060101010101" pitchFamily="49" charset="-122"/>
                <a:ea typeface="楷体" panose="02010609060101010101" pitchFamily="49" charset="-122"/>
              </a:rPr>
              <a:t>保证金（担保金）</a:t>
            </a:r>
            <a:r>
              <a:rPr lang="zh-CN" altLang="zh-CN" sz="2800" b="1" u="sng">
                <a:solidFill>
                  <a:srgbClr val="A50021"/>
                </a:solidFill>
                <a:latin typeface="楷体" panose="02010609060101010101" pitchFamily="49" charset="-122"/>
                <a:ea typeface="楷体" panose="02010609060101010101" pitchFamily="49" charset="-122"/>
              </a:rPr>
              <a:t>不得从销售收入中减除</a:t>
            </a:r>
            <a:r>
              <a:rPr lang="zh-CN" altLang="zh-CN" sz="2800">
                <a:solidFill>
                  <a:srgbClr val="000000"/>
                </a:solidFill>
                <a:latin typeface="楷体" panose="02010609060101010101" pitchFamily="49" charset="-122"/>
                <a:ea typeface="楷体" panose="02010609060101010101" pitchFamily="49" charset="-122"/>
              </a:rPr>
              <a:t>，也</a:t>
            </a:r>
            <a:r>
              <a:rPr lang="zh-CN" altLang="zh-CN" sz="2800" b="1" u="sng">
                <a:solidFill>
                  <a:srgbClr val="A50021"/>
                </a:solidFill>
                <a:latin typeface="楷体" panose="02010609060101010101" pitchFamily="49" charset="-122"/>
                <a:ea typeface="楷体" panose="02010609060101010101" pitchFamily="49" charset="-122"/>
              </a:rPr>
              <a:t>不得作为费用在当期税前扣除</a:t>
            </a:r>
            <a:r>
              <a:rPr lang="zh-CN" altLang="zh-CN" sz="2800">
                <a:solidFill>
                  <a:srgbClr val="000000"/>
                </a:solidFill>
                <a:latin typeface="楷体" panose="02010609060101010101" pitchFamily="49" charset="-122"/>
                <a:ea typeface="楷体" panose="02010609060101010101" pitchFamily="49" charset="-122"/>
              </a:rPr>
              <a:t>，但</a:t>
            </a:r>
            <a:r>
              <a:rPr lang="zh-CN" altLang="zh-CN" sz="2800" b="1" u="sng">
                <a:solidFill>
                  <a:srgbClr val="A50021"/>
                </a:solidFill>
                <a:latin typeface="楷体" panose="02010609060101010101" pitchFamily="49" charset="-122"/>
                <a:ea typeface="楷体" panose="02010609060101010101" pitchFamily="49" charset="-122"/>
              </a:rPr>
              <a:t>实际发生损失时可据实扣除</a:t>
            </a:r>
            <a:r>
              <a:rPr lang="zh-CN" altLang="zh-CN" sz="2800">
                <a:solidFill>
                  <a:srgbClr val="000000"/>
                </a:solidFill>
                <a:latin typeface="楷体" panose="02010609060101010101" pitchFamily="49" charset="-122"/>
                <a:ea typeface="楷体" panose="02010609060101010101" pitchFamily="49" charset="-122"/>
              </a:rPr>
              <a:t>。</a:t>
            </a:r>
            <a:endParaRPr lang="zh-CN" altLang="zh-CN" sz="2800">
              <a:latin typeface="楷体" panose="02010609060101010101" pitchFamily="49" charset="-122"/>
              <a:ea typeface="楷体" panose="02010609060101010101" pitchFamily="49" charset="-122"/>
            </a:endParaRPr>
          </a:p>
          <a:p>
            <a:r>
              <a:rPr lang="zh-CN" altLang="zh-CN" sz="2800">
                <a:solidFill>
                  <a:srgbClr val="000000"/>
                </a:solidFill>
                <a:latin typeface="楷体" panose="02010609060101010101" pitchFamily="49" charset="-122"/>
                <a:ea typeface="楷体" panose="02010609060101010101" pitchFamily="49" charset="-122"/>
              </a:rPr>
              <a:t>（九）委托境外机构销售开发产品的，其支付境外机构的</a:t>
            </a:r>
            <a:r>
              <a:rPr lang="zh-CN" altLang="zh-CN" sz="2800" b="1">
                <a:solidFill>
                  <a:srgbClr val="FF0000"/>
                </a:solidFill>
                <a:latin typeface="楷体" panose="02010609060101010101" pitchFamily="49" charset="-122"/>
                <a:ea typeface="楷体" panose="02010609060101010101" pitchFamily="49" charset="-122"/>
              </a:rPr>
              <a:t>销售费用（含佣金或手续费）</a:t>
            </a:r>
            <a:r>
              <a:rPr lang="zh-CN" altLang="zh-CN" sz="2800">
                <a:solidFill>
                  <a:srgbClr val="000000"/>
                </a:solidFill>
                <a:latin typeface="楷体" panose="02010609060101010101" pitchFamily="49" charset="-122"/>
                <a:ea typeface="楷体" panose="02010609060101010101" pitchFamily="49" charset="-122"/>
              </a:rPr>
              <a:t>不超过委托销售收入</a:t>
            </a:r>
            <a:r>
              <a:rPr lang="en-US" altLang="zh-CN" sz="2800" b="1" u="sng">
                <a:solidFill>
                  <a:srgbClr val="A50021"/>
                </a:solidFill>
                <a:latin typeface="楷体" panose="02010609060101010101" pitchFamily="49" charset="-122"/>
                <a:ea typeface="楷体" panose="02010609060101010101" pitchFamily="49" charset="-122"/>
              </a:rPr>
              <a:t>10%</a:t>
            </a:r>
            <a:r>
              <a:rPr lang="zh-CN" altLang="zh-CN" sz="2800">
                <a:solidFill>
                  <a:srgbClr val="000000"/>
                </a:solidFill>
                <a:latin typeface="楷体" panose="02010609060101010101" pitchFamily="49" charset="-122"/>
                <a:ea typeface="楷体" panose="02010609060101010101" pitchFamily="49" charset="-122"/>
              </a:rPr>
              <a:t>的部分，准予据实扣除。</a:t>
            </a:r>
            <a:br>
              <a:rPr lang="en-US" altLang="zh-CN" sz="2800">
                <a:solidFill>
                  <a:srgbClr val="000000"/>
                </a:solidFill>
                <a:ea typeface="宋体" panose="02010600030101010101" pitchFamily="2" charset="-122"/>
              </a:rPr>
            </a:br>
            <a:endParaRPr lang="zh-CN" altLang="en-US" sz="2800">
              <a:ea typeface="宋体" panose="02010600030101010101" pitchFamily="2" charset="-122"/>
            </a:endParaRPr>
          </a:p>
        </p:txBody>
      </p:sp>
    </p:spTree>
  </p:cSld>
  <p:clrMapOvr>
    <a:masterClrMapping/>
  </p:clrMapOvr>
  <p:transition>
    <p:fade/>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内容占位符 2">
            <a:extLst>
              <a:ext uri="{FF2B5EF4-FFF2-40B4-BE49-F238E27FC236}">
                <a16:creationId xmlns:a16="http://schemas.microsoft.com/office/drawing/2014/main" id="{66A32B80-EAB4-45C9-9A45-CA5F8E4BFEF3}"/>
              </a:ext>
            </a:extLst>
          </p:cNvPr>
          <p:cNvSpPr>
            <a:spLocks noGrp="1"/>
          </p:cNvSpPr>
          <p:nvPr>
            <p:ph idx="1"/>
          </p:nvPr>
        </p:nvSpPr>
        <p:spPr>
          <a:xfrm>
            <a:off x="457200" y="1143000"/>
            <a:ext cx="8229600" cy="4724400"/>
          </a:xfrm>
        </p:spPr>
        <p:txBody>
          <a:bodyPr/>
          <a:lstStyle/>
          <a:p>
            <a:r>
              <a:rPr lang="zh-CN" altLang="zh-CN" sz="2800">
                <a:solidFill>
                  <a:srgbClr val="000000"/>
                </a:solidFill>
                <a:latin typeface="黑体" panose="02010609060101010101" pitchFamily="49" charset="-122"/>
                <a:ea typeface="黑体" panose="02010609060101010101" pitchFamily="49" charset="-122"/>
              </a:rPr>
              <a:t>（十）利息支出的处理规定：</a:t>
            </a:r>
            <a:br>
              <a:rPr lang="en-US" altLang="zh-CN" sz="2800">
                <a:solidFill>
                  <a:srgbClr val="000000"/>
                </a:solidFill>
                <a:latin typeface="黑体" panose="02010609060101010101" pitchFamily="49" charset="-122"/>
                <a:ea typeface="黑体" panose="02010609060101010101" pitchFamily="49" charset="-122"/>
              </a:rPr>
            </a:br>
            <a:r>
              <a:rPr lang="zh-CN" altLang="zh-CN" sz="2800">
                <a:solidFill>
                  <a:srgbClr val="000000"/>
                </a:solidFill>
                <a:ea typeface="宋体" panose="02010600030101010101" pitchFamily="2" charset="-122"/>
              </a:rPr>
              <a:t>　　</a:t>
            </a:r>
            <a:r>
              <a:rPr lang="en-US" altLang="zh-CN" sz="2800">
                <a:solidFill>
                  <a:srgbClr val="000000"/>
                </a:solidFill>
                <a:latin typeface="楷体" panose="02010609060101010101" pitchFamily="49" charset="-122"/>
                <a:ea typeface="楷体" panose="02010609060101010101" pitchFamily="49" charset="-122"/>
              </a:rPr>
              <a:t>1.</a:t>
            </a:r>
            <a:r>
              <a:rPr lang="zh-CN" altLang="zh-CN" sz="2800">
                <a:solidFill>
                  <a:srgbClr val="000000"/>
                </a:solidFill>
                <a:latin typeface="楷体" panose="02010609060101010101" pitchFamily="49" charset="-122"/>
                <a:ea typeface="楷体" panose="02010609060101010101" pitchFamily="49" charset="-122"/>
              </a:rPr>
              <a:t>企业为建造开发产品借入资金而发生的符合税收规定的</a:t>
            </a:r>
            <a:r>
              <a:rPr lang="zh-CN" altLang="zh-CN" sz="2800" b="1">
                <a:solidFill>
                  <a:srgbClr val="FF0000"/>
                </a:solidFill>
                <a:latin typeface="楷体" panose="02010609060101010101" pitchFamily="49" charset="-122"/>
                <a:ea typeface="楷体" panose="02010609060101010101" pitchFamily="49" charset="-122"/>
              </a:rPr>
              <a:t>借款费用</a:t>
            </a:r>
            <a:r>
              <a:rPr lang="zh-CN" altLang="zh-CN" sz="2800">
                <a:solidFill>
                  <a:srgbClr val="000000"/>
                </a:solidFill>
                <a:latin typeface="楷体" panose="02010609060101010101" pitchFamily="49" charset="-122"/>
                <a:ea typeface="楷体" panose="02010609060101010101" pitchFamily="49" charset="-122"/>
              </a:rPr>
              <a:t>，可按企业会计准则的规定进行归集和分配，其中属于财务费用性质的借款费用，可直接在税前扣除。</a:t>
            </a:r>
            <a:br>
              <a:rPr lang="en-US" altLang="zh-CN" sz="2800">
                <a:solidFill>
                  <a:srgbClr val="000000"/>
                </a:solidFill>
                <a:latin typeface="楷体" panose="02010609060101010101" pitchFamily="49" charset="-122"/>
                <a:ea typeface="楷体" panose="02010609060101010101" pitchFamily="49" charset="-122"/>
              </a:rPr>
            </a:br>
            <a:r>
              <a:rPr lang="zh-CN" altLang="zh-CN" sz="2800">
                <a:solidFill>
                  <a:srgbClr val="000000"/>
                </a:solidFill>
                <a:latin typeface="楷体" panose="02010609060101010101" pitchFamily="49" charset="-122"/>
                <a:ea typeface="楷体" panose="02010609060101010101" pitchFamily="49" charset="-122"/>
              </a:rPr>
              <a:t>　　</a:t>
            </a:r>
            <a:r>
              <a:rPr lang="en-US" altLang="zh-CN" sz="2800">
                <a:solidFill>
                  <a:srgbClr val="000000"/>
                </a:solidFill>
                <a:latin typeface="楷体" panose="02010609060101010101" pitchFamily="49" charset="-122"/>
                <a:ea typeface="楷体" panose="02010609060101010101" pitchFamily="49" charset="-122"/>
              </a:rPr>
              <a:t>2.</a:t>
            </a:r>
            <a:r>
              <a:rPr lang="zh-CN" altLang="zh-CN" sz="2800">
                <a:solidFill>
                  <a:srgbClr val="000000"/>
                </a:solidFill>
                <a:latin typeface="楷体" panose="02010609060101010101" pitchFamily="49" charset="-122"/>
                <a:ea typeface="楷体" panose="02010609060101010101" pitchFamily="49" charset="-122"/>
              </a:rPr>
              <a:t>企业集团或其成员企业统一向金融机构借款分摊集团内部其他成员企业使用的，借入方凡能出具从金融机构取得借款的证明文件，可以在使用借款的企业间</a:t>
            </a:r>
            <a:r>
              <a:rPr lang="zh-CN" altLang="zh-CN" sz="2800" b="1" u="sng">
                <a:solidFill>
                  <a:srgbClr val="A50021"/>
                </a:solidFill>
                <a:latin typeface="楷体" panose="02010609060101010101" pitchFamily="49" charset="-122"/>
                <a:ea typeface="楷体" panose="02010609060101010101" pitchFamily="49" charset="-122"/>
              </a:rPr>
              <a:t>合理的分摊</a:t>
            </a:r>
            <a:r>
              <a:rPr lang="zh-CN" altLang="zh-CN" sz="2800">
                <a:solidFill>
                  <a:srgbClr val="000000"/>
                </a:solidFill>
                <a:latin typeface="楷体" panose="02010609060101010101" pitchFamily="49" charset="-122"/>
                <a:ea typeface="楷体" panose="02010609060101010101" pitchFamily="49" charset="-122"/>
              </a:rPr>
              <a:t>利息费用，使用借款的企业分摊的合理利息准予在税前扣除。</a:t>
            </a:r>
            <a:br>
              <a:rPr lang="en-US" altLang="zh-CN">
                <a:solidFill>
                  <a:srgbClr val="000000"/>
                </a:solidFill>
                <a:latin typeface="楷体" panose="02010609060101010101" pitchFamily="49" charset="-122"/>
                <a:ea typeface="楷体" panose="02010609060101010101" pitchFamily="49" charset="-122"/>
              </a:rPr>
            </a:br>
            <a:endParaRPr lang="zh-CN" altLang="en-US">
              <a:latin typeface="楷体" panose="02010609060101010101" pitchFamily="49" charset="-122"/>
              <a:ea typeface="楷体" panose="02010609060101010101" pitchFamily="49" charset="-122"/>
            </a:endParaRPr>
          </a:p>
        </p:txBody>
      </p:sp>
    </p:spTree>
  </p:cSld>
  <p:clrMapOvr>
    <a:masterClrMapping/>
  </p:clrMapOvr>
  <p:transition>
    <p:fade/>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内容占位符 2">
            <a:extLst>
              <a:ext uri="{FF2B5EF4-FFF2-40B4-BE49-F238E27FC236}">
                <a16:creationId xmlns:a16="http://schemas.microsoft.com/office/drawing/2014/main" id="{3C4E0A89-EAD0-4BB3-846C-34263A5E28BB}"/>
              </a:ext>
            </a:extLst>
          </p:cNvPr>
          <p:cNvSpPr>
            <a:spLocks noGrp="1"/>
          </p:cNvSpPr>
          <p:nvPr>
            <p:ph idx="1"/>
          </p:nvPr>
        </p:nvSpPr>
        <p:spPr>
          <a:xfrm>
            <a:off x="457200" y="1066800"/>
            <a:ext cx="8229600" cy="4800600"/>
          </a:xfrm>
        </p:spPr>
        <p:txBody>
          <a:bodyPr/>
          <a:lstStyle/>
          <a:p>
            <a:r>
              <a:rPr lang="zh-CN" altLang="zh-CN">
                <a:solidFill>
                  <a:srgbClr val="000000"/>
                </a:solidFill>
                <a:latin typeface="楷体" panose="02010609060101010101" pitchFamily="49" charset="-122"/>
                <a:ea typeface="楷体" panose="02010609060101010101" pitchFamily="49" charset="-122"/>
              </a:rPr>
              <a:t>（十一）企业因</a:t>
            </a:r>
            <a:r>
              <a:rPr lang="zh-CN" altLang="zh-CN" b="1" u="sng">
                <a:solidFill>
                  <a:srgbClr val="A50021"/>
                </a:solidFill>
                <a:latin typeface="楷体" panose="02010609060101010101" pitchFamily="49" charset="-122"/>
                <a:ea typeface="楷体" panose="02010609060101010101" pitchFamily="49" charset="-122"/>
              </a:rPr>
              <a:t>国家无偿收回</a:t>
            </a:r>
            <a:r>
              <a:rPr lang="zh-CN" altLang="zh-CN">
                <a:solidFill>
                  <a:srgbClr val="000000"/>
                </a:solidFill>
                <a:latin typeface="楷体" panose="02010609060101010101" pitchFamily="49" charset="-122"/>
                <a:ea typeface="楷体" panose="02010609060101010101" pitchFamily="49" charset="-122"/>
              </a:rPr>
              <a:t>土地使用权而形成的</a:t>
            </a:r>
            <a:r>
              <a:rPr lang="zh-CN" altLang="zh-CN" b="1">
                <a:solidFill>
                  <a:srgbClr val="FF0000"/>
                </a:solidFill>
                <a:latin typeface="楷体" panose="02010609060101010101" pitchFamily="49" charset="-122"/>
                <a:ea typeface="楷体" panose="02010609060101010101" pitchFamily="49" charset="-122"/>
              </a:rPr>
              <a:t>损失</a:t>
            </a:r>
            <a:r>
              <a:rPr lang="zh-CN" altLang="zh-CN">
                <a:solidFill>
                  <a:srgbClr val="000000"/>
                </a:solidFill>
                <a:latin typeface="楷体" panose="02010609060101010101" pitchFamily="49" charset="-122"/>
                <a:ea typeface="楷体" panose="02010609060101010101" pitchFamily="49" charset="-122"/>
              </a:rPr>
              <a:t>，可作为财产损失按有关规定在</a:t>
            </a:r>
            <a:r>
              <a:rPr lang="zh-CN" altLang="zh-CN" b="1" u="sng">
                <a:solidFill>
                  <a:srgbClr val="A50021"/>
                </a:solidFill>
                <a:latin typeface="楷体" panose="02010609060101010101" pitchFamily="49" charset="-122"/>
                <a:ea typeface="楷体" panose="02010609060101010101" pitchFamily="49" charset="-122"/>
              </a:rPr>
              <a:t>税前扣除</a:t>
            </a:r>
            <a:r>
              <a:rPr lang="zh-CN" altLang="zh-CN">
                <a:solidFill>
                  <a:srgbClr val="000000"/>
                </a:solidFill>
                <a:latin typeface="楷体" panose="02010609060101010101" pitchFamily="49" charset="-122"/>
                <a:ea typeface="楷体" panose="02010609060101010101" pitchFamily="49" charset="-122"/>
              </a:rPr>
              <a:t>，企业开发产品（以成本对象为计量单位）整体报废或毁损，其净损失按有关规定审核确认后准予在税前扣除。</a:t>
            </a:r>
            <a:br>
              <a:rPr lang="en-US" altLang="zh-CN">
                <a:solidFill>
                  <a:srgbClr val="000000"/>
                </a:solidFill>
                <a:latin typeface="楷体" panose="02010609060101010101" pitchFamily="49" charset="-122"/>
                <a:ea typeface="楷体" panose="02010609060101010101" pitchFamily="49" charset="-122"/>
              </a:rPr>
            </a:br>
            <a:r>
              <a:rPr lang="zh-CN" altLang="zh-CN">
                <a:solidFill>
                  <a:srgbClr val="000000"/>
                </a:solidFill>
                <a:latin typeface="楷体" panose="02010609060101010101" pitchFamily="49" charset="-122"/>
                <a:ea typeface="楷体" panose="02010609060101010101" pitchFamily="49" charset="-122"/>
              </a:rPr>
              <a:t>（十二）企业开发产品转为自用的，其实际使用时间累计</a:t>
            </a:r>
            <a:r>
              <a:rPr lang="zh-CN" altLang="zh-CN" b="1" u="sng">
                <a:solidFill>
                  <a:srgbClr val="A50021"/>
                </a:solidFill>
                <a:latin typeface="楷体" panose="02010609060101010101" pitchFamily="49" charset="-122"/>
                <a:ea typeface="楷体" panose="02010609060101010101" pitchFamily="49" charset="-122"/>
              </a:rPr>
              <a:t>未超过</a:t>
            </a:r>
            <a:r>
              <a:rPr lang="en-US" altLang="zh-CN" b="1" u="sng">
                <a:solidFill>
                  <a:srgbClr val="A50021"/>
                </a:solidFill>
                <a:latin typeface="楷体" panose="02010609060101010101" pitchFamily="49" charset="-122"/>
                <a:ea typeface="楷体" panose="02010609060101010101" pitchFamily="49" charset="-122"/>
              </a:rPr>
              <a:t>12</a:t>
            </a:r>
            <a:r>
              <a:rPr lang="zh-CN" altLang="zh-CN" b="1" u="sng">
                <a:solidFill>
                  <a:srgbClr val="A50021"/>
                </a:solidFill>
                <a:latin typeface="楷体" panose="02010609060101010101" pitchFamily="49" charset="-122"/>
                <a:ea typeface="楷体" panose="02010609060101010101" pitchFamily="49" charset="-122"/>
              </a:rPr>
              <a:t>个月</a:t>
            </a:r>
            <a:r>
              <a:rPr lang="zh-CN" altLang="zh-CN">
                <a:solidFill>
                  <a:srgbClr val="000000"/>
                </a:solidFill>
                <a:latin typeface="楷体" panose="02010609060101010101" pitchFamily="49" charset="-122"/>
                <a:ea typeface="楷体" panose="02010609060101010101" pitchFamily="49" charset="-122"/>
              </a:rPr>
              <a:t>又销售的，</a:t>
            </a:r>
            <a:r>
              <a:rPr lang="zh-CN" altLang="zh-CN" b="1" u="sng">
                <a:solidFill>
                  <a:srgbClr val="A50021"/>
                </a:solidFill>
                <a:latin typeface="楷体" panose="02010609060101010101" pitchFamily="49" charset="-122"/>
                <a:ea typeface="楷体" panose="02010609060101010101" pitchFamily="49" charset="-122"/>
              </a:rPr>
              <a:t>不得</a:t>
            </a:r>
            <a:r>
              <a:rPr lang="zh-CN" altLang="zh-CN">
                <a:solidFill>
                  <a:srgbClr val="000000"/>
                </a:solidFill>
                <a:latin typeface="楷体" panose="02010609060101010101" pitchFamily="49" charset="-122"/>
                <a:ea typeface="楷体" panose="02010609060101010101" pitchFamily="49" charset="-122"/>
              </a:rPr>
              <a:t>在税前扣除</a:t>
            </a:r>
            <a:r>
              <a:rPr lang="zh-CN" altLang="zh-CN" b="1">
                <a:solidFill>
                  <a:srgbClr val="FF0000"/>
                </a:solidFill>
                <a:latin typeface="楷体" panose="02010609060101010101" pitchFamily="49" charset="-122"/>
                <a:ea typeface="楷体" panose="02010609060101010101" pitchFamily="49" charset="-122"/>
              </a:rPr>
              <a:t>折旧费用</a:t>
            </a:r>
            <a:r>
              <a:rPr lang="zh-CN" altLang="zh-CN">
                <a:solidFill>
                  <a:srgbClr val="000000"/>
                </a:solidFill>
                <a:latin typeface="楷体" panose="02010609060101010101" pitchFamily="49" charset="-122"/>
                <a:ea typeface="楷体" panose="02010609060101010101" pitchFamily="49" charset="-122"/>
              </a:rPr>
              <a:t>。</a:t>
            </a:r>
            <a:endParaRPr lang="zh-CN" altLang="zh-CN" sz="4000">
              <a:latin typeface="楷体" panose="02010609060101010101" pitchFamily="49" charset="-122"/>
              <a:ea typeface="楷体" panose="02010609060101010101" pitchFamily="49" charset="-122"/>
            </a:endParaRPr>
          </a:p>
          <a:p>
            <a:endParaRPr lang="zh-CN" altLang="en-US">
              <a:latin typeface="楷体" panose="02010609060101010101" pitchFamily="49" charset="-122"/>
              <a:ea typeface="楷体" panose="02010609060101010101" pitchFamily="49" charset="-122"/>
            </a:endParaRPr>
          </a:p>
        </p:txBody>
      </p:sp>
    </p:spTree>
  </p:cSld>
  <p:clrMapOvr>
    <a:masterClrMapping/>
  </p:clrMapOvr>
  <p:transition>
    <p:fade/>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内容占位符 2">
            <a:extLst>
              <a:ext uri="{FF2B5EF4-FFF2-40B4-BE49-F238E27FC236}">
                <a16:creationId xmlns:a16="http://schemas.microsoft.com/office/drawing/2014/main" id="{559CD37D-3C89-4C96-912D-5E68F13FD588}"/>
              </a:ext>
            </a:extLst>
          </p:cNvPr>
          <p:cNvSpPr>
            <a:spLocks noGrp="1"/>
          </p:cNvSpPr>
          <p:nvPr>
            <p:ph idx="1"/>
          </p:nvPr>
        </p:nvSpPr>
        <p:spPr>
          <a:xfrm>
            <a:off x="381000" y="457200"/>
            <a:ext cx="8229600" cy="5410200"/>
          </a:xfrm>
        </p:spPr>
        <p:txBody>
          <a:bodyPr/>
          <a:lstStyle/>
          <a:p>
            <a:r>
              <a:rPr lang="zh-CN" altLang="zh-CN" sz="2800" b="1">
                <a:solidFill>
                  <a:srgbClr val="000000"/>
                </a:solidFill>
                <a:latin typeface="Times New Roman" panose="02020603050405020304" pitchFamily="18" charset="0"/>
                <a:ea typeface="宋体" panose="02010600030101010101" pitchFamily="2" charset="-122"/>
              </a:rPr>
              <a:t>三、计税成本的核算方法</a:t>
            </a:r>
            <a:br>
              <a:rPr lang="en-US" altLang="zh-CN" sz="2400">
                <a:solidFill>
                  <a:srgbClr val="000000"/>
                </a:solidFill>
                <a:latin typeface="宋体" panose="02010600030101010101" pitchFamily="2" charset="-122"/>
                <a:ea typeface="宋体" panose="02010600030101010101" pitchFamily="2" charset="-122"/>
              </a:rPr>
            </a:br>
            <a:r>
              <a:rPr lang="zh-CN" altLang="zh-CN" sz="2800">
                <a:solidFill>
                  <a:srgbClr val="000000"/>
                </a:solidFill>
                <a:latin typeface="黑体" panose="02010609060101010101" pitchFamily="49" charset="-122"/>
                <a:ea typeface="黑体" panose="02010609060101010101" pitchFamily="49" charset="-122"/>
              </a:rPr>
              <a:t>（一）计税成本对象的确定原则：</a:t>
            </a:r>
            <a:endParaRPr lang="en-US" altLang="zh-CN" sz="2800">
              <a:solidFill>
                <a:srgbClr val="000000"/>
              </a:solidFill>
              <a:latin typeface="黑体" panose="02010609060101010101" pitchFamily="49" charset="-122"/>
              <a:ea typeface="黑体" panose="02010609060101010101" pitchFamily="49" charset="-122"/>
            </a:endParaRPr>
          </a:p>
          <a:p>
            <a:r>
              <a:rPr lang="zh-CN" altLang="zh-CN" sz="2400">
                <a:solidFill>
                  <a:srgbClr val="000000"/>
                </a:solidFill>
                <a:latin typeface="Times New Roman" panose="02020603050405020304" pitchFamily="18" charset="0"/>
                <a:ea typeface="宋体" panose="02010600030101010101" pitchFamily="2" charset="-122"/>
              </a:rPr>
              <a:t>　　（</a:t>
            </a:r>
            <a:r>
              <a:rPr lang="en-US" altLang="zh-CN" sz="2400">
                <a:solidFill>
                  <a:srgbClr val="000000"/>
                </a:solidFill>
                <a:latin typeface="Times New Roman" panose="02020603050405020304" pitchFamily="18" charset="0"/>
                <a:ea typeface="宋体" panose="02010600030101010101" pitchFamily="2" charset="-122"/>
              </a:rPr>
              <a:t>1</a:t>
            </a:r>
            <a:r>
              <a:rPr lang="zh-CN" altLang="zh-CN" sz="2400">
                <a:solidFill>
                  <a:srgbClr val="000000"/>
                </a:solidFill>
                <a:latin typeface="Times New Roman" panose="02020603050405020304" pitchFamily="18" charset="0"/>
                <a:ea typeface="宋体" panose="02010600030101010101" pitchFamily="2" charset="-122"/>
              </a:rPr>
              <a:t>）可否销售原则 。</a:t>
            </a:r>
            <a:r>
              <a:rPr lang="en-US" altLang="zh-CN" sz="2400">
                <a:solidFill>
                  <a:srgbClr val="000000"/>
                </a:solidFill>
                <a:latin typeface="Times New Roman" panose="02020603050405020304" pitchFamily="18" charset="0"/>
                <a:ea typeface="宋体" panose="02010600030101010101" pitchFamily="2" charset="-122"/>
              </a:rPr>
              <a:t>  </a:t>
            </a:r>
            <a:r>
              <a:rPr lang="zh-CN" altLang="zh-CN" sz="2400">
                <a:solidFill>
                  <a:srgbClr val="000000"/>
                </a:solidFill>
                <a:latin typeface="Times New Roman" panose="02020603050405020304" pitchFamily="18" charset="0"/>
                <a:ea typeface="宋体" panose="02010600030101010101" pitchFamily="2" charset="-122"/>
              </a:rPr>
              <a:t>（</a:t>
            </a:r>
            <a:r>
              <a:rPr lang="en-US" altLang="zh-CN" sz="2400">
                <a:solidFill>
                  <a:srgbClr val="000000"/>
                </a:solidFill>
                <a:latin typeface="Times New Roman" panose="02020603050405020304" pitchFamily="18" charset="0"/>
                <a:ea typeface="宋体" panose="02010600030101010101" pitchFamily="2" charset="-122"/>
              </a:rPr>
              <a:t>2</a:t>
            </a:r>
            <a:r>
              <a:rPr lang="zh-CN" altLang="zh-CN" sz="2400">
                <a:solidFill>
                  <a:srgbClr val="000000"/>
                </a:solidFill>
                <a:latin typeface="Times New Roman" panose="02020603050405020304" pitchFamily="18" charset="0"/>
                <a:ea typeface="宋体" panose="02010600030101010101" pitchFamily="2" charset="-122"/>
              </a:rPr>
              <a:t>）分类归集原则。</a:t>
            </a:r>
            <a:r>
              <a:rPr lang="en-US" altLang="zh-CN" sz="2400">
                <a:solidFill>
                  <a:srgbClr val="000000"/>
                </a:solidFill>
                <a:latin typeface="Times New Roman" panose="02020603050405020304" pitchFamily="18" charset="0"/>
                <a:ea typeface="宋体" panose="02010600030101010101" pitchFamily="2" charset="-122"/>
              </a:rPr>
              <a:t> </a:t>
            </a:r>
            <a:br>
              <a:rPr lang="en-US" altLang="zh-CN" sz="2400">
                <a:solidFill>
                  <a:srgbClr val="000000"/>
                </a:solidFill>
                <a:latin typeface="Times New Roman" panose="02020603050405020304" pitchFamily="18" charset="0"/>
                <a:ea typeface="宋体" panose="02010600030101010101" pitchFamily="2" charset="-122"/>
              </a:rPr>
            </a:br>
            <a:r>
              <a:rPr lang="zh-CN" altLang="zh-CN" sz="2400">
                <a:solidFill>
                  <a:srgbClr val="000000"/>
                </a:solidFill>
                <a:latin typeface="Times New Roman" panose="02020603050405020304" pitchFamily="18" charset="0"/>
                <a:ea typeface="宋体" panose="02010600030101010101" pitchFamily="2" charset="-122"/>
              </a:rPr>
              <a:t>　　（</a:t>
            </a:r>
            <a:r>
              <a:rPr lang="en-US" altLang="zh-CN" sz="2400">
                <a:solidFill>
                  <a:srgbClr val="000000"/>
                </a:solidFill>
                <a:latin typeface="Times New Roman" panose="02020603050405020304" pitchFamily="18" charset="0"/>
                <a:ea typeface="宋体" panose="02010600030101010101" pitchFamily="2" charset="-122"/>
              </a:rPr>
              <a:t>3</a:t>
            </a:r>
            <a:r>
              <a:rPr lang="zh-CN" altLang="zh-CN" sz="2400">
                <a:solidFill>
                  <a:srgbClr val="000000"/>
                </a:solidFill>
                <a:latin typeface="Times New Roman" panose="02020603050405020304" pitchFamily="18" charset="0"/>
                <a:ea typeface="宋体" panose="02010600030101010101" pitchFamily="2" charset="-122"/>
              </a:rPr>
              <a:t>）功能区分原则。</a:t>
            </a:r>
            <a:r>
              <a:rPr lang="en-US" altLang="zh-CN" sz="2400">
                <a:solidFill>
                  <a:srgbClr val="000000"/>
                </a:solidFill>
                <a:latin typeface="Times New Roman" panose="02020603050405020304" pitchFamily="18" charset="0"/>
                <a:ea typeface="宋体" panose="02010600030101010101" pitchFamily="2" charset="-122"/>
              </a:rPr>
              <a:t>   </a:t>
            </a:r>
            <a:r>
              <a:rPr lang="zh-CN" altLang="zh-CN" sz="2400">
                <a:solidFill>
                  <a:srgbClr val="000000"/>
                </a:solidFill>
                <a:latin typeface="Times New Roman" panose="02020603050405020304" pitchFamily="18" charset="0"/>
                <a:ea typeface="宋体" panose="02010600030101010101" pitchFamily="2" charset="-122"/>
              </a:rPr>
              <a:t>（</a:t>
            </a:r>
            <a:r>
              <a:rPr lang="en-US" altLang="zh-CN" sz="2400">
                <a:solidFill>
                  <a:srgbClr val="000000"/>
                </a:solidFill>
                <a:latin typeface="Times New Roman" panose="02020603050405020304" pitchFamily="18" charset="0"/>
                <a:ea typeface="宋体" panose="02010600030101010101" pitchFamily="2" charset="-122"/>
              </a:rPr>
              <a:t>4</a:t>
            </a:r>
            <a:r>
              <a:rPr lang="zh-CN" altLang="zh-CN" sz="2400">
                <a:solidFill>
                  <a:srgbClr val="000000"/>
                </a:solidFill>
                <a:latin typeface="Times New Roman" panose="02020603050405020304" pitchFamily="18" charset="0"/>
                <a:ea typeface="宋体" panose="02010600030101010101" pitchFamily="2" charset="-122"/>
              </a:rPr>
              <a:t>）定价差异原则。</a:t>
            </a:r>
            <a:r>
              <a:rPr lang="en-US" altLang="zh-CN" sz="2400">
                <a:solidFill>
                  <a:srgbClr val="000000"/>
                </a:solidFill>
                <a:latin typeface="Times New Roman" panose="02020603050405020304" pitchFamily="18" charset="0"/>
                <a:ea typeface="宋体" panose="02010600030101010101" pitchFamily="2" charset="-122"/>
              </a:rPr>
              <a:t> </a:t>
            </a:r>
            <a:br>
              <a:rPr lang="en-US" altLang="zh-CN" sz="2400">
                <a:solidFill>
                  <a:srgbClr val="000000"/>
                </a:solidFill>
                <a:latin typeface="Times New Roman" panose="02020603050405020304" pitchFamily="18" charset="0"/>
                <a:ea typeface="宋体" panose="02010600030101010101" pitchFamily="2" charset="-122"/>
              </a:rPr>
            </a:br>
            <a:r>
              <a:rPr lang="zh-CN" altLang="zh-CN" sz="2400">
                <a:solidFill>
                  <a:srgbClr val="000000"/>
                </a:solidFill>
                <a:latin typeface="Times New Roman" panose="02020603050405020304" pitchFamily="18" charset="0"/>
                <a:ea typeface="宋体" panose="02010600030101010101" pitchFamily="2" charset="-122"/>
              </a:rPr>
              <a:t>　　（</a:t>
            </a:r>
            <a:r>
              <a:rPr lang="en-US" altLang="zh-CN" sz="2400">
                <a:solidFill>
                  <a:srgbClr val="000000"/>
                </a:solidFill>
                <a:latin typeface="Times New Roman" panose="02020603050405020304" pitchFamily="18" charset="0"/>
                <a:ea typeface="宋体" panose="02010600030101010101" pitchFamily="2" charset="-122"/>
              </a:rPr>
              <a:t>5</a:t>
            </a:r>
            <a:r>
              <a:rPr lang="zh-CN" altLang="zh-CN" sz="2400">
                <a:solidFill>
                  <a:srgbClr val="000000"/>
                </a:solidFill>
                <a:latin typeface="Times New Roman" panose="02020603050405020304" pitchFamily="18" charset="0"/>
                <a:ea typeface="宋体" panose="02010600030101010101" pitchFamily="2" charset="-122"/>
              </a:rPr>
              <a:t>）成本差异原则。</a:t>
            </a:r>
            <a:r>
              <a:rPr lang="en-US" altLang="zh-CN" sz="2400">
                <a:solidFill>
                  <a:srgbClr val="000000"/>
                </a:solidFill>
                <a:latin typeface="Times New Roman" panose="02020603050405020304" pitchFamily="18" charset="0"/>
                <a:ea typeface="宋体" panose="02010600030101010101" pitchFamily="2" charset="-122"/>
              </a:rPr>
              <a:t>    </a:t>
            </a:r>
            <a:r>
              <a:rPr lang="zh-CN" altLang="zh-CN" sz="2400">
                <a:solidFill>
                  <a:srgbClr val="000000"/>
                </a:solidFill>
                <a:latin typeface="Times New Roman" panose="02020603050405020304" pitchFamily="18" charset="0"/>
                <a:ea typeface="宋体" panose="02010600030101010101" pitchFamily="2" charset="-122"/>
              </a:rPr>
              <a:t>（</a:t>
            </a:r>
            <a:r>
              <a:rPr lang="en-US" altLang="zh-CN" sz="2400">
                <a:solidFill>
                  <a:srgbClr val="000000"/>
                </a:solidFill>
                <a:latin typeface="Times New Roman" panose="02020603050405020304" pitchFamily="18" charset="0"/>
                <a:ea typeface="宋体" panose="02010600030101010101" pitchFamily="2" charset="-122"/>
              </a:rPr>
              <a:t>6</a:t>
            </a:r>
            <a:r>
              <a:rPr lang="zh-CN" altLang="zh-CN" sz="2400">
                <a:solidFill>
                  <a:srgbClr val="000000"/>
                </a:solidFill>
                <a:latin typeface="Times New Roman" panose="02020603050405020304" pitchFamily="18" charset="0"/>
                <a:ea typeface="宋体" panose="02010600030101010101" pitchFamily="2" charset="-122"/>
              </a:rPr>
              <a:t>）权益区分原则。</a:t>
            </a:r>
            <a:endParaRPr lang="zh-CN" altLang="zh-CN" sz="2400">
              <a:latin typeface="Times New Roman" panose="02020603050405020304" pitchFamily="18" charset="0"/>
              <a:ea typeface="宋体" panose="02010600030101010101" pitchFamily="2" charset="-122"/>
            </a:endParaRPr>
          </a:p>
          <a:p>
            <a:r>
              <a:rPr lang="zh-CN" altLang="zh-CN" sz="2400">
                <a:solidFill>
                  <a:srgbClr val="000000"/>
                </a:solidFill>
                <a:latin typeface="Times New Roman" panose="02020603050405020304" pitchFamily="18" charset="0"/>
                <a:ea typeface="宋体" panose="02010600030101010101" pitchFamily="2" charset="-122"/>
              </a:rPr>
              <a:t>　　</a:t>
            </a:r>
            <a:r>
              <a:rPr lang="zh-CN" altLang="zh-CN" sz="2800">
                <a:solidFill>
                  <a:srgbClr val="000000"/>
                </a:solidFill>
                <a:latin typeface="楷体" panose="02010609060101010101" pitchFamily="49" charset="-122"/>
                <a:ea typeface="楷体" panose="02010609060101010101" pitchFamily="49" charset="-122"/>
              </a:rPr>
              <a:t>房地产开发企业应依据计税成本对象确定原则确定已完工开发产品的</a:t>
            </a:r>
            <a:r>
              <a:rPr lang="zh-CN" altLang="zh-CN" sz="2800" b="1">
                <a:solidFill>
                  <a:srgbClr val="FF0000"/>
                </a:solidFill>
                <a:latin typeface="楷体" panose="02010609060101010101" pitchFamily="49" charset="-122"/>
                <a:ea typeface="楷体" panose="02010609060101010101" pitchFamily="49" charset="-122"/>
              </a:rPr>
              <a:t>成本对象</a:t>
            </a:r>
            <a:r>
              <a:rPr lang="zh-CN" altLang="zh-CN" sz="2800">
                <a:solidFill>
                  <a:srgbClr val="000000"/>
                </a:solidFill>
                <a:latin typeface="楷体" panose="02010609060101010101" pitchFamily="49" charset="-122"/>
                <a:ea typeface="楷体" panose="02010609060101010101" pitchFamily="49" charset="-122"/>
              </a:rPr>
              <a:t>，并</a:t>
            </a:r>
            <a:r>
              <a:rPr lang="zh-CN" altLang="zh-CN" sz="2800" b="1" u="sng">
                <a:solidFill>
                  <a:srgbClr val="A50021"/>
                </a:solidFill>
                <a:latin typeface="楷体" panose="02010609060101010101" pitchFamily="49" charset="-122"/>
                <a:ea typeface="楷体" panose="02010609060101010101" pitchFamily="49" charset="-122"/>
              </a:rPr>
              <a:t>出具专项报告</a:t>
            </a:r>
            <a:r>
              <a:rPr lang="zh-CN" altLang="zh-CN" sz="2800">
                <a:solidFill>
                  <a:srgbClr val="000000"/>
                </a:solidFill>
                <a:latin typeface="楷体" panose="02010609060101010101" pitchFamily="49" charset="-122"/>
                <a:ea typeface="楷体" panose="02010609060101010101" pitchFamily="49" charset="-122"/>
              </a:rPr>
              <a:t>，在开发产品完工当年企业所得税年度纳税申报时，随同《企业所得税年度纳税申报表》一并报送主管税务机关。</a:t>
            </a:r>
            <a:br>
              <a:rPr lang="en-US" altLang="zh-CN" sz="2800">
                <a:solidFill>
                  <a:srgbClr val="000000"/>
                </a:solidFill>
                <a:latin typeface="楷体" panose="02010609060101010101" pitchFamily="49" charset="-122"/>
                <a:ea typeface="楷体" panose="02010609060101010101" pitchFamily="49" charset="-122"/>
              </a:rPr>
            </a:br>
            <a:r>
              <a:rPr lang="zh-CN" altLang="zh-CN" sz="2800">
                <a:solidFill>
                  <a:srgbClr val="000000"/>
                </a:solidFill>
                <a:latin typeface="楷体" panose="02010609060101010101" pitchFamily="49" charset="-122"/>
                <a:ea typeface="楷体" panose="02010609060101010101" pitchFamily="49" charset="-122"/>
              </a:rPr>
              <a:t>　　房地产开发企业将已确定的成本对象</a:t>
            </a:r>
            <a:r>
              <a:rPr lang="zh-CN" altLang="zh-CN" sz="2800" b="1">
                <a:solidFill>
                  <a:srgbClr val="FF0000"/>
                </a:solidFill>
                <a:latin typeface="楷体" panose="02010609060101010101" pitchFamily="49" charset="-122"/>
                <a:ea typeface="楷体" panose="02010609060101010101" pitchFamily="49" charset="-122"/>
              </a:rPr>
              <a:t>报送</a:t>
            </a:r>
            <a:r>
              <a:rPr lang="zh-CN" altLang="zh-CN" sz="2800">
                <a:solidFill>
                  <a:srgbClr val="000000"/>
                </a:solidFill>
                <a:latin typeface="楷体" panose="02010609060101010101" pitchFamily="49" charset="-122"/>
                <a:ea typeface="楷体" panose="02010609060101010101" pitchFamily="49" charset="-122"/>
              </a:rPr>
              <a:t>主管税务机关后</a:t>
            </a:r>
            <a:r>
              <a:rPr lang="en-US" altLang="zh-CN" sz="2800">
                <a:solidFill>
                  <a:srgbClr val="000000"/>
                </a:solidFill>
                <a:latin typeface="楷体" panose="02010609060101010101" pitchFamily="49" charset="-122"/>
                <a:ea typeface="楷体" panose="02010609060101010101" pitchFamily="49" charset="-122"/>
              </a:rPr>
              <a:t>,</a:t>
            </a:r>
            <a:r>
              <a:rPr lang="zh-CN" altLang="zh-CN" sz="2800" b="1" u="sng">
                <a:solidFill>
                  <a:srgbClr val="A50021"/>
                </a:solidFill>
                <a:latin typeface="楷体" panose="02010609060101010101" pitchFamily="49" charset="-122"/>
                <a:ea typeface="楷体" panose="02010609060101010101" pitchFamily="49" charset="-122"/>
              </a:rPr>
              <a:t>不得随意调整或相互混淆</a:t>
            </a:r>
            <a:r>
              <a:rPr lang="zh-CN" altLang="zh-CN" sz="2800">
                <a:solidFill>
                  <a:srgbClr val="000000"/>
                </a:solidFill>
                <a:latin typeface="楷体" panose="02010609060101010101" pitchFamily="49" charset="-122"/>
                <a:ea typeface="楷体" panose="02010609060101010101" pitchFamily="49" charset="-122"/>
              </a:rPr>
              <a:t>。如确需调整成本对象的，应出具专项报告，在调整当年企业所得税年度纳税申报时报送</a:t>
            </a:r>
            <a:r>
              <a:rPr lang="zh-CN" altLang="zh-CN" sz="2800" b="1" u="sng">
                <a:solidFill>
                  <a:srgbClr val="A50021"/>
                </a:solidFill>
                <a:latin typeface="楷体" panose="02010609060101010101" pitchFamily="49" charset="-122"/>
                <a:ea typeface="楷体" panose="02010609060101010101" pitchFamily="49" charset="-122"/>
              </a:rPr>
              <a:t>主管税务机关。</a:t>
            </a:r>
            <a:endParaRPr lang="zh-CN" altLang="zh-CN" sz="2800">
              <a:latin typeface="楷体" panose="02010609060101010101" pitchFamily="49" charset="-122"/>
              <a:ea typeface="楷体" panose="02010609060101010101" pitchFamily="49" charset="-122"/>
            </a:endParaRPr>
          </a:p>
          <a:p>
            <a:endParaRPr lang="zh-CN" altLang="en-US">
              <a:ea typeface="宋体" panose="02010600030101010101" pitchFamily="2" charset="-122"/>
            </a:endParaRPr>
          </a:p>
        </p:txBody>
      </p:sp>
    </p:spTree>
  </p:cSld>
  <p:clrMapOvr>
    <a:masterClrMapping/>
  </p:clrMapOvr>
  <p:transition>
    <p:fade/>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内容占位符 2">
            <a:extLst>
              <a:ext uri="{FF2B5EF4-FFF2-40B4-BE49-F238E27FC236}">
                <a16:creationId xmlns:a16="http://schemas.microsoft.com/office/drawing/2014/main" id="{61787C2A-2302-41A8-B5AC-444DCFECBFF2}"/>
              </a:ext>
            </a:extLst>
          </p:cNvPr>
          <p:cNvSpPr>
            <a:spLocks noGrp="1"/>
          </p:cNvSpPr>
          <p:nvPr>
            <p:ph idx="1"/>
          </p:nvPr>
        </p:nvSpPr>
        <p:spPr>
          <a:xfrm>
            <a:off x="381000" y="762000"/>
            <a:ext cx="8229600" cy="5410200"/>
          </a:xfrm>
        </p:spPr>
        <p:txBody>
          <a:bodyPr/>
          <a:lstStyle/>
          <a:p>
            <a:r>
              <a:rPr lang="zh-CN" altLang="en-US" sz="2800">
                <a:latin typeface="黑体" panose="02010609060101010101" pitchFamily="49" charset="-122"/>
                <a:ea typeface="黑体" panose="02010609060101010101" pitchFamily="49" charset="-122"/>
              </a:rPr>
              <a:t>（二）开发产品计税成本支出的内容：</a:t>
            </a:r>
          </a:p>
          <a:p>
            <a:r>
              <a:rPr lang="zh-CN" altLang="en-US" sz="2800">
                <a:ea typeface="宋体" panose="02010600030101010101" pitchFamily="2" charset="-122"/>
              </a:rPr>
              <a:t>　</a:t>
            </a:r>
            <a:r>
              <a:rPr lang="zh-CN" altLang="en-US" sz="2800">
                <a:latin typeface="楷体" panose="02010609060101010101" pitchFamily="49" charset="-122"/>
                <a:ea typeface="楷体" panose="02010609060101010101" pitchFamily="49" charset="-122"/>
              </a:rPr>
              <a:t>（</a:t>
            </a:r>
            <a:r>
              <a:rPr lang="en-US" altLang="zh-CN" sz="2800">
                <a:latin typeface="楷体" panose="02010609060101010101" pitchFamily="49" charset="-122"/>
                <a:ea typeface="楷体" panose="02010609060101010101" pitchFamily="49" charset="-122"/>
              </a:rPr>
              <a:t>1</a:t>
            </a:r>
            <a:r>
              <a:rPr lang="zh-CN" altLang="en-US" sz="2800">
                <a:latin typeface="楷体" panose="02010609060101010101" pitchFamily="49" charset="-122"/>
                <a:ea typeface="楷体" panose="02010609060101010101" pitchFamily="49" charset="-122"/>
              </a:rPr>
              <a:t>）土地征用费及拆迁补偿费。包括契税、耕地占用税、土地使用费、土地闲置费等。</a:t>
            </a:r>
          </a:p>
          <a:p>
            <a:r>
              <a:rPr lang="zh-CN" altLang="en-US" sz="2800">
                <a:latin typeface="楷体" panose="02010609060101010101" pitchFamily="49" charset="-122"/>
                <a:ea typeface="楷体" panose="02010609060101010101" pitchFamily="49" charset="-122"/>
              </a:rPr>
              <a:t>　（</a:t>
            </a:r>
            <a:r>
              <a:rPr lang="en-US" altLang="zh-CN" sz="2800">
                <a:latin typeface="楷体" panose="02010609060101010101" pitchFamily="49" charset="-122"/>
                <a:ea typeface="楷体" panose="02010609060101010101" pitchFamily="49" charset="-122"/>
              </a:rPr>
              <a:t>2</a:t>
            </a:r>
            <a:r>
              <a:rPr lang="zh-CN" altLang="en-US" sz="2800">
                <a:latin typeface="楷体" panose="02010609060101010101" pitchFamily="49" charset="-122"/>
                <a:ea typeface="楷体" panose="02010609060101010101" pitchFamily="49" charset="-122"/>
              </a:rPr>
              <a:t>）前期工程费。</a:t>
            </a:r>
          </a:p>
          <a:p>
            <a:r>
              <a:rPr lang="zh-CN" altLang="en-US" sz="2800">
                <a:latin typeface="楷体" panose="02010609060101010101" pitchFamily="49" charset="-122"/>
                <a:ea typeface="楷体" panose="02010609060101010101" pitchFamily="49" charset="-122"/>
              </a:rPr>
              <a:t>　（</a:t>
            </a:r>
            <a:r>
              <a:rPr lang="en-US" altLang="zh-CN" sz="2800">
                <a:latin typeface="楷体" panose="02010609060101010101" pitchFamily="49" charset="-122"/>
                <a:ea typeface="楷体" panose="02010609060101010101" pitchFamily="49" charset="-122"/>
              </a:rPr>
              <a:t>3</a:t>
            </a:r>
            <a:r>
              <a:rPr lang="zh-CN" altLang="en-US" sz="2800">
                <a:latin typeface="楷体" panose="02010609060101010101" pitchFamily="49" charset="-122"/>
                <a:ea typeface="楷体" panose="02010609060101010101" pitchFamily="49" charset="-122"/>
              </a:rPr>
              <a:t>）建筑安装工程费。</a:t>
            </a:r>
          </a:p>
          <a:p>
            <a:r>
              <a:rPr lang="zh-CN" altLang="en-US" sz="2800">
                <a:latin typeface="楷体" panose="02010609060101010101" pitchFamily="49" charset="-122"/>
                <a:ea typeface="楷体" panose="02010609060101010101" pitchFamily="49" charset="-122"/>
              </a:rPr>
              <a:t>　（</a:t>
            </a:r>
            <a:r>
              <a:rPr lang="en-US" altLang="zh-CN" sz="2800">
                <a:latin typeface="楷体" panose="02010609060101010101" pitchFamily="49" charset="-122"/>
                <a:ea typeface="楷体" panose="02010609060101010101" pitchFamily="49" charset="-122"/>
              </a:rPr>
              <a:t>4</a:t>
            </a:r>
            <a:r>
              <a:rPr lang="zh-CN" altLang="en-US" sz="2800">
                <a:latin typeface="楷体" panose="02010609060101010101" pitchFamily="49" charset="-122"/>
                <a:ea typeface="楷体" panose="02010609060101010101" pitchFamily="49" charset="-122"/>
              </a:rPr>
              <a:t>）基础设施建设费。</a:t>
            </a:r>
          </a:p>
          <a:p>
            <a:r>
              <a:rPr lang="zh-CN" altLang="en-US" sz="2800">
                <a:latin typeface="楷体" panose="02010609060101010101" pitchFamily="49" charset="-122"/>
                <a:ea typeface="楷体" panose="02010609060101010101" pitchFamily="49" charset="-122"/>
              </a:rPr>
              <a:t>　（</a:t>
            </a:r>
            <a:r>
              <a:rPr lang="en-US" altLang="zh-CN" sz="2800">
                <a:latin typeface="楷体" panose="02010609060101010101" pitchFamily="49" charset="-122"/>
                <a:ea typeface="楷体" panose="02010609060101010101" pitchFamily="49" charset="-122"/>
              </a:rPr>
              <a:t>5</a:t>
            </a:r>
            <a:r>
              <a:rPr lang="zh-CN" altLang="en-US" sz="2800">
                <a:latin typeface="楷体" panose="02010609060101010101" pitchFamily="49" charset="-122"/>
                <a:ea typeface="楷体" panose="02010609060101010101" pitchFamily="49" charset="-122"/>
              </a:rPr>
              <a:t>）公共配套设施费：指开发项目内发生的、独立的、非营利性的，且产权属于全体业主的，或无偿赠与地方政府、政府公用事业单位的公共配套设施支出。</a:t>
            </a:r>
          </a:p>
          <a:p>
            <a:r>
              <a:rPr lang="zh-CN" altLang="en-US" sz="2800">
                <a:latin typeface="楷体" panose="02010609060101010101" pitchFamily="49" charset="-122"/>
                <a:ea typeface="楷体" panose="02010609060101010101" pitchFamily="49" charset="-122"/>
              </a:rPr>
              <a:t>　（</a:t>
            </a:r>
            <a:r>
              <a:rPr lang="en-US" altLang="zh-CN" sz="2800">
                <a:latin typeface="楷体" panose="02010609060101010101" pitchFamily="49" charset="-122"/>
                <a:ea typeface="楷体" panose="02010609060101010101" pitchFamily="49" charset="-122"/>
              </a:rPr>
              <a:t>6</a:t>
            </a:r>
            <a:r>
              <a:rPr lang="zh-CN" altLang="en-US" sz="2800">
                <a:latin typeface="楷体" panose="02010609060101010101" pitchFamily="49" charset="-122"/>
                <a:ea typeface="楷体" panose="02010609060101010101" pitchFamily="49" charset="-122"/>
              </a:rPr>
              <a:t>）开发间接费。</a:t>
            </a:r>
          </a:p>
          <a:p>
            <a:endParaRPr lang="zh-CN" altLang="en-US">
              <a:ea typeface="宋体" panose="02010600030101010101" pitchFamily="2" charset="-122"/>
            </a:endParaRPr>
          </a:p>
        </p:txBody>
      </p:sp>
    </p:spTree>
  </p:cSld>
  <p:clrMapOvr>
    <a:masterClrMapping/>
  </p:clrMapOvr>
  <p:transition>
    <p:fade/>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内容占位符 2">
            <a:extLst>
              <a:ext uri="{FF2B5EF4-FFF2-40B4-BE49-F238E27FC236}">
                <a16:creationId xmlns:a16="http://schemas.microsoft.com/office/drawing/2014/main" id="{67AFB52C-7B20-4861-AA10-AED144C16AF9}"/>
              </a:ext>
            </a:extLst>
          </p:cNvPr>
          <p:cNvSpPr>
            <a:spLocks noGrp="1"/>
          </p:cNvSpPr>
          <p:nvPr>
            <p:ph idx="1"/>
          </p:nvPr>
        </p:nvSpPr>
        <p:spPr>
          <a:xfrm>
            <a:off x="457200" y="914400"/>
            <a:ext cx="8229600" cy="4953000"/>
          </a:xfrm>
        </p:spPr>
        <p:txBody>
          <a:bodyPr/>
          <a:lstStyle/>
          <a:p>
            <a:r>
              <a:rPr lang="zh-CN" altLang="zh-CN" sz="2800">
                <a:solidFill>
                  <a:srgbClr val="000000"/>
                </a:solidFill>
                <a:latin typeface="楷体" panose="02010609060101010101" pitchFamily="49" charset="-122"/>
                <a:ea typeface="楷体" panose="02010609060101010101" pitchFamily="49" charset="-122"/>
              </a:rPr>
              <a:t>（三）成本计算方法</a:t>
            </a:r>
            <a:br>
              <a:rPr lang="en-US" altLang="zh-CN" sz="2800">
                <a:solidFill>
                  <a:srgbClr val="000000"/>
                </a:solidFill>
                <a:latin typeface="Times New Roman" panose="02020603050405020304" pitchFamily="18" charset="0"/>
                <a:ea typeface="宋体" panose="02010600030101010101" pitchFamily="2" charset="-122"/>
              </a:rPr>
            </a:br>
            <a:r>
              <a:rPr lang="zh-CN" altLang="zh-CN" sz="2800">
                <a:solidFill>
                  <a:srgbClr val="000000"/>
                </a:solidFill>
                <a:latin typeface="Times New Roman" panose="02020603050405020304" pitchFamily="18" charset="0"/>
                <a:ea typeface="宋体" panose="02010600030101010101" pitchFamily="2" charset="-122"/>
              </a:rPr>
              <a:t>　　</a:t>
            </a:r>
            <a:r>
              <a:rPr lang="en-US" altLang="zh-CN" sz="2800">
                <a:solidFill>
                  <a:srgbClr val="000000"/>
                </a:solidFill>
                <a:latin typeface="楷体" panose="02010609060101010101" pitchFamily="49" charset="-122"/>
                <a:ea typeface="楷体" panose="02010609060101010101" pitchFamily="49" charset="-122"/>
              </a:rPr>
              <a:t>1.</a:t>
            </a:r>
            <a:r>
              <a:rPr lang="zh-CN" altLang="zh-CN" sz="2800">
                <a:solidFill>
                  <a:srgbClr val="000000"/>
                </a:solidFill>
                <a:latin typeface="楷体" panose="02010609060101010101" pitchFamily="49" charset="-122"/>
                <a:ea typeface="楷体" panose="02010609060101010101" pitchFamily="49" charset="-122"/>
              </a:rPr>
              <a:t>企业开发、建造的开发产品应按</a:t>
            </a:r>
            <a:r>
              <a:rPr lang="zh-CN" altLang="zh-CN" sz="2800" b="1" u="sng">
                <a:solidFill>
                  <a:srgbClr val="A50021"/>
                </a:solidFill>
                <a:latin typeface="楷体" panose="02010609060101010101" pitchFamily="49" charset="-122"/>
                <a:ea typeface="楷体" panose="02010609060101010101" pitchFamily="49" charset="-122"/>
              </a:rPr>
              <a:t>制造成本法</a:t>
            </a:r>
            <a:r>
              <a:rPr lang="zh-CN" altLang="zh-CN" sz="2800">
                <a:solidFill>
                  <a:srgbClr val="000000"/>
                </a:solidFill>
                <a:latin typeface="楷体" panose="02010609060101010101" pitchFamily="49" charset="-122"/>
                <a:ea typeface="楷体" panose="02010609060101010101" pitchFamily="49" charset="-122"/>
              </a:rPr>
              <a:t>进行计量与核算。其中，应计入开发产品成本中的费用属于直接成本和能够分清成本对象的间接成本，直接计入成本对象，</a:t>
            </a:r>
            <a:r>
              <a:rPr lang="zh-CN" altLang="zh-CN" sz="2800" b="1" u="sng">
                <a:solidFill>
                  <a:srgbClr val="A50021"/>
                </a:solidFill>
                <a:latin typeface="楷体" panose="02010609060101010101" pitchFamily="49" charset="-122"/>
                <a:ea typeface="楷体" panose="02010609060101010101" pitchFamily="49" charset="-122"/>
              </a:rPr>
              <a:t>共同成本和不能分清负担对象的间接成本</a:t>
            </a:r>
            <a:r>
              <a:rPr lang="zh-CN" altLang="zh-CN" sz="2800">
                <a:solidFill>
                  <a:srgbClr val="000000"/>
                </a:solidFill>
                <a:latin typeface="楷体" panose="02010609060101010101" pitchFamily="49" charset="-122"/>
                <a:ea typeface="楷体" panose="02010609060101010101" pitchFamily="49" charset="-122"/>
              </a:rPr>
              <a:t>，应按</a:t>
            </a:r>
            <a:r>
              <a:rPr lang="zh-CN" altLang="zh-CN" sz="2800" b="1" u="sng">
                <a:solidFill>
                  <a:srgbClr val="A50021"/>
                </a:solidFill>
                <a:latin typeface="楷体" panose="02010609060101010101" pitchFamily="49" charset="-122"/>
                <a:ea typeface="楷体" panose="02010609060101010101" pitchFamily="49" charset="-122"/>
              </a:rPr>
              <a:t>受益的原则和配比的原则</a:t>
            </a:r>
            <a:r>
              <a:rPr lang="zh-CN" altLang="zh-CN" sz="2800">
                <a:solidFill>
                  <a:srgbClr val="000000"/>
                </a:solidFill>
                <a:latin typeface="楷体" panose="02010609060101010101" pitchFamily="49" charset="-122"/>
                <a:ea typeface="楷体" panose="02010609060101010101" pitchFamily="49" charset="-122"/>
              </a:rPr>
              <a:t>分配至各成本对象，具体分配方法可按以下规定选择其一：</a:t>
            </a:r>
            <a:br>
              <a:rPr lang="en-US" altLang="zh-CN" sz="2800">
                <a:solidFill>
                  <a:srgbClr val="000000"/>
                </a:solidFill>
                <a:latin typeface="楷体" panose="02010609060101010101" pitchFamily="49" charset="-122"/>
                <a:ea typeface="楷体" panose="02010609060101010101" pitchFamily="49" charset="-122"/>
              </a:rPr>
            </a:br>
            <a:r>
              <a:rPr lang="zh-CN" altLang="zh-CN" sz="2800">
                <a:solidFill>
                  <a:srgbClr val="000000"/>
                </a:solidFill>
                <a:latin typeface="楷体" panose="02010609060101010101" pitchFamily="49" charset="-122"/>
                <a:ea typeface="楷体" panose="02010609060101010101" pitchFamily="49" charset="-122"/>
              </a:rPr>
              <a:t>　　（</a:t>
            </a:r>
            <a:r>
              <a:rPr lang="en-US" altLang="zh-CN" sz="2800">
                <a:solidFill>
                  <a:srgbClr val="000000"/>
                </a:solidFill>
                <a:latin typeface="楷体" panose="02010609060101010101" pitchFamily="49" charset="-122"/>
                <a:ea typeface="楷体" panose="02010609060101010101" pitchFamily="49" charset="-122"/>
              </a:rPr>
              <a:t>1</a:t>
            </a:r>
            <a:r>
              <a:rPr lang="zh-CN" altLang="zh-CN" sz="2800">
                <a:solidFill>
                  <a:srgbClr val="000000"/>
                </a:solidFill>
                <a:latin typeface="楷体" panose="02010609060101010101" pitchFamily="49" charset="-122"/>
                <a:ea typeface="楷体" panose="02010609060101010101" pitchFamily="49" charset="-122"/>
              </a:rPr>
              <a:t>）占地面积法。（</a:t>
            </a:r>
            <a:r>
              <a:rPr lang="en-US" altLang="zh-CN" sz="2800">
                <a:solidFill>
                  <a:srgbClr val="000000"/>
                </a:solidFill>
                <a:latin typeface="楷体" panose="02010609060101010101" pitchFamily="49" charset="-122"/>
                <a:ea typeface="楷体" panose="02010609060101010101" pitchFamily="49" charset="-122"/>
              </a:rPr>
              <a:t>2</a:t>
            </a:r>
            <a:r>
              <a:rPr lang="zh-CN" altLang="zh-CN" sz="2800">
                <a:solidFill>
                  <a:srgbClr val="000000"/>
                </a:solidFill>
                <a:latin typeface="楷体" panose="02010609060101010101" pitchFamily="49" charset="-122"/>
                <a:ea typeface="楷体" panose="02010609060101010101" pitchFamily="49" charset="-122"/>
              </a:rPr>
              <a:t>）建筑面积法。</a:t>
            </a:r>
            <a:endParaRPr lang="en-US" altLang="zh-CN" sz="2800">
              <a:solidFill>
                <a:srgbClr val="000000"/>
              </a:solidFill>
              <a:latin typeface="楷体" panose="02010609060101010101" pitchFamily="49" charset="-122"/>
              <a:ea typeface="楷体" panose="02010609060101010101" pitchFamily="49" charset="-122"/>
            </a:endParaRPr>
          </a:p>
          <a:p>
            <a:r>
              <a:rPr lang="en-US" altLang="zh-CN" sz="2800">
                <a:solidFill>
                  <a:srgbClr val="000000"/>
                </a:solidFill>
                <a:latin typeface="楷体" panose="02010609060101010101" pitchFamily="49" charset="-122"/>
                <a:ea typeface="楷体" panose="02010609060101010101" pitchFamily="49" charset="-122"/>
              </a:rPr>
              <a:t>    </a:t>
            </a:r>
            <a:r>
              <a:rPr lang="zh-CN" altLang="zh-CN" sz="2800">
                <a:solidFill>
                  <a:srgbClr val="000000"/>
                </a:solidFill>
                <a:latin typeface="楷体" panose="02010609060101010101" pitchFamily="49" charset="-122"/>
                <a:ea typeface="楷体" panose="02010609060101010101" pitchFamily="49" charset="-122"/>
              </a:rPr>
              <a:t>（</a:t>
            </a:r>
            <a:r>
              <a:rPr lang="en-US" altLang="zh-CN" sz="2800">
                <a:solidFill>
                  <a:srgbClr val="000000"/>
                </a:solidFill>
                <a:latin typeface="楷体" panose="02010609060101010101" pitchFamily="49" charset="-122"/>
                <a:ea typeface="楷体" panose="02010609060101010101" pitchFamily="49" charset="-122"/>
              </a:rPr>
              <a:t>3</a:t>
            </a:r>
            <a:r>
              <a:rPr lang="zh-CN" altLang="zh-CN" sz="2800">
                <a:solidFill>
                  <a:srgbClr val="000000"/>
                </a:solidFill>
                <a:latin typeface="楷体" panose="02010609060101010101" pitchFamily="49" charset="-122"/>
                <a:ea typeface="楷体" panose="02010609060101010101" pitchFamily="49" charset="-122"/>
              </a:rPr>
              <a:t>）直接成本法。（</a:t>
            </a:r>
            <a:r>
              <a:rPr lang="en-US" altLang="zh-CN" sz="2800">
                <a:solidFill>
                  <a:srgbClr val="000000"/>
                </a:solidFill>
                <a:latin typeface="楷体" panose="02010609060101010101" pitchFamily="49" charset="-122"/>
                <a:ea typeface="楷体" panose="02010609060101010101" pitchFamily="49" charset="-122"/>
              </a:rPr>
              <a:t>4</a:t>
            </a:r>
            <a:r>
              <a:rPr lang="zh-CN" altLang="zh-CN" sz="2800">
                <a:solidFill>
                  <a:srgbClr val="000000"/>
                </a:solidFill>
                <a:latin typeface="楷体" panose="02010609060101010101" pitchFamily="49" charset="-122"/>
                <a:ea typeface="楷体" panose="02010609060101010101" pitchFamily="49" charset="-122"/>
              </a:rPr>
              <a:t>）预算造价法。</a:t>
            </a:r>
            <a:br>
              <a:rPr lang="en-US" altLang="zh-CN" sz="2800">
                <a:solidFill>
                  <a:srgbClr val="000000"/>
                </a:solidFill>
                <a:latin typeface="楷体" panose="02010609060101010101" pitchFamily="49" charset="-122"/>
                <a:ea typeface="楷体" panose="02010609060101010101" pitchFamily="49" charset="-122"/>
              </a:rPr>
            </a:br>
            <a:r>
              <a:rPr lang="zh-CN" altLang="zh-CN" sz="2800">
                <a:solidFill>
                  <a:srgbClr val="000000"/>
                </a:solidFill>
                <a:latin typeface="楷体" panose="02010609060101010101" pitchFamily="49" charset="-122"/>
                <a:ea typeface="楷体" panose="02010609060101010101" pitchFamily="49" charset="-122"/>
              </a:rPr>
              <a:t>　　</a:t>
            </a:r>
            <a:endParaRPr lang="zh-CN" altLang="zh-CN" sz="2800">
              <a:latin typeface="楷体" panose="02010609060101010101" pitchFamily="49" charset="-122"/>
              <a:ea typeface="楷体" panose="02010609060101010101" pitchFamily="49" charset="-122"/>
            </a:endParaRPr>
          </a:p>
          <a:p>
            <a:endParaRPr lang="zh-CN" altLang="en-US" sz="2400">
              <a:latin typeface="楷体" panose="02010609060101010101" pitchFamily="49" charset="-122"/>
              <a:ea typeface="楷体" panose="02010609060101010101" pitchFamily="49" charset="-122"/>
            </a:endParaRPr>
          </a:p>
        </p:txBody>
      </p:sp>
    </p:spTree>
  </p:cSld>
  <p:clrMapOvr>
    <a:masterClrMapping/>
  </p:clrMapOvr>
  <p:transition>
    <p:fade/>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内容占位符 2">
            <a:extLst>
              <a:ext uri="{FF2B5EF4-FFF2-40B4-BE49-F238E27FC236}">
                <a16:creationId xmlns:a16="http://schemas.microsoft.com/office/drawing/2014/main" id="{4F963118-E0A5-48DC-B66E-4519DEACD1A5}"/>
              </a:ext>
            </a:extLst>
          </p:cNvPr>
          <p:cNvSpPr>
            <a:spLocks noGrp="1"/>
          </p:cNvSpPr>
          <p:nvPr>
            <p:ph idx="1"/>
          </p:nvPr>
        </p:nvSpPr>
        <p:spPr>
          <a:xfrm>
            <a:off x="457200" y="1066800"/>
            <a:ext cx="8229600" cy="4800600"/>
          </a:xfrm>
        </p:spPr>
        <p:txBody>
          <a:bodyPr/>
          <a:lstStyle/>
          <a:p>
            <a:r>
              <a:rPr lang="en-US" altLang="zh-CN">
                <a:ea typeface="宋体" panose="02010600030101010101" pitchFamily="2" charset="-122"/>
              </a:rPr>
              <a:t>2.</a:t>
            </a:r>
            <a:r>
              <a:rPr lang="zh-CN" altLang="en-US">
                <a:ea typeface="宋体" panose="02010600030101010101" pitchFamily="2" charset="-122"/>
              </a:rPr>
              <a:t>企业下列成本应按以下方法进行分配：</a:t>
            </a:r>
            <a:br>
              <a:rPr lang="zh-CN" altLang="en-US">
                <a:ea typeface="宋体" panose="02010600030101010101" pitchFamily="2" charset="-122"/>
              </a:rPr>
            </a:br>
            <a:r>
              <a:rPr lang="zh-CN" altLang="en-US">
                <a:latin typeface="楷体" panose="02010609060101010101" pitchFamily="49" charset="-122"/>
                <a:ea typeface="楷体" panose="02010609060101010101" pitchFamily="49" charset="-122"/>
              </a:rPr>
              <a:t>　</a:t>
            </a:r>
            <a:r>
              <a:rPr lang="zh-CN" altLang="en-US" sz="2800">
                <a:latin typeface="楷体" panose="02010609060101010101" pitchFamily="49" charset="-122"/>
                <a:ea typeface="楷体" panose="02010609060101010101" pitchFamily="49" charset="-122"/>
              </a:rPr>
              <a:t>（</a:t>
            </a:r>
            <a:r>
              <a:rPr lang="en-US" altLang="zh-CN" sz="2800">
                <a:latin typeface="楷体" panose="02010609060101010101" pitchFamily="49" charset="-122"/>
                <a:ea typeface="楷体" panose="02010609060101010101" pitchFamily="49" charset="-122"/>
              </a:rPr>
              <a:t>1</a:t>
            </a:r>
            <a:r>
              <a:rPr lang="zh-CN" altLang="en-US" sz="2800">
                <a:latin typeface="楷体" panose="02010609060101010101" pitchFamily="49" charset="-122"/>
                <a:ea typeface="楷体" panose="02010609060101010101" pitchFamily="49" charset="-122"/>
              </a:rPr>
              <a:t>）</a:t>
            </a:r>
            <a:r>
              <a:rPr lang="zh-CN" altLang="en-US" sz="2800" b="1">
                <a:solidFill>
                  <a:srgbClr val="FF0000"/>
                </a:solidFill>
                <a:latin typeface="楷体" panose="02010609060101010101" pitchFamily="49" charset="-122"/>
                <a:ea typeface="楷体" panose="02010609060101010101" pitchFamily="49" charset="-122"/>
              </a:rPr>
              <a:t>土地</a:t>
            </a:r>
            <a:r>
              <a:rPr lang="zh-CN" altLang="en-US" sz="2800">
                <a:latin typeface="楷体" panose="02010609060101010101" pitchFamily="49" charset="-122"/>
                <a:ea typeface="楷体" panose="02010609060101010101" pitchFamily="49" charset="-122"/>
              </a:rPr>
              <a:t>成本，一般按</a:t>
            </a:r>
            <a:r>
              <a:rPr lang="zh-CN" altLang="en-US" sz="2800" b="1">
                <a:solidFill>
                  <a:srgbClr val="FF0000"/>
                </a:solidFill>
                <a:latin typeface="楷体" panose="02010609060101010101" pitchFamily="49" charset="-122"/>
                <a:ea typeface="楷体" panose="02010609060101010101" pitchFamily="49" charset="-122"/>
              </a:rPr>
              <a:t>占地面积法</a:t>
            </a:r>
            <a:r>
              <a:rPr lang="zh-CN" altLang="en-US" sz="2800">
                <a:latin typeface="楷体" panose="02010609060101010101" pitchFamily="49" charset="-122"/>
                <a:ea typeface="楷体" panose="02010609060101010101" pitchFamily="49" charset="-122"/>
              </a:rPr>
              <a:t>进行分配。如果确需结合其他方法进行分配的，应商税务机关同意。</a:t>
            </a:r>
            <a:br>
              <a:rPr lang="zh-CN" altLang="en-US" sz="2800">
                <a:latin typeface="楷体" panose="02010609060101010101" pitchFamily="49" charset="-122"/>
                <a:ea typeface="楷体" panose="02010609060101010101" pitchFamily="49" charset="-122"/>
              </a:rPr>
            </a:br>
            <a:r>
              <a:rPr lang="zh-CN" altLang="en-US" sz="2800">
                <a:latin typeface="楷体" panose="02010609060101010101" pitchFamily="49" charset="-122"/>
                <a:ea typeface="楷体" panose="02010609060101010101" pitchFamily="49" charset="-122"/>
              </a:rPr>
              <a:t>　（</a:t>
            </a:r>
            <a:r>
              <a:rPr lang="en-US" altLang="zh-CN" sz="2800">
                <a:latin typeface="楷体" panose="02010609060101010101" pitchFamily="49" charset="-122"/>
                <a:ea typeface="楷体" panose="02010609060101010101" pitchFamily="49" charset="-122"/>
              </a:rPr>
              <a:t>2</a:t>
            </a:r>
            <a:r>
              <a:rPr lang="zh-CN" altLang="en-US" sz="2800">
                <a:latin typeface="楷体" panose="02010609060101010101" pitchFamily="49" charset="-122"/>
                <a:ea typeface="楷体" panose="02010609060101010101" pitchFamily="49" charset="-122"/>
              </a:rPr>
              <a:t>）单独作为过渡性成本对象核算的</a:t>
            </a:r>
            <a:r>
              <a:rPr lang="zh-CN" altLang="en-US" sz="2800" b="1">
                <a:solidFill>
                  <a:srgbClr val="FF0000"/>
                </a:solidFill>
                <a:latin typeface="楷体" panose="02010609060101010101" pitchFamily="49" charset="-122"/>
                <a:ea typeface="楷体" panose="02010609060101010101" pitchFamily="49" charset="-122"/>
              </a:rPr>
              <a:t>公共配套设施</a:t>
            </a:r>
            <a:r>
              <a:rPr lang="zh-CN" altLang="en-US" sz="2800">
                <a:latin typeface="楷体" panose="02010609060101010101" pitchFamily="49" charset="-122"/>
                <a:ea typeface="楷体" panose="02010609060101010101" pitchFamily="49" charset="-122"/>
              </a:rPr>
              <a:t>开发成本，应按</a:t>
            </a:r>
            <a:r>
              <a:rPr lang="zh-CN" altLang="en-US" sz="2800" b="1">
                <a:solidFill>
                  <a:srgbClr val="FF0000"/>
                </a:solidFill>
                <a:latin typeface="楷体" panose="02010609060101010101" pitchFamily="49" charset="-122"/>
                <a:ea typeface="楷体" panose="02010609060101010101" pitchFamily="49" charset="-122"/>
              </a:rPr>
              <a:t>建筑面积法</a:t>
            </a:r>
            <a:r>
              <a:rPr lang="zh-CN" altLang="en-US" sz="2800">
                <a:latin typeface="楷体" panose="02010609060101010101" pitchFamily="49" charset="-122"/>
                <a:ea typeface="楷体" panose="02010609060101010101" pitchFamily="49" charset="-122"/>
              </a:rPr>
              <a:t>进行分配。</a:t>
            </a:r>
            <a:br>
              <a:rPr lang="zh-CN" altLang="en-US" sz="2800">
                <a:latin typeface="楷体" panose="02010609060101010101" pitchFamily="49" charset="-122"/>
                <a:ea typeface="楷体" panose="02010609060101010101" pitchFamily="49" charset="-122"/>
              </a:rPr>
            </a:br>
            <a:r>
              <a:rPr lang="zh-CN" altLang="en-US" sz="2800">
                <a:latin typeface="楷体" panose="02010609060101010101" pitchFamily="49" charset="-122"/>
                <a:ea typeface="楷体" panose="02010609060101010101" pitchFamily="49" charset="-122"/>
              </a:rPr>
              <a:t>　（</a:t>
            </a:r>
            <a:r>
              <a:rPr lang="en-US" altLang="zh-CN" sz="2800">
                <a:latin typeface="楷体" panose="02010609060101010101" pitchFamily="49" charset="-122"/>
                <a:ea typeface="楷体" panose="02010609060101010101" pitchFamily="49" charset="-122"/>
              </a:rPr>
              <a:t>3</a:t>
            </a:r>
            <a:r>
              <a:rPr lang="zh-CN" altLang="en-US" sz="2800">
                <a:latin typeface="楷体" panose="02010609060101010101" pitchFamily="49" charset="-122"/>
                <a:ea typeface="楷体" panose="02010609060101010101" pitchFamily="49" charset="-122"/>
              </a:rPr>
              <a:t>）</a:t>
            </a:r>
            <a:r>
              <a:rPr lang="zh-CN" altLang="en-US" sz="2800" b="1">
                <a:solidFill>
                  <a:srgbClr val="FF0000"/>
                </a:solidFill>
                <a:latin typeface="楷体" panose="02010609060101010101" pitchFamily="49" charset="-122"/>
                <a:ea typeface="楷体" panose="02010609060101010101" pitchFamily="49" charset="-122"/>
              </a:rPr>
              <a:t>借款费用</a:t>
            </a:r>
            <a:r>
              <a:rPr lang="zh-CN" altLang="en-US" sz="2800">
                <a:latin typeface="楷体" panose="02010609060101010101" pitchFamily="49" charset="-122"/>
                <a:ea typeface="楷体" panose="02010609060101010101" pitchFamily="49" charset="-122"/>
              </a:rPr>
              <a:t>属于不同成本对象共同负担的，按</a:t>
            </a:r>
            <a:r>
              <a:rPr lang="zh-CN" altLang="en-US" sz="2800" b="1">
                <a:solidFill>
                  <a:srgbClr val="FF0000"/>
                </a:solidFill>
                <a:latin typeface="楷体" panose="02010609060101010101" pitchFamily="49" charset="-122"/>
                <a:ea typeface="楷体" panose="02010609060101010101" pitchFamily="49" charset="-122"/>
              </a:rPr>
              <a:t>直接成本法或按预算造价法</a:t>
            </a:r>
            <a:r>
              <a:rPr lang="zh-CN" altLang="en-US" sz="2800">
                <a:latin typeface="楷体" panose="02010609060101010101" pitchFamily="49" charset="-122"/>
                <a:ea typeface="楷体" panose="02010609060101010101" pitchFamily="49" charset="-122"/>
              </a:rPr>
              <a:t>进行分配。</a:t>
            </a:r>
            <a:br>
              <a:rPr lang="zh-CN" altLang="en-US" sz="2800">
                <a:latin typeface="楷体" panose="02010609060101010101" pitchFamily="49" charset="-122"/>
                <a:ea typeface="楷体" panose="02010609060101010101" pitchFamily="49" charset="-122"/>
              </a:rPr>
            </a:br>
            <a:r>
              <a:rPr lang="zh-CN" altLang="en-US" sz="2800">
                <a:latin typeface="楷体" panose="02010609060101010101" pitchFamily="49" charset="-122"/>
                <a:ea typeface="楷体" panose="02010609060101010101" pitchFamily="49" charset="-122"/>
              </a:rPr>
              <a:t>　（</a:t>
            </a:r>
            <a:r>
              <a:rPr lang="en-US" altLang="zh-CN" sz="2800">
                <a:latin typeface="楷体" panose="02010609060101010101" pitchFamily="49" charset="-122"/>
                <a:ea typeface="楷体" panose="02010609060101010101" pitchFamily="49" charset="-122"/>
              </a:rPr>
              <a:t>4</a:t>
            </a:r>
            <a:r>
              <a:rPr lang="zh-CN" altLang="en-US" sz="2800">
                <a:latin typeface="楷体" panose="02010609060101010101" pitchFamily="49" charset="-122"/>
                <a:ea typeface="楷体" panose="02010609060101010101" pitchFamily="49" charset="-122"/>
              </a:rPr>
              <a:t>）其他成本项目的分配法由企业自行确定。</a:t>
            </a:r>
          </a:p>
        </p:txBody>
      </p:sp>
    </p:spTree>
  </p:cSld>
  <p:clrMapOvr>
    <a:masterClrMapping/>
  </p:clrMapOvr>
  <p:transition>
    <p:fade/>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3490" name="Picture 2">
            <a:extLst>
              <a:ext uri="{FF2B5EF4-FFF2-40B4-BE49-F238E27FC236}">
                <a16:creationId xmlns:a16="http://schemas.microsoft.com/office/drawing/2014/main" id="{2736D589-03D3-420B-8EA9-841948F4D3C6}"/>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11125" y="762000"/>
            <a:ext cx="8799513" cy="548640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mpd="sng">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fade/>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内容占位符 2">
            <a:extLst>
              <a:ext uri="{FF2B5EF4-FFF2-40B4-BE49-F238E27FC236}">
                <a16:creationId xmlns:a16="http://schemas.microsoft.com/office/drawing/2014/main" id="{0058AEB3-AF76-479B-A4F0-CA56E17C0434}"/>
              </a:ext>
            </a:extLst>
          </p:cNvPr>
          <p:cNvSpPr>
            <a:spLocks noGrp="1"/>
          </p:cNvSpPr>
          <p:nvPr>
            <p:ph idx="1"/>
          </p:nvPr>
        </p:nvSpPr>
        <p:spPr>
          <a:xfrm>
            <a:off x="381000" y="685800"/>
            <a:ext cx="8229600" cy="1219200"/>
          </a:xfrm>
        </p:spPr>
        <p:txBody>
          <a:bodyPr/>
          <a:lstStyle/>
          <a:p>
            <a:r>
              <a:rPr lang="zh-CN" altLang="en-US">
                <a:ea typeface="宋体" panose="02010600030101010101" pitchFamily="2" charset="-122"/>
              </a:rPr>
              <a:t>（四）非货币方式取得土地使用权的成本确定</a:t>
            </a:r>
          </a:p>
        </p:txBody>
      </p:sp>
      <p:pic>
        <p:nvPicPr>
          <p:cNvPr id="64515" name="Picture 2">
            <a:extLst>
              <a:ext uri="{FF2B5EF4-FFF2-40B4-BE49-F238E27FC236}">
                <a16:creationId xmlns:a16="http://schemas.microsoft.com/office/drawing/2014/main" id="{AF86D031-A8C9-4852-AC0C-3CB6D39B91F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575" y="1930400"/>
            <a:ext cx="9374188" cy="401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1">
            <a:extLst>
              <a:ext uri="{FF2B5EF4-FFF2-40B4-BE49-F238E27FC236}">
                <a16:creationId xmlns:a16="http://schemas.microsoft.com/office/drawing/2014/main" id="{AF0E9B17-7DF8-40BC-B840-D656AC33D83A}"/>
              </a:ext>
            </a:extLst>
          </p:cNvPr>
          <p:cNvSpPr>
            <a:spLocks noGrp="1"/>
          </p:cNvSpPr>
          <p:nvPr>
            <p:ph type="title"/>
          </p:nvPr>
        </p:nvSpPr>
        <p:spPr/>
        <p:txBody>
          <a:bodyPr/>
          <a:lstStyle/>
          <a:p>
            <a:pPr eaLnBrk="1" hangingPunct="1"/>
            <a:r>
              <a:rPr lang="zh-CN" altLang="en-US">
                <a:ea typeface="宋体" panose="02010600030101010101" pitchFamily="2" charset="-122"/>
              </a:rPr>
              <a:t>二、企业重组的一般性税务处理</a:t>
            </a:r>
          </a:p>
        </p:txBody>
      </p:sp>
      <p:sp>
        <p:nvSpPr>
          <p:cNvPr id="8195" name="内容占位符 2">
            <a:extLst>
              <a:ext uri="{FF2B5EF4-FFF2-40B4-BE49-F238E27FC236}">
                <a16:creationId xmlns:a16="http://schemas.microsoft.com/office/drawing/2014/main" id="{D0BB1DDC-DC14-4CC9-978C-76E390258F2C}"/>
              </a:ext>
            </a:extLst>
          </p:cNvPr>
          <p:cNvSpPr>
            <a:spLocks noGrp="1"/>
          </p:cNvSpPr>
          <p:nvPr>
            <p:ph idx="1"/>
          </p:nvPr>
        </p:nvSpPr>
        <p:spPr/>
        <p:txBody>
          <a:bodyPr/>
          <a:lstStyle/>
          <a:p>
            <a:pPr eaLnBrk="1" hangingPunct="1"/>
            <a:r>
              <a:rPr lang="zh-CN" altLang="en-US">
                <a:ea typeface="宋体" panose="02010600030101010101" pitchFamily="2" charset="-122"/>
              </a:rPr>
              <a:t>依据：</a:t>
            </a:r>
            <a:endParaRPr lang="en-US" altLang="zh-CN">
              <a:ea typeface="宋体" panose="02010600030101010101" pitchFamily="2" charset="-122"/>
            </a:endParaRPr>
          </a:p>
          <a:p>
            <a:pPr eaLnBrk="1" hangingPunct="1"/>
            <a:r>
              <a:rPr lang="en-US" altLang="zh-CN">
                <a:latin typeface="楷体" panose="02010609060101010101" pitchFamily="49" charset="-122"/>
                <a:ea typeface="楷体" panose="02010609060101010101" pitchFamily="49" charset="-122"/>
              </a:rPr>
              <a:t>《</a:t>
            </a:r>
            <a:r>
              <a:rPr lang="zh-CN" altLang="en-US">
                <a:latin typeface="楷体" panose="02010609060101010101" pitchFamily="49" charset="-122"/>
                <a:ea typeface="楷体" panose="02010609060101010101" pitchFamily="49" charset="-122"/>
              </a:rPr>
              <a:t>企业所得税法实施条例</a:t>
            </a:r>
            <a:r>
              <a:rPr lang="en-US" altLang="zh-CN">
                <a:latin typeface="楷体" panose="02010609060101010101" pitchFamily="49" charset="-122"/>
                <a:ea typeface="楷体" panose="02010609060101010101" pitchFamily="49" charset="-122"/>
              </a:rPr>
              <a:t>》</a:t>
            </a:r>
            <a:r>
              <a:rPr lang="zh-CN" altLang="en-US">
                <a:latin typeface="楷体" panose="02010609060101010101" pitchFamily="49" charset="-122"/>
                <a:ea typeface="楷体" panose="02010609060101010101" pitchFamily="49" charset="-122"/>
              </a:rPr>
              <a:t>第</a:t>
            </a:r>
            <a:r>
              <a:rPr lang="en-US" altLang="zh-CN">
                <a:latin typeface="楷体" panose="02010609060101010101" pitchFamily="49" charset="-122"/>
                <a:ea typeface="楷体" panose="02010609060101010101" pitchFamily="49" charset="-122"/>
              </a:rPr>
              <a:t>75</a:t>
            </a:r>
            <a:r>
              <a:rPr lang="zh-CN" altLang="en-US">
                <a:latin typeface="楷体" panose="02010609060101010101" pitchFamily="49" charset="-122"/>
                <a:ea typeface="楷体" panose="02010609060101010101" pitchFamily="49" charset="-122"/>
              </a:rPr>
              <a:t>条</a:t>
            </a:r>
            <a:endParaRPr lang="en-US" altLang="zh-CN">
              <a:latin typeface="楷体" panose="02010609060101010101" pitchFamily="49" charset="-122"/>
              <a:ea typeface="楷体" panose="02010609060101010101" pitchFamily="49" charset="-122"/>
            </a:endParaRPr>
          </a:p>
          <a:p>
            <a:pPr eaLnBrk="1" hangingPunct="1"/>
            <a:r>
              <a:rPr lang="zh-CN" altLang="en-US">
                <a:latin typeface="楷体" panose="02010609060101010101" pitchFamily="49" charset="-122"/>
                <a:ea typeface="楷体" panose="02010609060101010101" pitchFamily="49" charset="-122"/>
              </a:rPr>
              <a:t>除国务院财政、税务主管部门另有规定外，企业在重组过程中，应当在交易发生时确认有关</a:t>
            </a:r>
            <a:r>
              <a:rPr lang="zh-CN" altLang="en-US" b="1">
                <a:solidFill>
                  <a:srgbClr val="FF0000"/>
                </a:solidFill>
                <a:latin typeface="楷体" panose="02010609060101010101" pitchFamily="49" charset="-122"/>
                <a:ea typeface="楷体" panose="02010609060101010101" pitchFamily="49" charset="-122"/>
              </a:rPr>
              <a:t>资产的转让所得或损失</a:t>
            </a:r>
            <a:r>
              <a:rPr lang="zh-CN" altLang="en-US">
                <a:latin typeface="楷体" panose="02010609060101010101" pitchFamily="49" charset="-122"/>
                <a:ea typeface="楷体" panose="02010609060101010101" pitchFamily="49" charset="-122"/>
              </a:rPr>
              <a:t>，相关资产应当按照</a:t>
            </a:r>
            <a:r>
              <a:rPr lang="zh-CN" altLang="en-US" b="1" u="sng">
                <a:solidFill>
                  <a:srgbClr val="FF0000"/>
                </a:solidFill>
                <a:latin typeface="楷体" panose="02010609060101010101" pitchFamily="49" charset="-122"/>
                <a:ea typeface="楷体" panose="02010609060101010101" pitchFamily="49" charset="-122"/>
              </a:rPr>
              <a:t>交易价格</a:t>
            </a:r>
            <a:r>
              <a:rPr lang="zh-CN" altLang="en-US">
                <a:latin typeface="楷体" panose="02010609060101010101" pitchFamily="49" charset="-122"/>
                <a:ea typeface="楷体" panose="02010609060101010101" pitchFamily="49" charset="-122"/>
              </a:rPr>
              <a:t>重新确定计税基础。</a:t>
            </a:r>
          </a:p>
        </p:txBody>
      </p:sp>
      <p:sp>
        <p:nvSpPr>
          <p:cNvPr id="4" name="椭圆形标注 3">
            <a:extLst>
              <a:ext uri="{FF2B5EF4-FFF2-40B4-BE49-F238E27FC236}">
                <a16:creationId xmlns:a16="http://schemas.microsoft.com/office/drawing/2014/main" id="{2E12FE45-45EA-41C0-A2EF-6DE9F600C9FB}"/>
              </a:ext>
            </a:extLst>
          </p:cNvPr>
          <p:cNvSpPr>
            <a:spLocks noChangeArrowheads="1"/>
          </p:cNvSpPr>
          <p:nvPr/>
        </p:nvSpPr>
        <p:spPr bwMode="auto">
          <a:xfrm>
            <a:off x="6019800" y="3581400"/>
            <a:ext cx="2395538" cy="941388"/>
          </a:xfrm>
          <a:prstGeom prst="wedgeEllipseCallout">
            <a:avLst>
              <a:gd name="adj1" fmla="val -142435"/>
              <a:gd name="adj2" fmla="val 83236"/>
            </a:avLst>
          </a:prstGeom>
          <a:solidFill>
            <a:schemeClr val="accent1"/>
          </a:solidFill>
          <a:ln w="9525" algn="ctr">
            <a:solidFill>
              <a:schemeClr val="tx1"/>
            </a:solidFill>
            <a:round/>
            <a:headEnd/>
            <a:tailEnd/>
          </a:ln>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zh-CN" altLang="en-US" b="1"/>
              <a:t>这是一般性税务处理的原则</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 calcmode="lin" valueType="num">
                                      <p:cBhvr additive="base">
                                        <p:cTn id="7" dur="500" fill="hold"/>
                                        <p:tgtEl>
                                          <p:spTgt spid="819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19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anim calcmode="lin" valueType="num">
                                      <p:cBhvr additive="base">
                                        <p:cTn id="11" dur="500" fill="hold"/>
                                        <p:tgtEl>
                                          <p:spTgt spid="8195">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8195">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anim calcmode="lin" valueType="num">
                                      <p:cBhvr additive="base">
                                        <p:cTn id="15" dur="500" fill="hold"/>
                                        <p:tgtEl>
                                          <p:spTgt spid="8195">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819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blinds(horizontal)">
                                      <p:cBhvr>
                                        <p:cTn id="2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内容占位符 2">
            <a:extLst>
              <a:ext uri="{FF2B5EF4-FFF2-40B4-BE49-F238E27FC236}">
                <a16:creationId xmlns:a16="http://schemas.microsoft.com/office/drawing/2014/main" id="{15D65379-4127-4D5E-A1BD-61774C3B3B1C}"/>
              </a:ext>
            </a:extLst>
          </p:cNvPr>
          <p:cNvSpPr>
            <a:spLocks noGrp="1"/>
          </p:cNvSpPr>
          <p:nvPr>
            <p:ph idx="1"/>
          </p:nvPr>
        </p:nvSpPr>
        <p:spPr>
          <a:xfrm>
            <a:off x="304800" y="304800"/>
            <a:ext cx="8610600" cy="5334000"/>
          </a:xfrm>
        </p:spPr>
        <p:txBody>
          <a:bodyPr/>
          <a:lstStyle/>
          <a:p>
            <a:r>
              <a:rPr lang="zh-CN" altLang="zh-CN" sz="2800">
                <a:solidFill>
                  <a:srgbClr val="000000"/>
                </a:solidFill>
                <a:latin typeface="黑体" panose="02010609060101010101" pitchFamily="49" charset="-122"/>
                <a:ea typeface="黑体" panose="02010609060101010101" pitchFamily="49" charset="-122"/>
              </a:rPr>
              <a:t>（五）除以下几项预提（应付）费用外，计税成本均应为实际发生的成本</a:t>
            </a:r>
            <a:br>
              <a:rPr lang="en-US" altLang="zh-CN" sz="2800">
                <a:solidFill>
                  <a:srgbClr val="000000"/>
                </a:solidFill>
                <a:latin typeface="黑体" panose="02010609060101010101" pitchFamily="49" charset="-122"/>
                <a:ea typeface="黑体" panose="02010609060101010101" pitchFamily="49" charset="-122"/>
              </a:rPr>
            </a:br>
            <a:r>
              <a:rPr lang="zh-CN" altLang="zh-CN" sz="2000">
                <a:solidFill>
                  <a:srgbClr val="000000"/>
                </a:solidFill>
                <a:latin typeface="Times New Roman" panose="02020603050405020304" pitchFamily="18" charset="0"/>
                <a:ea typeface="宋体" panose="02010600030101010101" pitchFamily="2" charset="-122"/>
              </a:rPr>
              <a:t>　</a:t>
            </a:r>
            <a:r>
              <a:rPr lang="zh-CN" altLang="zh-CN" sz="2400">
                <a:solidFill>
                  <a:srgbClr val="000000"/>
                </a:solidFill>
                <a:latin typeface="楷体" panose="02010609060101010101" pitchFamily="49" charset="-122"/>
                <a:ea typeface="楷体" panose="02010609060101010101" pitchFamily="49" charset="-122"/>
              </a:rPr>
              <a:t>（</a:t>
            </a:r>
            <a:r>
              <a:rPr lang="en-US" altLang="zh-CN" sz="2400">
                <a:solidFill>
                  <a:srgbClr val="000000"/>
                </a:solidFill>
                <a:latin typeface="楷体" panose="02010609060101010101" pitchFamily="49" charset="-122"/>
                <a:ea typeface="楷体" panose="02010609060101010101" pitchFamily="49" charset="-122"/>
              </a:rPr>
              <a:t>1</a:t>
            </a:r>
            <a:r>
              <a:rPr lang="zh-CN" altLang="zh-CN" sz="2400">
                <a:solidFill>
                  <a:srgbClr val="000000"/>
                </a:solidFill>
                <a:latin typeface="楷体" panose="02010609060101010101" pitchFamily="49" charset="-122"/>
                <a:ea typeface="楷体" panose="02010609060101010101" pitchFamily="49" charset="-122"/>
              </a:rPr>
              <a:t>）出包工程未最终办理结算而</a:t>
            </a:r>
            <a:r>
              <a:rPr lang="zh-CN" altLang="zh-CN" sz="2400" b="1">
                <a:solidFill>
                  <a:srgbClr val="FF0000"/>
                </a:solidFill>
                <a:latin typeface="楷体" panose="02010609060101010101" pitchFamily="49" charset="-122"/>
                <a:ea typeface="楷体" panose="02010609060101010101" pitchFamily="49" charset="-122"/>
              </a:rPr>
              <a:t>未取得全额发票</a:t>
            </a:r>
            <a:r>
              <a:rPr lang="zh-CN" altLang="zh-CN" sz="2400">
                <a:solidFill>
                  <a:srgbClr val="000000"/>
                </a:solidFill>
                <a:latin typeface="楷体" panose="02010609060101010101" pitchFamily="49" charset="-122"/>
                <a:ea typeface="楷体" panose="02010609060101010101" pitchFamily="49" charset="-122"/>
              </a:rPr>
              <a:t>的，在证明资料充分的前提下，其</a:t>
            </a:r>
            <a:r>
              <a:rPr lang="zh-CN" altLang="zh-CN" sz="2400" b="1">
                <a:solidFill>
                  <a:srgbClr val="FF0000"/>
                </a:solidFill>
                <a:latin typeface="楷体" panose="02010609060101010101" pitchFamily="49" charset="-122"/>
                <a:ea typeface="楷体" panose="02010609060101010101" pitchFamily="49" charset="-122"/>
              </a:rPr>
              <a:t>发票不足金额</a:t>
            </a:r>
            <a:r>
              <a:rPr lang="zh-CN" altLang="zh-CN" sz="2400">
                <a:solidFill>
                  <a:srgbClr val="000000"/>
                </a:solidFill>
                <a:latin typeface="楷体" panose="02010609060101010101" pitchFamily="49" charset="-122"/>
                <a:ea typeface="楷体" panose="02010609060101010101" pitchFamily="49" charset="-122"/>
              </a:rPr>
              <a:t>可以预提，但最高不得超过合同总金额的</a:t>
            </a:r>
            <a:r>
              <a:rPr lang="en-US" altLang="zh-CN" sz="2400">
                <a:solidFill>
                  <a:srgbClr val="000000"/>
                </a:solidFill>
                <a:latin typeface="楷体" panose="02010609060101010101" pitchFamily="49" charset="-122"/>
                <a:ea typeface="楷体" panose="02010609060101010101" pitchFamily="49" charset="-122"/>
              </a:rPr>
              <a:t>10%</a:t>
            </a:r>
            <a:r>
              <a:rPr lang="zh-CN" altLang="zh-CN" sz="2400">
                <a:solidFill>
                  <a:srgbClr val="000000"/>
                </a:solidFill>
                <a:latin typeface="楷体" panose="02010609060101010101" pitchFamily="49" charset="-122"/>
                <a:ea typeface="楷体" panose="02010609060101010101" pitchFamily="49" charset="-122"/>
              </a:rPr>
              <a:t>。</a:t>
            </a:r>
            <a:br>
              <a:rPr lang="en-US" altLang="zh-CN" sz="2400">
                <a:solidFill>
                  <a:srgbClr val="000000"/>
                </a:solidFill>
                <a:latin typeface="楷体" panose="02010609060101010101" pitchFamily="49" charset="-122"/>
                <a:ea typeface="楷体" panose="02010609060101010101" pitchFamily="49" charset="-122"/>
              </a:rPr>
            </a:br>
            <a:r>
              <a:rPr lang="zh-CN" altLang="zh-CN" sz="2400">
                <a:solidFill>
                  <a:srgbClr val="000000"/>
                </a:solidFill>
                <a:latin typeface="楷体" panose="02010609060101010101" pitchFamily="49" charset="-122"/>
                <a:ea typeface="楷体" panose="02010609060101010101" pitchFamily="49" charset="-122"/>
              </a:rPr>
              <a:t>　　（</a:t>
            </a:r>
            <a:r>
              <a:rPr lang="en-US" altLang="zh-CN" sz="2400">
                <a:solidFill>
                  <a:srgbClr val="000000"/>
                </a:solidFill>
                <a:latin typeface="楷体" panose="02010609060101010101" pitchFamily="49" charset="-122"/>
                <a:ea typeface="楷体" panose="02010609060101010101" pitchFamily="49" charset="-122"/>
              </a:rPr>
              <a:t>2</a:t>
            </a:r>
            <a:r>
              <a:rPr lang="zh-CN" altLang="zh-CN" sz="2400">
                <a:solidFill>
                  <a:srgbClr val="000000"/>
                </a:solidFill>
                <a:latin typeface="楷体" panose="02010609060101010101" pitchFamily="49" charset="-122"/>
                <a:ea typeface="楷体" panose="02010609060101010101" pitchFamily="49" charset="-122"/>
              </a:rPr>
              <a:t>）</a:t>
            </a:r>
            <a:r>
              <a:rPr lang="zh-CN" altLang="zh-CN" sz="2400" b="1">
                <a:solidFill>
                  <a:srgbClr val="FF0000"/>
                </a:solidFill>
                <a:latin typeface="楷体" panose="02010609060101010101" pitchFamily="49" charset="-122"/>
                <a:ea typeface="楷体" panose="02010609060101010101" pitchFamily="49" charset="-122"/>
              </a:rPr>
              <a:t>公共配套设施</a:t>
            </a:r>
            <a:r>
              <a:rPr lang="zh-CN" altLang="zh-CN" sz="2400">
                <a:solidFill>
                  <a:srgbClr val="000000"/>
                </a:solidFill>
                <a:latin typeface="楷体" panose="02010609060101010101" pitchFamily="49" charset="-122"/>
                <a:ea typeface="楷体" panose="02010609060101010101" pitchFamily="49" charset="-122"/>
              </a:rPr>
              <a:t>尚未建造或尚未完工的，可按预算造价合理</a:t>
            </a:r>
            <a:r>
              <a:rPr lang="zh-CN" altLang="zh-CN" sz="2400" b="1">
                <a:solidFill>
                  <a:srgbClr val="FF0000"/>
                </a:solidFill>
                <a:latin typeface="楷体" panose="02010609060101010101" pitchFamily="49" charset="-122"/>
                <a:ea typeface="楷体" panose="02010609060101010101" pitchFamily="49" charset="-122"/>
              </a:rPr>
              <a:t>预提建造费用</a:t>
            </a:r>
            <a:r>
              <a:rPr lang="zh-CN" altLang="zh-CN" sz="2400">
                <a:solidFill>
                  <a:srgbClr val="000000"/>
                </a:solidFill>
                <a:latin typeface="楷体" panose="02010609060101010101" pitchFamily="49" charset="-122"/>
                <a:ea typeface="楷体" panose="02010609060101010101" pitchFamily="49" charset="-122"/>
              </a:rPr>
              <a:t>。此类公共配套设施必须符合已在售房合同、协议或广告、模型中明确承诺建造且不可撤销，或按照法律法规规定必须配套建造的条件。</a:t>
            </a:r>
            <a:br>
              <a:rPr lang="en-US" altLang="zh-CN" sz="2400">
                <a:solidFill>
                  <a:srgbClr val="000000"/>
                </a:solidFill>
                <a:latin typeface="楷体" panose="02010609060101010101" pitchFamily="49" charset="-122"/>
                <a:ea typeface="楷体" panose="02010609060101010101" pitchFamily="49" charset="-122"/>
              </a:rPr>
            </a:br>
            <a:r>
              <a:rPr lang="zh-CN" altLang="zh-CN" sz="2400">
                <a:solidFill>
                  <a:srgbClr val="000000"/>
                </a:solidFill>
                <a:latin typeface="楷体" panose="02010609060101010101" pitchFamily="49" charset="-122"/>
                <a:ea typeface="楷体" panose="02010609060101010101" pitchFamily="49" charset="-122"/>
              </a:rPr>
              <a:t>　　（</a:t>
            </a:r>
            <a:r>
              <a:rPr lang="en-US" altLang="zh-CN" sz="2400">
                <a:solidFill>
                  <a:srgbClr val="000000"/>
                </a:solidFill>
                <a:latin typeface="楷体" panose="02010609060101010101" pitchFamily="49" charset="-122"/>
                <a:ea typeface="楷体" panose="02010609060101010101" pitchFamily="49" charset="-122"/>
              </a:rPr>
              <a:t>3</a:t>
            </a:r>
            <a:r>
              <a:rPr lang="zh-CN" altLang="zh-CN" sz="2400">
                <a:solidFill>
                  <a:srgbClr val="000000"/>
                </a:solidFill>
                <a:latin typeface="楷体" panose="02010609060101010101" pitchFamily="49" charset="-122"/>
                <a:ea typeface="楷体" panose="02010609060101010101" pitchFamily="49" charset="-122"/>
              </a:rPr>
              <a:t>）应向政府上交但尚未上交的</a:t>
            </a:r>
            <a:r>
              <a:rPr lang="zh-CN" altLang="zh-CN" sz="2400" b="1">
                <a:solidFill>
                  <a:srgbClr val="FF0000"/>
                </a:solidFill>
                <a:latin typeface="楷体" panose="02010609060101010101" pitchFamily="49" charset="-122"/>
                <a:ea typeface="楷体" panose="02010609060101010101" pitchFamily="49" charset="-122"/>
              </a:rPr>
              <a:t>报批报建费用</a:t>
            </a:r>
            <a:r>
              <a:rPr lang="zh-CN" altLang="zh-CN" sz="2400">
                <a:solidFill>
                  <a:srgbClr val="000000"/>
                </a:solidFill>
                <a:latin typeface="楷体" panose="02010609060101010101" pitchFamily="49" charset="-122"/>
                <a:ea typeface="楷体" panose="02010609060101010101" pitchFamily="49" charset="-122"/>
              </a:rPr>
              <a:t>、</a:t>
            </a:r>
            <a:r>
              <a:rPr lang="zh-CN" altLang="zh-CN" sz="2400" b="1">
                <a:solidFill>
                  <a:srgbClr val="FF0000"/>
                </a:solidFill>
                <a:latin typeface="楷体" panose="02010609060101010101" pitchFamily="49" charset="-122"/>
                <a:ea typeface="楷体" panose="02010609060101010101" pitchFamily="49" charset="-122"/>
              </a:rPr>
              <a:t>物业完善费用</a:t>
            </a:r>
            <a:r>
              <a:rPr lang="zh-CN" altLang="zh-CN" sz="2400">
                <a:solidFill>
                  <a:srgbClr val="000000"/>
                </a:solidFill>
                <a:latin typeface="楷体" panose="02010609060101010101" pitchFamily="49" charset="-122"/>
                <a:ea typeface="楷体" panose="02010609060101010101" pitchFamily="49" charset="-122"/>
              </a:rPr>
              <a:t>可以按规定预提。物业完善费用是指按规定应由企业承担的物业管理基金、公建维修基金或其他专项基金。</a:t>
            </a:r>
            <a:endParaRPr lang="en-US" altLang="zh-CN" sz="2400">
              <a:solidFill>
                <a:srgbClr val="000000"/>
              </a:solidFill>
              <a:latin typeface="楷体" panose="02010609060101010101" pitchFamily="49" charset="-122"/>
              <a:ea typeface="楷体" panose="02010609060101010101" pitchFamily="49" charset="-122"/>
            </a:endParaRPr>
          </a:p>
          <a:p>
            <a:r>
              <a:rPr lang="zh-CN" altLang="zh-CN" sz="2800">
                <a:solidFill>
                  <a:srgbClr val="000000"/>
                </a:solidFill>
                <a:latin typeface="黑体" panose="02010609060101010101" pitchFamily="49" charset="-122"/>
                <a:ea typeface="黑体" panose="02010609060101010101" pitchFamily="49" charset="-122"/>
              </a:rPr>
              <a:t>（六）企业单独建造的停车场所，应作为成本对象单独核算。利用地下基础设施形成的停车场所，作为公共配套设施进行处理。</a:t>
            </a:r>
          </a:p>
          <a:p>
            <a:r>
              <a:rPr lang="zh-CN" altLang="zh-CN" sz="2800">
                <a:solidFill>
                  <a:srgbClr val="000000"/>
                </a:solidFill>
                <a:latin typeface="黑体" panose="02010609060101010101" pitchFamily="49" charset="-122"/>
                <a:ea typeface="黑体" panose="02010609060101010101" pitchFamily="49" charset="-122"/>
              </a:rPr>
              <a:t>　　</a:t>
            </a:r>
            <a:br>
              <a:rPr lang="en-US" altLang="zh-CN">
                <a:solidFill>
                  <a:srgbClr val="000000"/>
                </a:solidFill>
                <a:ea typeface="宋体" panose="02010600030101010101" pitchFamily="2" charset="-122"/>
              </a:rPr>
            </a:br>
            <a:endParaRPr lang="zh-CN" altLang="en-US">
              <a:ea typeface="宋体" panose="02010600030101010101" pitchFamily="2" charset="-122"/>
            </a:endParaRPr>
          </a:p>
        </p:txBody>
      </p:sp>
    </p:spTree>
  </p:cSld>
  <p:clrMapOvr>
    <a:masterClrMapping/>
  </p:clrMapOvr>
  <p:transition>
    <p:fade/>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内容占位符 2">
            <a:extLst>
              <a:ext uri="{FF2B5EF4-FFF2-40B4-BE49-F238E27FC236}">
                <a16:creationId xmlns:a16="http://schemas.microsoft.com/office/drawing/2014/main" id="{6526F559-0BD1-4E03-8773-ED0AFAA30889}"/>
              </a:ext>
            </a:extLst>
          </p:cNvPr>
          <p:cNvSpPr>
            <a:spLocks noGrp="1"/>
          </p:cNvSpPr>
          <p:nvPr>
            <p:ph idx="1"/>
          </p:nvPr>
        </p:nvSpPr>
        <p:spPr>
          <a:xfrm>
            <a:off x="228600" y="762000"/>
            <a:ext cx="8458200" cy="5105400"/>
          </a:xfrm>
        </p:spPr>
        <p:txBody>
          <a:bodyPr/>
          <a:lstStyle/>
          <a:p>
            <a:r>
              <a:rPr lang="zh-CN" altLang="zh-CN" sz="2800" b="1">
                <a:solidFill>
                  <a:srgbClr val="000000"/>
                </a:solidFill>
                <a:latin typeface="黑体" panose="02010609060101010101" pitchFamily="49" charset="-122"/>
                <a:ea typeface="黑体" panose="02010609060101010101" pitchFamily="49" charset="-122"/>
              </a:rPr>
              <a:t>四、特定事项</a:t>
            </a:r>
            <a:br>
              <a:rPr lang="en-US" altLang="zh-CN" sz="2000">
                <a:solidFill>
                  <a:srgbClr val="000000"/>
                </a:solidFill>
                <a:latin typeface="宋体" panose="02010600030101010101" pitchFamily="2" charset="-122"/>
                <a:ea typeface="宋体" panose="02010600030101010101" pitchFamily="2" charset="-122"/>
              </a:rPr>
            </a:br>
            <a:r>
              <a:rPr lang="zh-CN" altLang="zh-CN" sz="2000">
                <a:solidFill>
                  <a:srgbClr val="000000"/>
                </a:solidFill>
                <a:ea typeface="宋体" panose="02010600030101010101" pitchFamily="2" charset="-122"/>
              </a:rPr>
              <a:t>　　</a:t>
            </a:r>
            <a:r>
              <a:rPr lang="zh-CN" altLang="zh-CN" sz="2800">
                <a:solidFill>
                  <a:srgbClr val="000000"/>
                </a:solidFill>
                <a:latin typeface="楷体" panose="02010609060101010101" pitchFamily="49" charset="-122"/>
                <a:ea typeface="楷体" panose="02010609060101010101" pitchFamily="49" charset="-122"/>
              </a:rPr>
              <a:t>（一）企业以本企业为主体联合其他主体</a:t>
            </a:r>
            <a:r>
              <a:rPr lang="zh-CN" altLang="zh-CN" sz="2800" b="1">
                <a:solidFill>
                  <a:srgbClr val="FF0000"/>
                </a:solidFill>
                <a:latin typeface="楷体" panose="02010609060101010101" pitchFamily="49" charset="-122"/>
                <a:ea typeface="楷体" panose="02010609060101010101" pitchFamily="49" charset="-122"/>
              </a:rPr>
              <a:t>合作或合资开发</a:t>
            </a:r>
            <a:r>
              <a:rPr lang="zh-CN" altLang="zh-CN" sz="2800">
                <a:solidFill>
                  <a:srgbClr val="000000"/>
                </a:solidFill>
                <a:latin typeface="楷体" panose="02010609060101010101" pitchFamily="49" charset="-122"/>
                <a:ea typeface="楷体" panose="02010609060101010101" pitchFamily="49" charset="-122"/>
              </a:rPr>
              <a:t>房地产项目，且该项目未成立独立法人公司的，按下列规定进行处理：</a:t>
            </a:r>
            <a:r>
              <a:rPr lang="en-US" altLang="zh-CN" sz="2800">
                <a:solidFill>
                  <a:srgbClr val="000000"/>
                </a:solidFill>
                <a:latin typeface="楷体" panose="02010609060101010101" pitchFamily="49" charset="-122"/>
                <a:ea typeface="楷体" panose="02010609060101010101" pitchFamily="49" charset="-122"/>
              </a:rPr>
              <a:t> </a:t>
            </a:r>
            <a:br>
              <a:rPr lang="en-US" altLang="zh-CN" sz="2800">
                <a:solidFill>
                  <a:srgbClr val="000000"/>
                </a:solidFill>
                <a:latin typeface="楷体" panose="02010609060101010101" pitchFamily="49" charset="-122"/>
                <a:ea typeface="楷体" panose="02010609060101010101" pitchFamily="49" charset="-122"/>
              </a:rPr>
            </a:br>
            <a:r>
              <a:rPr lang="zh-CN" altLang="zh-CN" sz="2800">
                <a:solidFill>
                  <a:srgbClr val="000000"/>
                </a:solidFill>
                <a:latin typeface="楷体" panose="02010609060101010101" pitchFamily="49" charset="-122"/>
                <a:ea typeface="楷体" panose="02010609060101010101" pitchFamily="49" charset="-122"/>
              </a:rPr>
              <a:t>　　</a:t>
            </a:r>
            <a:r>
              <a:rPr lang="en-US" altLang="zh-CN" sz="2800">
                <a:solidFill>
                  <a:srgbClr val="000000"/>
                </a:solidFill>
                <a:latin typeface="楷体" panose="02010609060101010101" pitchFamily="49" charset="-122"/>
                <a:ea typeface="楷体" panose="02010609060101010101" pitchFamily="49" charset="-122"/>
              </a:rPr>
              <a:t>1.</a:t>
            </a:r>
            <a:r>
              <a:rPr lang="zh-CN" altLang="zh-CN" sz="2800">
                <a:solidFill>
                  <a:srgbClr val="000000"/>
                </a:solidFill>
                <a:latin typeface="楷体" panose="02010609060101010101" pitchFamily="49" charset="-122"/>
                <a:ea typeface="楷体" panose="02010609060101010101" pitchFamily="49" charset="-122"/>
              </a:rPr>
              <a:t>凡开发合同或协议中约定向投资各方分配开发产品的，企业在</a:t>
            </a:r>
            <a:r>
              <a:rPr lang="zh-CN" altLang="zh-CN" sz="2800" b="1">
                <a:solidFill>
                  <a:srgbClr val="FF0000"/>
                </a:solidFill>
                <a:latin typeface="楷体" panose="02010609060101010101" pitchFamily="49" charset="-122"/>
                <a:ea typeface="楷体" panose="02010609060101010101" pitchFamily="49" charset="-122"/>
              </a:rPr>
              <a:t>首次分配</a:t>
            </a:r>
            <a:r>
              <a:rPr lang="zh-CN" altLang="zh-CN" sz="2800">
                <a:solidFill>
                  <a:srgbClr val="000000"/>
                </a:solidFill>
                <a:latin typeface="楷体" panose="02010609060101010101" pitchFamily="49" charset="-122"/>
                <a:ea typeface="楷体" panose="02010609060101010101" pitchFamily="49" charset="-122"/>
              </a:rPr>
              <a:t>开发产品时：</a:t>
            </a:r>
            <a:br>
              <a:rPr lang="en-US" altLang="zh-CN" sz="2800">
                <a:solidFill>
                  <a:srgbClr val="000000"/>
                </a:solidFill>
                <a:latin typeface="楷体" panose="02010609060101010101" pitchFamily="49" charset="-122"/>
                <a:ea typeface="楷体" panose="02010609060101010101" pitchFamily="49" charset="-122"/>
              </a:rPr>
            </a:br>
            <a:r>
              <a:rPr lang="zh-CN" altLang="zh-CN" sz="2800">
                <a:solidFill>
                  <a:srgbClr val="000000"/>
                </a:solidFill>
                <a:latin typeface="楷体" panose="02010609060101010101" pitchFamily="49" charset="-122"/>
                <a:ea typeface="楷体" panose="02010609060101010101" pitchFamily="49" charset="-122"/>
              </a:rPr>
              <a:t>　　（</a:t>
            </a:r>
            <a:r>
              <a:rPr lang="en-US" altLang="zh-CN" sz="2800">
                <a:solidFill>
                  <a:srgbClr val="000000"/>
                </a:solidFill>
                <a:latin typeface="楷体" panose="02010609060101010101" pitchFamily="49" charset="-122"/>
                <a:ea typeface="楷体" panose="02010609060101010101" pitchFamily="49" charset="-122"/>
              </a:rPr>
              <a:t>1</a:t>
            </a:r>
            <a:r>
              <a:rPr lang="zh-CN" altLang="zh-CN" sz="2800">
                <a:solidFill>
                  <a:srgbClr val="000000"/>
                </a:solidFill>
                <a:latin typeface="楷体" panose="02010609060101010101" pitchFamily="49" charset="-122"/>
                <a:ea typeface="楷体" panose="02010609060101010101" pitchFamily="49" charset="-122"/>
              </a:rPr>
              <a:t>）如该项目已经结算计税成本，其应分配给投资方开发产品的计税成本与其投资额之间的</a:t>
            </a:r>
            <a:r>
              <a:rPr lang="zh-CN" altLang="zh-CN" sz="2800" b="1" u="sng">
                <a:solidFill>
                  <a:srgbClr val="A50021"/>
                </a:solidFill>
                <a:latin typeface="楷体" panose="02010609060101010101" pitchFamily="49" charset="-122"/>
                <a:ea typeface="楷体" panose="02010609060101010101" pitchFamily="49" charset="-122"/>
              </a:rPr>
              <a:t>差额</a:t>
            </a:r>
            <a:r>
              <a:rPr lang="zh-CN" altLang="zh-CN" sz="2800">
                <a:solidFill>
                  <a:srgbClr val="000000"/>
                </a:solidFill>
                <a:latin typeface="楷体" panose="02010609060101010101" pitchFamily="49" charset="-122"/>
                <a:ea typeface="楷体" panose="02010609060101010101" pitchFamily="49" charset="-122"/>
              </a:rPr>
              <a:t>计入当期应纳税所得额；</a:t>
            </a:r>
            <a:br>
              <a:rPr lang="en-US" altLang="zh-CN" sz="2800">
                <a:solidFill>
                  <a:srgbClr val="000000"/>
                </a:solidFill>
                <a:latin typeface="楷体" panose="02010609060101010101" pitchFamily="49" charset="-122"/>
                <a:ea typeface="楷体" panose="02010609060101010101" pitchFamily="49" charset="-122"/>
              </a:rPr>
            </a:br>
            <a:r>
              <a:rPr lang="zh-CN" altLang="zh-CN" sz="2800">
                <a:solidFill>
                  <a:srgbClr val="000000"/>
                </a:solidFill>
                <a:latin typeface="楷体" panose="02010609060101010101" pitchFamily="49" charset="-122"/>
                <a:ea typeface="楷体" panose="02010609060101010101" pitchFamily="49" charset="-122"/>
              </a:rPr>
              <a:t>　　（</a:t>
            </a:r>
            <a:r>
              <a:rPr lang="en-US" altLang="zh-CN" sz="2800">
                <a:solidFill>
                  <a:srgbClr val="000000"/>
                </a:solidFill>
                <a:latin typeface="楷体" panose="02010609060101010101" pitchFamily="49" charset="-122"/>
                <a:ea typeface="楷体" panose="02010609060101010101" pitchFamily="49" charset="-122"/>
              </a:rPr>
              <a:t>2</a:t>
            </a:r>
            <a:r>
              <a:rPr lang="zh-CN" altLang="zh-CN" sz="2800">
                <a:solidFill>
                  <a:srgbClr val="000000"/>
                </a:solidFill>
                <a:latin typeface="楷体" panose="02010609060101010101" pitchFamily="49" charset="-122"/>
                <a:ea typeface="楷体" panose="02010609060101010101" pitchFamily="49" charset="-122"/>
              </a:rPr>
              <a:t>）如未结算计税成本，则将投资方的</a:t>
            </a:r>
            <a:r>
              <a:rPr lang="zh-CN" altLang="zh-CN" sz="2800" b="1">
                <a:solidFill>
                  <a:srgbClr val="FF0000"/>
                </a:solidFill>
                <a:latin typeface="楷体" panose="02010609060101010101" pitchFamily="49" charset="-122"/>
                <a:ea typeface="楷体" panose="02010609060101010101" pitchFamily="49" charset="-122"/>
              </a:rPr>
              <a:t>投资额</a:t>
            </a:r>
            <a:r>
              <a:rPr lang="zh-CN" altLang="zh-CN" sz="2800">
                <a:solidFill>
                  <a:srgbClr val="000000"/>
                </a:solidFill>
                <a:latin typeface="楷体" panose="02010609060101010101" pitchFamily="49" charset="-122"/>
                <a:ea typeface="楷体" panose="02010609060101010101" pitchFamily="49" charset="-122"/>
              </a:rPr>
              <a:t>视同</a:t>
            </a:r>
            <a:r>
              <a:rPr lang="zh-CN" altLang="zh-CN" sz="2800" b="1">
                <a:solidFill>
                  <a:srgbClr val="FF0000"/>
                </a:solidFill>
                <a:latin typeface="楷体" panose="02010609060101010101" pitchFamily="49" charset="-122"/>
                <a:ea typeface="楷体" panose="02010609060101010101" pitchFamily="49" charset="-122"/>
              </a:rPr>
              <a:t>销售收入</a:t>
            </a:r>
            <a:r>
              <a:rPr lang="zh-CN" altLang="zh-CN" sz="2800">
                <a:solidFill>
                  <a:srgbClr val="000000"/>
                </a:solidFill>
                <a:latin typeface="楷体" panose="02010609060101010101" pitchFamily="49" charset="-122"/>
                <a:ea typeface="楷体" panose="02010609060101010101" pitchFamily="49" charset="-122"/>
              </a:rPr>
              <a:t>进行相关的税务处理。</a:t>
            </a:r>
            <a:br>
              <a:rPr lang="en-US" altLang="zh-CN" sz="2800">
                <a:solidFill>
                  <a:srgbClr val="000000"/>
                </a:solidFill>
                <a:latin typeface="楷体" panose="02010609060101010101" pitchFamily="49" charset="-122"/>
                <a:ea typeface="楷体" panose="02010609060101010101" pitchFamily="49" charset="-122"/>
              </a:rPr>
            </a:br>
            <a:r>
              <a:rPr lang="zh-CN" altLang="zh-CN" sz="2400">
                <a:solidFill>
                  <a:srgbClr val="000000"/>
                </a:solidFill>
                <a:ea typeface="宋体" panose="02010600030101010101" pitchFamily="2" charset="-122"/>
              </a:rPr>
              <a:t>　　</a:t>
            </a:r>
            <a:endParaRPr lang="zh-CN" altLang="en-US" sz="2400">
              <a:ea typeface="宋体" panose="02010600030101010101" pitchFamily="2" charset="-122"/>
            </a:endParaRPr>
          </a:p>
        </p:txBody>
      </p:sp>
    </p:spTree>
  </p:cSld>
  <p:clrMapOvr>
    <a:masterClrMapping/>
  </p:clrMapOvr>
  <p:transition>
    <p:fade/>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内容占位符 2">
            <a:extLst>
              <a:ext uri="{FF2B5EF4-FFF2-40B4-BE49-F238E27FC236}">
                <a16:creationId xmlns:a16="http://schemas.microsoft.com/office/drawing/2014/main" id="{0A83323E-C4AF-456A-871D-4369EC1F7212}"/>
              </a:ext>
            </a:extLst>
          </p:cNvPr>
          <p:cNvSpPr>
            <a:spLocks noGrp="1"/>
          </p:cNvSpPr>
          <p:nvPr>
            <p:ph idx="1"/>
          </p:nvPr>
        </p:nvSpPr>
        <p:spPr>
          <a:xfrm>
            <a:off x="381000" y="685800"/>
            <a:ext cx="8229600" cy="5791200"/>
          </a:xfrm>
        </p:spPr>
        <p:txBody>
          <a:bodyPr/>
          <a:lstStyle/>
          <a:p>
            <a:r>
              <a:rPr lang="en-US" altLang="zh-CN">
                <a:latin typeface="黑体" panose="02010609060101010101" pitchFamily="49" charset="-122"/>
                <a:ea typeface="黑体" panose="02010609060101010101" pitchFamily="49" charset="-122"/>
              </a:rPr>
              <a:t>2.</a:t>
            </a:r>
            <a:r>
              <a:rPr lang="zh-CN" altLang="en-US">
                <a:latin typeface="黑体" panose="02010609060101010101" pitchFamily="49" charset="-122"/>
                <a:ea typeface="黑体" panose="02010609060101010101" pitchFamily="49" charset="-122"/>
              </a:rPr>
              <a:t>凡开发合同或协议中约定分配项目利润的，应按以下规定进行处理</a:t>
            </a:r>
            <a:r>
              <a:rPr lang="en-US" altLang="zh-CN">
                <a:latin typeface="黑体" panose="02010609060101010101" pitchFamily="49" charset="-122"/>
                <a:ea typeface="黑体" panose="02010609060101010101" pitchFamily="49" charset="-122"/>
              </a:rPr>
              <a:t>:</a:t>
            </a:r>
          </a:p>
          <a:p>
            <a:pPr>
              <a:lnSpc>
                <a:spcPts val="4000"/>
              </a:lnSpc>
              <a:buFont typeface="Wingdings" panose="05000000000000000000" pitchFamily="2" charset="2"/>
              <a:buNone/>
            </a:pPr>
            <a:r>
              <a:rPr lang="en-US" altLang="zh-CN">
                <a:latin typeface="黑体" panose="02010609060101010101" pitchFamily="49" charset="-122"/>
                <a:ea typeface="黑体" panose="02010609060101010101" pitchFamily="49" charset="-122"/>
              </a:rPr>
              <a:t></a:t>
            </a:r>
            <a:br>
              <a:rPr lang="en-US" altLang="zh-CN">
                <a:latin typeface="黑体" panose="02010609060101010101" pitchFamily="49" charset="-122"/>
                <a:ea typeface="黑体" panose="02010609060101010101" pitchFamily="49" charset="-122"/>
              </a:rPr>
            </a:br>
            <a:r>
              <a:rPr lang="zh-CN" altLang="en-US">
                <a:ea typeface="宋体" panose="02010600030101010101" pitchFamily="2" charset="-122"/>
              </a:rPr>
              <a:t>　</a:t>
            </a:r>
            <a:r>
              <a:rPr lang="zh-CN" altLang="en-US">
                <a:latin typeface="楷体" panose="02010609060101010101" pitchFamily="49" charset="-122"/>
                <a:ea typeface="楷体" panose="02010609060101010101" pitchFamily="49" charset="-122"/>
              </a:rPr>
              <a:t>（</a:t>
            </a:r>
            <a:r>
              <a:rPr lang="en-US" altLang="zh-CN">
                <a:latin typeface="楷体" panose="02010609060101010101" pitchFamily="49" charset="-122"/>
                <a:ea typeface="楷体" panose="02010609060101010101" pitchFamily="49" charset="-122"/>
              </a:rPr>
              <a:t>1</a:t>
            </a:r>
            <a:r>
              <a:rPr lang="zh-CN" altLang="en-US">
                <a:latin typeface="楷体" panose="02010609060101010101" pitchFamily="49" charset="-122"/>
                <a:ea typeface="楷体" panose="02010609060101010101" pitchFamily="49" charset="-122"/>
              </a:rPr>
              <a:t>）企业：项目形成的</a:t>
            </a:r>
            <a:r>
              <a:rPr lang="zh-CN" altLang="en-US" b="1">
                <a:solidFill>
                  <a:srgbClr val="FF0000"/>
                </a:solidFill>
                <a:latin typeface="楷体" panose="02010609060101010101" pitchFamily="49" charset="-122"/>
                <a:ea typeface="楷体" panose="02010609060101010101" pitchFamily="49" charset="-122"/>
              </a:rPr>
              <a:t>营业利润额</a:t>
            </a:r>
            <a:r>
              <a:rPr lang="zh-CN" altLang="en-US">
                <a:latin typeface="楷体" panose="02010609060101010101" pitchFamily="49" charset="-122"/>
                <a:ea typeface="楷体" panose="02010609060101010101" pitchFamily="49" charset="-122"/>
              </a:rPr>
              <a:t>并入当期应纳税所得额，不得在税前分配该项目利润，同时不能因接受投资方投资额而在成本中摊销或在税前扣除相关的利息支出。</a:t>
            </a:r>
            <a:br>
              <a:rPr lang="zh-CN" altLang="en-US">
                <a:latin typeface="楷体" panose="02010609060101010101" pitchFamily="49" charset="-122"/>
                <a:ea typeface="楷体" panose="02010609060101010101" pitchFamily="49" charset="-122"/>
              </a:rPr>
            </a:br>
            <a:r>
              <a:rPr lang="zh-CN" altLang="en-US">
                <a:latin typeface="楷体" panose="02010609060101010101" pitchFamily="49" charset="-122"/>
                <a:ea typeface="楷体" panose="02010609060101010101" pitchFamily="49" charset="-122"/>
              </a:rPr>
              <a:t>　（</a:t>
            </a:r>
            <a:r>
              <a:rPr lang="en-US" altLang="zh-CN">
                <a:latin typeface="楷体" panose="02010609060101010101" pitchFamily="49" charset="-122"/>
                <a:ea typeface="楷体" panose="02010609060101010101" pitchFamily="49" charset="-122"/>
              </a:rPr>
              <a:t>2</a:t>
            </a:r>
            <a:r>
              <a:rPr lang="zh-CN" altLang="en-US">
                <a:latin typeface="楷体" panose="02010609060101010101" pitchFamily="49" charset="-122"/>
                <a:ea typeface="楷体" panose="02010609060101010101" pitchFamily="49" charset="-122"/>
              </a:rPr>
              <a:t>）投资方：取得该项目的营业利润应视同</a:t>
            </a:r>
            <a:r>
              <a:rPr lang="zh-CN" altLang="en-US" b="1">
                <a:solidFill>
                  <a:srgbClr val="FF0000"/>
                </a:solidFill>
                <a:latin typeface="楷体" panose="02010609060101010101" pitchFamily="49" charset="-122"/>
                <a:ea typeface="楷体" panose="02010609060101010101" pitchFamily="49" charset="-122"/>
              </a:rPr>
              <a:t>股息、红利</a:t>
            </a:r>
            <a:r>
              <a:rPr lang="zh-CN" altLang="en-US">
                <a:latin typeface="楷体" panose="02010609060101010101" pitchFamily="49" charset="-122"/>
                <a:ea typeface="楷体" panose="02010609060101010101" pitchFamily="49" charset="-122"/>
              </a:rPr>
              <a:t>进行相关税务处理。</a:t>
            </a:r>
          </a:p>
          <a:p>
            <a:endParaRPr lang="zh-CN" altLang="en-US">
              <a:latin typeface="楷体" panose="02010609060101010101" pitchFamily="49" charset="-122"/>
              <a:ea typeface="楷体" panose="02010609060101010101" pitchFamily="49" charset="-122"/>
            </a:endParaRPr>
          </a:p>
        </p:txBody>
      </p:sp>
    </p:spTree>
  </p:cSld>
  <p:clrMapOvr>
    <a:masterClrMapping/>
  </p:clrMapOvr>
  <p:transition>
    <p:fade/>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内容占位符 2">
            <a:extLst>
              <a:ext uri="{FF2B5EF4-FFF2-40B4-BE49-F238E27FC236}">
                <a16:creationId xmlns:a16="http://schemas.microsoft.com/office/drawing/2014/main" id="{BE871277-BA6D-407B-9D03-ECAD90802753}"/>
              </a:ext>
            </a:extLst>
          </p:cNvPr>
          <p:cNvSpPr>
            <a:spLocks noGrp="1"/>
          </p:cNvSpPr>
          <p:nvPr>
            <p:ph idx="1"/>
          </p:nvPr>
        </p:nvSpPr>
        <p:spPr>
          <a:xfrm>
            <a:off x="457200" y="457200"/>
            <a:ext cx="8229600" cy="5410200"/>
          </a:xfrm>
        </p:spPr>
        <p:txBody>
          <a:bodyPr/>
          <a:lstStyle/>
          <a:p>
            <a:r>
              <a:rPr lang="zh-CN" altLang="zh-CN" sz="2800">
                <a:solidFill>
                  <a:srgbClr val="000000"/>
                </a:solidFill>
                <a:latin typeface="楷体" panose="02010609060101010101" pitchFamily="49" charset="-122"/>
                <a:ea typeface="楷体" panose="02010609060101010101" pitchFamily="49" charset="-122"/>
              </a:rPr>
              <a:t>（二）企业以换取开发产品为目的，将土地使用权投资其他企业房地产开发项目的，应在</a:t>
            </a:r>
            <a:r>
              <a:rPr lang="zh-CN" altLang="zh-CN" sz="2800" b="1">
                <a:solidFill>
                  <a:srgbClr val="FF0000"/>
                </a:solidFill>
                <a:latin typeface="楷体" panose="02010609060101010101" pitchFamily="49" charset="-122"/>
                <a:ea typeface="楷体" panose="02010609060101010101" pitchFamily="49" charset="-122"/>
              </a:rPr>
              <a:t>首次取得开发产品</a:t>
            </a:r>
            <a:r>
              <a:rPr lang="zh-CN" altLang="zh-CN" sz="2800">
                <a:solidFill>
                  <a:srgbClr val="000000"/>
                </a:solidFill>
                <a:latin typeface="楷体" panose="02010609060101010101" pitchFamily="49" charset="-122"/>
                <a:ea typeface="楷体" panose="02010609060101010101" pitchFamily="49" charset="-122"/>
              </a:rPr>
              <a:t>时，将其分解为</a:t>
            </a:r>
            <a:r>
              <a:rPr lang="zh-CN" altLang="zh-CN" sz="2800" b="1">
                <a:solidFill>
                  <a:srgbClr val="FF0000"/>
                </a:solidFill>
                <a:latin typeface="楷体" panose="02010609060101010101" pitchFamily="49" charset="-122"/>
                <a:ea typeface="楷体" panose="02010609060101010101" pitchFamily="49" charset="-122"/>
              </a:rPr>
              <a:t>转让土地使用权</a:t>
            </a:r>
            <a:r>
              <a:rPr lang="zh-CN" altLang="zh-CN" sz="2800">
                <a:solidFill>
                  <a:srgbClr val="000000"/>
                </a:solidFill>
                <a:latin typeface="楷体" panose="02010609060101010101" pitchFamily="49" charset="-122"/>
                <a:ea typeface="楷体" panose="02010609060101010101" pitchFamily="49" charset="-122"/>
              </a:rPr>
              <a:t>和</a:t>
            </a:r>
            <a:r>
              <a:rPr lang="zh-CN" altLang="zh-CN" sz="2800" b="1">
                <a:solidFill>
                  <a:srgbClr val="FF0000"/>
                </a:solidFill>
                <a:latin typeface="楷体" panose="02010609060101010101" pitchFamily="49" charset="-122"/>
                <a:ea typeface="楷体" panose="02010609060101010101" pitchFamily="49" charset="-122"/>
              </a:rPr>
              <a:t>购入开发产品</a:t>
            </a:r>
            <a:r>
              <a:rPr lang="zh-CN" altLang="zh-CN" sz="2800">
                <a:solidFill>
                  <a:srgbClr val="000000"/>
                </a:solidFill>
                <a:latin typeface="楷体" panose="02010609060101010101" pitchFamily="49" charset="-122"/>
                <a:ea typeface="楷体" panose="02010609060101010101" pitchFamily="49" charset="-122"/>
              </a:rPr>
              <a:t>两项经济业务进行</a:t>
            </a:r>
            <a:r>
              <a:rPr lang="zh-CN" altLang="zh-CN" sz="2800" b="1">
                <a:solidFill>
                  <a:srgbClr val="C00000"/>
                </a:solidFill>
                <a:latin typeface="楷体" panose="02010609060101010101" pitchFamily="49" charset="-122"/>
                <a:ea typeface="楷体" panose="02010609060101010101" pitchFamily="49" charset="-122"/>
              </a:rPr>
              <a:t>所得税处理</a:t>
            </a:r>
            <a:r>
              <a:rPr lang="zh-CN" altLang="zh-CN" sz="2800">
                <a:solidFill>
                  <a:srgbClr val="000000"/>
                </a:solidFill>
                <a:latin typeface="楷体" panose="02010609060101010101" pitchFamily="49" charset="-122"/>
                <a:ea typeface="楷体" panose="02010609060101010101" pitchFamily="49" charset="-122"/>
              </a:rPr>
              <a:t>，并按应从该项目取得的开发产品（包括首次取得的和以后应取得的）的市场</a:t>
            </a:r>
            <a:r>
              <a:rPr lang="zh-CN" altLang="zh-CN" sz="2800" b="1">
                <a:solidFill>
                  <a:srgbClr val="FF0000"/>
                </a:solidFill>
                <a:latin typeface="楷体" panose="02010609060101010101" pitchFamily="49" charset="-122"/>
                <a:ea typeface="楷体" panose="02010609060101010101" pitchFamily="49" charset="-122"/>
              </a:rPr>
              <a:t>公允价值</a:t>
            </a:r>
            <a:r>
              <a:rPr lang="zh-CN" altLang="zh-CN" sz="2800">
                <a:solidFill>
                  <a:srgbClr val="000000"/>
                </a:solidFill>
                <a:latin typeface="楷体" panose="02010609060101010101" pitchFamily="49" charset="-122"/>
                <a:ea typeface="楷体" panose="02010609060101010101" pitchFamily="49" charset="-122"/>
              </a:rPr>
              <a:t>计算确认</a:t>
            </a:r>
            <a:r>
              <a:rPr lang="zh-CN" altLang="zh-CN" sz="2800" b="1">
                <a:solidFill>
                  <a:srgbClr val="FF0000"/>
                </a:solidFill>
                <a:latin typeface="楷体" panose="02010609060101010101" pitchFamily="49" charset="-122"/>
                <a:ea typeface="楷体" panose="02010609060101010101" pitchFamily="49" charset="-122"/>
              </a:rPr>
              <a:t>土地使用权转让所得或损失。</a:t>
            </a:r>
            <a:br>
              <a:rPr lang="en-US" altLang="zh-CN" sz="2800" b="1">
                <a:solidFill>
                  <a:srgbClr val="FF0000"/>
                </a:solidFill>
                <a:latin typeface="楷体" panose="02010609060101010101" pitchFamily="49" charset="-122"/>
                <a:ea typeface="楷体" panose="02010609060101010101" pitchFamily="49" charset="-122"/>
              </a:rPr>
            </a:br>
            <a:r>
              <a:rPr lang="zh-CN" altLang="zh-CN" sz="2800">
                <a:solidFill>
                  <a:srgbClr val="000000"/>
                </a:solidFill>
                <a:latin typeface="楷体" panose="02010609060101010101" pitchFamily="49" charset="-122"/>
                <a:ea typeface="楷体" panose="02010609060101010101" pitchFamily="49" charset="-122"/>
              </a:rPr>
              <a:t>（三）新增：土地增值税清算涉及企业所得税退税问题处理</a:t>
            </a:r>
            <a:br>
              <a:rPr lang="en-US" altLang="zh-CN" sz="2800">
                <a:solidFill>
                  <a:srgbClr val="000000"/>
                </a:solidFill>
                <a:latin typeface="楷体" panose="02010609060101010101" pitchFamily="49" charset="-122"/>
                <a:ea typeface="楷体" panose="02010609060101010101" pitchFamily="49" charset="-122"/>
              </a:rPr>
            </a:br>
            <a:r>
              <a:rPr lang="zh-CN" altLang="zh-CN" sz="2800">
                <a:solidFill>
                  <a:srgbClr val="000000"/>
                </a:solidFill>
                <a:latin typeface="楷体" panose="02010609060101010101" pitchFamily="49" charset="-122"/>
                <a:ea typeface="楷体" panose="02010609060101010101" pitchFamily="49" charset="-122"/>
              </a:rPr>
              <a:t>　　</a:t>
            </a:r>
            <a:r>
              <a:rPr lang="en-US" altLang="zh-CN" sz="2800">
                <a:solidFill>
                  <a:srgbClr val="000000"/>
                </a:solidFill>
                <a:latin typeface="楷体" panose="02010609060101010101" pitchFamily="49" charset="-122"/>
                <a:ea typeface="楷体" panose="02010609060101010101" pitchFamily="49" charset="-122"/>
              </a:rPr>
              <a:t>1.</a:t>
            </a:r>
            <a:r>
              <a:rPr lang="zh-CN" altLang="zh-CN" sz="2800">
                <a:solidFill>
                  <a:srgbClr val="000000"/>
                </a:solidFill>
                <a:latin typeface="楷体" panose="02010609060101010101" pitchFamily="49" charset="-122"/>
                <a:ea typeface="楷体" panose="02010609060101010101" pitchFamily="49" charset="-122"/>
              </a:rPr>
              <a:t>企业按规定对开发项目进行土地增值税清算后，当年企业所得税汇算清缴出现亏损</a:t>
            </a:r>
            <a:r>
              <a:rPr lang="zh-CN" altLang="zh-CN" sz="2800" b="1" u="sng">
                <a:solidFill>
                  <a:srgbClr val="A50021"/>
                </a:solidFill>
                <a:latin typeface="楷体" panose="02010609060101010101" pitchFamily="49" charset="-122"/>
                <a:ea typeface="楷体" panose="02010609060101010101" pitchFamily="49" charset="-122"/>
              </a:rPr>
              <a:t>且有其他后续开发项目</a:t>
            </a:r>
            <a:r>
              <a:rPr lang="zh-CN" altLang="zh-CN" sz="2800">
                <a:solidFill>
                  <a:srgbClr val="000000"/>
                </a:solidFill>
                <a:latin typeface="楷体" panose="02010609060101010101" pitchFamily="49" charset="-122"/>
                <a:ea typeface="楷体" panose="02010609060101010101" pitchFamily="49" charset="-122"/>
              </a:rPr>
              <a:t>的，该亏损应按照税法规定</a:t>
            </a:r>
            <a:r>
              <a:rPr lang="zh-CN" altLang="zh-CN" sz="2800" b="1" u="sng">
                <a:solidFill>
                  <a:srgbClr val="A50021"/>
                </a:solidFill>
                <a:latin typeface="楷体" panose="02010609060101010101" pitchFamily="49" charset="-122"/>
                <a:ea typeface="楷体" panose="02010609060101010101" pitchFamily="49" charset="-122"/>
              </a:rPr>
              <a:t>向以后年度结转</a:t>
            </a:r>
            <a:r>
              <a:rPr lang="zh-CN" altLang="zh-CN" sz="2800">
                <a:solidFill>
                  <a:srgbClr val="000000"/>
                </a:solidFill>
                <a:latin typeface="楷体" panose="02010609060101010101" pitchFamily="49" charset="-122"/>
                <a:ea typeface="楷体" panose="02010609060101010101" pitchFamily="49" charset="-122"/>
              </a:rPr>
              <a:t>，用以后年度所得弥补。其中，后续开发项目，是指正在开发以及中标的项目。</a:t>
            </a:r>
            <a:endParaRPr lang="zh-CN" altLang="en-US" sz="2800">
              <a:latin typeface="楷体" panose="02010609060101010101" pitchFamily="49" charset="-122"/>
              <a:ea typeface="楷体" panose="02010609060101010101" pitchFamily="49" charset="-122"/>
            </a:endParaRPr>
          </a:p>
        </p:txBody>
      </p:sp>
    </p:spTree>
  </p:cSld>
  <p:clrMapOvr>
    <a:masterClrMapping/>
  </p:clrMapOvr>
  <p:transition>
    <p:fade/>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内容占位符 2">
            <a:extLst>
              <a:ext uri="{FF2B5EF4-FFF2-40B4-BE49-F238E27FC236}">
                <a16:creationId xmlns:a16="http://schemas.microsoft.com/office/drawing/2014/main" id="{A4437407-8D6F-4525-B0D2-441AC951DBC8}"/>
              </a:ext>
            </a:extLst>
          </p:cNvPr>
          <p:cNvSpPr>
            <a:spLocks noGrp="1"/>
          </p:cNvSpPr>
          <p:nvPr>
            <p:ph idx="1"/>
          </p:nvPr>
        </p:nvSpPr>
        <p:spPr>
          <a:xfrm>
            <a:off x="457200" y="533400"/>
            <a:ext cx="8534400" cy="5334000"/>
          </a:xfrm>
        </p:spPr>
        <p:txBody>
          <a:bodyPr/>
          <a:lstStyle/>
          <a:p>
            <a:pPr marL="0" indent="0">
              <a:buFont typeface="Wingdings" panose="05000000000000000000" pitchFamily="2" charset="2"/>
              <a:buNone/>
              <a:defRPr/>
            </a:pPr>
            <a:r>
              <a:rPr lang="en-US" altLang="zh-CN" sz="2800" dirty="0">
                <a:solidFill>
                  <a:srgbClr val="000000"/>
                </a:solidFill>
                <a:latin typeface="黑体" pitchFamily="49" charset="-122"/>
                <a:ea typeface="黑体" pitchFamily="49" charset="-122"/>
              </a:rPr>
              <a:t>2.</a:t>
            </a:r>
            <a:r>
              <a:rPr lang="zh-CN" altLang="zh-CN" sz="2800" dirty="0">
                <a:solidFill>
                  <a:srgbClr val="000000"/>
                </a:solidFill>
                <a:latin typeface="黑体" pitchFamily="49" charset="-122"/>
                <a:ea typeface="黑体" pitchFamily="49" charset="-122"/>
              </a:rPr>
              <a:t>企业按规定对开发项目进行土地增值税清算后，当年企业所得税汇算清缴出现亏损，且</a:t>
            </a:r>
            <a:r>
              <a:rPr lang="zh-CN" altLang="zh-CN" sz="2800" b="1" dirty="0">
                <a:solidFill>
                  <a:srgbClr val="FF0000"/>
                </a:solidFill>
                <a:latin typeface="黑体" pitchFamily="49" charset="-122"/>
                <a:ea typeface="黑体" pitchFamily="49" charset="-122"/>
              </a:rPr>
              <a:t>没有后续开发项目</a:t>
            </a:r>
            <a:r>
              <a:rPr lang="zh-CN" altLang="zh-CN" sz="2800" dirty="0">
                <a:solidFill>
                  <a:srgbClr val="000000"/>
                </a:solidFill>
                <a:latin typeface="黑体" pitchFamily="49" charset="-122"/>
                <a:ea typeface="黑体" pitchFamily="49" charset="-122"/>
              </a:rPr>
              <a:t>的，可以按照以下方法计算出该项目由于土地增值税原因导致的项目开发各年度多缴企业所得税税款，并申请退税</a:t>
            </a:r>
            <a:r>
              <a:rPr lang="zh-CN" altLang="en-US" sz="2800" dirty="0">
                <a:solidFill>
                  <a:srgbClr val="000000"/>
                </a:solidFill>
                <a:latin typeface="黑体" pitchFamily="49" charset="-122"/>
                <a:ea typeface="黑体" pitchFamily="49" charset="-122"/>
                <a:sym typeface="Wingdings" pitchFamily="2" charset="2"/>
              </a:rPr>
              <a:t>：</a:t>
            </a:r>
            <a:r>
              <a:rPr lang="zh-CN" altLang="en-US" sz="2800" u="sng" dirty="0">
                <a:solidFill>
                  <a:srgbClr val="FF0000"/>
                </a:solidFill>
                <a:effectLst>
                  <a:outerShdw blurRad="38100" dist="38100" dir="2700000" algn="tl">
                    <a:srgbClr val="000000">
                      <a:alpha val="43137"/>
                    </a:srgbClr>
                  </a:outerShdw>
                </a:effectLst>
                <a:latin typeface="楷体" pitchFamily="49" charset="-122"/>
                <a:ea typeface="楷体" pitchFamily="49" charset="-122"/>
                <a:sym typeface="Wingdings" pitchFamily="2" charset="2"/>
              </a:rPr>
              <a:t>（先分摊、再调整，后申请）</a:t>
            </a:r>
            <a:endParaRPr lang="zh-CN" altLang="zh-CN" sz="2800" u="sng" dirty="0">
              <a:solidFill>
                <a:srgbClr val="FF0000"/>
              </a:solidFill>
              <a:effectLst>
                <a:outerShdw blurRad="38100" dist="38100" dir="2700000" algn="tl">
                  <a:srgbClr val="000000">
                    <a:alpha val="43137"/>
                  </a:srgbClr>
                </a:outerShdw>
              </a:effectLst>
              <a:latin typeface="楷体" pitchFamily="49" charset="-122"/>
              <a:ea typeface="楷体" pitchFamily="49" charset="-122"/>
            </a:endParaRPr>
          </a:p>
          <a:p>
            <a:pPr>
              <a:defRPr/>
            </a:pPr>
            <a:r>
              <a:rPr lang="zh-CN" altLang="zh-CN" sz="2800" dirty="0">
                <a:solidFill>
                  <a:srgbClr val="000000"/>
                </a:solidFill>
                <a:latin typeface="楷体" pitchFamily="49" charset="-122"/>
                <a:ea typeface="楷体" pitchFamily="49" charset="-122"/>
              </a:rPr>
              <a:t>（</a:t>
            </a:r>
            <a:r>
              <a:rPr lang="en-US" altLang="zh-CN" sz="2800" dirty="0">
                <a:solidFill>
                  <a:srgbClr val="000000"/>
                </a:solidFill>
                <a:latin typeface="楷体" pitchFamily="49" charset="-122"/>
                <a:ea typeface="楷体" pitchFamily="49" charset="-122"/>
              </a:rPr>
              <a:t>1</a:t>
            </a:r>
            <a:r>
              <a:rPr lang="zh-CN" altLang="zh-CN" sz="2800" dirty="0">
                <a:solidFill>
                  <a:srgbClr val="000000"/>
                </a:solidFill>
                <a:latin typeface="楷体" pitchFamily="49" charset="-122"/>
                <a:ea typeface="楷体" pitchFamily="49" charset="-122"/>
              </a:rPr>
              <a:t>）该项目缴纳的</a:t>
            </a:r>
            <a:r>
              <a:rPr lang="zh-CN" altLang="zh-CN" sz="2800" b="1" dirty="0">
                <a:solidFill>
                  <a:srgbClr val="FF0000"/>
                </a:solidFill>
                <a:latin typeface="楷体" pitchFamily="49" charset="-122"/>
                <a:ea typeface="楷体" pitchFamily="49" charset="-122"/>
              </a:rPr>
              <a:t>土地增值税总额</a:t>
            </a:r>
            <a:r>
              <a:rPr lang="zh-CN" altLang="zh-CN" sz="2800" dirty="0">
                <a:solidFill>
                  <a:srgbClr val="000000"/>
                </a:solidFill>
                <a:latin typeface="楷体" pitchFamily="49" charset="-122"/>
                <a:ea typeface="楷体" pitchFamily="49" charset="-122"/>
              </a:rPr>
              <a:t>，应按照该项目开发各年度实现的项目销售收入占整个项目销售收入总额的比例，在项目开发各年度进行</a:t>
            </a:r>
            <a:r>
              <a:rPr lang="zh-CN" altLang="zh-CN" sz="2800" b="1" dirty="0">
                <a:solidFill>
                  <a:srgbClr val="FF0000"/>
                </a:solidFill>
                <a:latin typeface="楷体" pitchFamily="49" charset="-122"/>
                <a:ea typeface="楷体" pitchFamily="49" charset="-122"/>
              </a:rPr>
              <a:t>分摊</a:t>
            </a:r>
            <a:r>
              <a:rPr lang="zh-CN" altLang="zh-CN" sz="2800" dirty="0">
                <a:solidFill>
                  <a:srgbClr val="000000"/>
                </a:solidFill>
                <a:latin typeface="楷体" pitchFamily="49" charset="-122"/>
                <a:ea typeface="楷体" pitchFamily="49" charset="-122"/>
              </a:rPr>
              <a:t>，具体按以下公式计算：</a:t>
            </a:r>
            <a:br>
              <a:rPr lang="en-US" altLang="zh-CN" sz="2400" dirty="0">
                <a:solidFill>
                  <a:srgbClr val="000000"/>
                </a:solidFill>
                <a:latin typeface="楷体" pitchFamily="49" charset="-122"/>
                <a:ea typeface="楷体" pitchFamily="49" charset="-122"/>
              </a:rPr>
            </a:br>
            <a:r>
              <a:rPr lang="zh-CN" altLang="zh-CN" sz="2400" dirty="0">
                <a:solidFill>
                  <a:srgbClr val="000000"/>
                </a:solidFill>
                <a:latin typeface="楷体" pitchFamily="49" charset="-122"/>
                <a:ea typeface="楷体" pitchFamily="49" charset="-122"/>
              </a:rPr>
              <a:t>　　</a:t>
            </a:r>
            <a:r>
              <a:rPr lang="zh-CN" altLang="zh-CN" sz="2400" b="1" u="sng" dirty="0">
                <a:solidFill>
                  <a:srgbClr val="A50021"/>
                </a:solidFill>
                <a:latin typeface="楷体" pitchFamily="49" charset="-122"/>
                <a:ea typeface="楷体" pitchFamily="49" charset="-122"/>
              </a:rPr>
              <a:t>各年度应分摊的土地增值税＝土地增值税总额×（项目年度销售收入÷ 整个项目销售收入总额）</a:t>
            </a:r>
            <a:br>
              <a:rPr lang="en-US" altLang="zh-CN" sz="2400" dirty="0">
                <a:solidFill>
                  <a:srgbClr val="000000"/>
                </a:solidFill>
                <a:latin typeface="楷体" pitchFamily="49" charset="-122"/>
                <a:ea typeface="楷体" pitchFamily="49" charset="-122"/>
              </a:rPr>
            </a:br>
            <a:r>
              <a:rPr lang="zh-CN" altLang="zh-CN" sz="2400" dirty="0">
                <a:solidFill>
                  <a:srgbClr val="000000"/>
                </a:solidFill>
                <a:latin typeface="楷体" pitchFamily="49" charset="-122"/>
                <a:ea typeface="楷体" pitchFamily="49" charset="-122"/>
              </a:rPr>
              <a:t>　　公式中的销售收入包括</a:t>
            </a:r>
            <a:r>
              <a:rPr lang="zh-CN" altLang="zh-CN" sz="2400" b="1" u="sng" dirty="0">
                <a:solidFill>
                  <a:srgbClr val="A50021"/>
                </a:solidFill>
                <a:latin typeface="楷体" pitchFamily="49" charset="-122"/>
                <a:ea typeface="楷体" pitchFamily="49" charset="-122"/>
              </a:rPr>
              <a:t>视同销售房地产的收入，但不包括企业销售的增值额未超过扣除项目金额</a:t>
            </a:r>
            <a:r>
              <a:rPr lang="en-US" altLang="zh-CN" sz="2400" b="1" u="sng" dirty="0">
                <a:solidFill>
                  <a:srgbClr val="A50021"/>
                </a:solidFill>
                <a:latin typeface="楷体" pitchFamily="49" charset="-122"/>
                <a:ea typeface="楷体" pitchFamily="49" charset="-122"/>
              </a:rPr>
              <a:t>20%</a:t>
            </a:r>
            <a:r>
              <a:rPr lang="zh-CN" altLang="zh-CN" sz="2400" b="1" u="sng" dirty="0">
                <a:solidFill>
                  <a:srgbClr val="A50021"/>
                </a:solidFill>
                <a:latin typeface="楷体" pitchFamily="49" charset="-122"/>
                <a:ea typeface="楷体" pitchFamily="49" charset="-122"/>
              </a:rPr>
              <a:t>的普通标准住宅的销售收入。</a:t>
            </a:r>
            <a:br>
              <a:rPr lang="en-US" altLang="zh-CN" dirty="0">
                <a:solidFill>
                  <a:srgbClr val="000000"/>
                </a:solidFill>
                <a:latin typeface="楷体" pitchFamily="49" charset="-122"/>
                <a:ea typeface="楷体" pitchFamily="49" charset="-122"/>
              </a:rPr>
            </a:br>
            <a:endParaRPr lang="zh-CN" altLang="en-US" dirty="0">
              <a:latin typeface="楷体" pitchFamily="49" charset="-122"/>
              <a:ea typeface="楷体" pitchFamily="49" charset="-122"/>
            </a:endParaRPr>
          </a:p>
        </p:txBody>
      </p:sp>
    </p:spTree>
  </p:cSld>
  <p:clrMapOvr>
    <a:masterClrMapping/>
  </p:clrMapOvr>
  <p:transition>
    <p:fade/>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内容占位符 2">
            <a:extLst>
              <a:ext uri="{FF2B5EF4-FFF2-40B4-BE49-F238E27FC236}">
                <a16:creationId xmlns:a16="http://schemas.microsoft.com/office/drawing/2014/main" id="{A70A3923-26F2-49FF-B70D-D74E31B42834}"/>
              </a:ext>
            </a:extLst>
          </p:cNvPr>
          <p:cNvSpPr>
            <a:spLocks noGrp="1"/>
          </p:cNvSpPr>
          <p:nvPr>
            <p:ph idx="1"/>
          </p:nvPr>
        </p:nvSpPr>
        <p:spPr>
          <a:xfrm>
            <a:off x="457200" y="533400"/>
            <a:ext cx="8229600" cy="5334000"/>
          </a:xfrm>
        </p:spPr>
        <p:txBody>
          <a:bodyPr/>
          <a:lstStyle/>
          <a:p>
            <a:r>
              <a:rPr lang="zh-CN" altLang="zh-CN" sz="2800">
                <a:solidFill>
                  <a:srgbClr val="000000"/>
                </a:solidFill>
                <a:latin typeface="楷体" panose="02010609060101010101" pitchFamily="49" charset="-122"/>
                <a:ea typeface="楷体" panose="02010609060101010101" pitchFamily="49" charset="-122"/>
              </a:rPr>
              <a:t>（</a:t>
            </a:r>
            <a:r>
              <a:rPr lang="en-US" altLang="zh-CN" sz="2800">
                <a:solidFill>
                  <a:srgbClr val="000000"/>
                </a:solidFill>
                <a:latin typeface="楷体" panose="02010609060101010101" pitchFamily="49" charset="-122"/>
                <a:ea typeface="楷体" panose="02010609060101010101" pitchFamily="49" charset="-122"/>
              </a:rPr>
              <a:t>2</a:t>
            </a:r>
            <a:r>
              <a:rPr lang="zh-CN" altLang="zh-CN" sz="2800">
                <a:solidFill>
                  <a:srgbClr val="000000"/>
                </a:solidFill>
                <a:latin typeface="楷体" panose="02010609060101010101" pitchFamily="49" charset="-122"/>
                <a:ea typeface="楷体" panose="02010609060101010101" pitchFamily="49" charset="-122"/>
              </a:rPr>
              <a:t>）该项目各年度应分摊的土地增值税减去该年度已经在企业所得税</a:t>
            </a:r>
            <a:r>
              <a:rPr lang="zh-CN" altLang="zh-CN" sz="2800" b="1" u="sng">
                <a:solidFill>
                  <a:srgbClr val="A50021"/>
                </a:solidFill>
                <a:latin typeface="楷体" panose="02010609060101010101" pitchFamily="49" charset="-122"/>
                <a:ea typeface="楷体" panose="02010609060101010101" pitchFamily="49" charset="-122"/>
              </a:rPr>
              <a:t>税前扣除的土地增值税后</a:t>
            </a:r>
            <a:r>
              <a:rPr lang="zh-CN" altLang="zh-CN" sz="2800">
                <a:solidFill>
                  <a:srgbClr val="000000"/>
                </a:solidFill>
                <a:latin typeface="楷体" panose="02010609060101010101" pitchFamily="49" charset="-122"/>
                <a:ea typeface="楷体" panose="02010609060101010101" pitchFamily="49" charset="-122"/>
              </a:rPr>
              <a:t>，余额属于当年应补充扣除的土地增值税；企业应调整当年度的应纳税所得额，并按规定计算当年度应退的企业所得税税款；当年度已缴纳的企业所得税税款</a:t>
            </a:r>
            <a:r>
              <a:rPr lang="zh-CN" altLang="zh-CN" sz="2800" b="1" u="sng">
                <a:solidFill>
                  <a:srgbClr val="A50021"/>
                </a:solidFill>
                <a:latin typeface="楷体" panose="02010609060101010101" pitchFamily="49" charset="-122"/>
                <a:ea typeface="楷体" panose="02010609060101010101" pitchFamily="49" charset="-122"/>
              </a:rPr>
              <a:t>不足退税</a:t>
            </a:r>
            <a:r>
              <a:rPr lang="zh-CN" altLang="zh-CN" sz="2800">
                <a:solidFill>
                  <a:srgbClr val="000000"/>
                </a:solidFill>
                <a:latin typeface="楷体" panose="02010609060101010101" pitchFamily="49" charset="-122"/>
                <a:ea typeface="楷体" panose="02010609060101010101" pitchFamily="49" charset="-122"/>
              </a:rPr>
              <a:t>的，应作为亏损向以后年度</a:t>
            </a:r>
            <a:r>
              <a:rPr lang="zh-CN" altLang="zh-CN" sz="2800" b="1" u="sng">
                <a:solidFill>
                  <a:srgbClr val="A50021"/>
                </a:solidFill>
                <a:latin typeface="楷体" panose="02010609060101010101" pitchFamily="49" charset="-122"/>
                <a:ea typeface="楷体" panose="02010609060101010101" pitchFamily="49" charset="-122"/>
              </a:rPr>
              <a:t>结转</a:t>
            </a:r>
            <a:r>
              <a:rPr lang="zh-CN" altLang="zh-CN" sz="2800">
                <a:solidFill>
                  <a:srgbClr val="000000"/>
                </a:solidFill>
                <a:latin typeface="楷体" panose="02010609060101010101" pitchFamily="49" charset="-122"/>
                <a:ea typeface="楷体" panose="02010609060101010101" pitchFamily="49" charset="-122"/>
              </a:rPr>
              <a:t>，并调整以后年度的应纳税所得额。</a:t>
            </a:r>
            <a:br>
              <a:rPr lang="en-US" altLang="zh-CN" sz="2800">
                <a:solidFill>
                  <a:srgbClr val="000000"/>
                </a:solidFill>
                <a:latin typeface="楷体" panose="02010609060101010101" pitchFamily="49" charset="-122"/>
                <a:ea typeface="楷体" panose="02010609060101010101" pitchFamily="49" charset="-122"/>
              </a:rPr>
            </a:br>
            <a:r>
              <a:rPr lang="zh-CN" altLang="zh-CN" sz="2800">
                <a:solidFill>
                  <a:srgbClr val="000000"/>
                </a:solidFill>
                <a:latin typeface="楷体" panose="02010609060101010101" pitchFamily="49" charset="-122"/>
                <a:ea typeface="楷体" panose="02010609060101010101" pitchFamily="49" charset="-122"/>
              </a:rPr>
              <a:t>（</a:t>
            </a:r>
            <a:r>
              <a:rPr lang="en-US" altLang="zh-CN" sz="2800">
                <a:solidFill>
                  <a:srgbClr val="000000"/>
                </a:solidFill>
                <a:latin typeface="楷体" panose="02010609060101010101" pitchFamily="49" charset="-122"/>
                <a:ea typeface="楷体" panose="02010609060101010101" pitchFamily="49" charset="-122"/>
              </a:rPr>
              <a:t>3</a:t>
            </a:r>
            <a:r>
              <a:rPr lang="zh-CN" altLang="zh-CN" sz="2800">
                <a:solidFill>
                  <a:srgbClr val="000000"/>
                </a:solidFill>
                <a:latin typeface="楷体" panose="02010609060101010101" pitchFamily="49" charset="-122"/>
                <a:ea typeface="楷体" panose="02010609060101010101" pitchFamily="49" charset="-122"/>
              </a:rPr>
              <a:t>）按照上述方法进行土地增值税分摊调整后</a:t>
            </a:r>
            <a:r>
              <a:rPr lang="en-US" altLang="zh-CN" sz="2800">
                <a:solidFill>
                  <a:srgbClr val="000000"/>
                </a:solidFill>
                <a:latin typeface="楷体" panose="02010609060101010101" pitchFamily="49" charset="-122"/>
                <a:ea typeface="楷体" panose="02010609060101010101" pitchFamily="49" charset="-122"/>
              </a:rPr>
              <a:t>,</a:t>
            </a:r>
            <a:r>
              <a:rPr lang="zh-CN" altLang="zh-CN" sz="2800">
                <a:solidFill>
                  <a:srgbClr val="000000"/>
                </a:solidFill>
                <a:latin typeface="楷体" panose="02010609060101010101" pitchFamily="49" charset="-122"/>
                <a:ea typeface="楷体" panose="02010609060101010101" pitchFamily="49" charset="-122"/>
              </a:rPr>
              <a:t>相应年度应纳税所得额为</a:t>
            </a:r>
            <a:r>
              <a:rPr lang="zh-CN" altLang="zh-CN" sz="2800" b="1" u="sng">
                <a:solidFill>
                  <a:srgbClr val="A50021"/>
                </a:solidFill>
                <a:latin typeface="楷体" panose="02010609060101010101" pitchFamily="49" charset="-122"/>
                <a:ea typeface="楷体" panose="02010609060101010101" pitchFamily="49" charset="-122"/>
              </a:rPr>
              <a:t>正数的，应按规定计算缴纳企业所得税。</a:t>
            </a:r>
            <a:br>
              <a:rPr lang="en-US" altLang="zh-CN" sz="2800">
                <a:solidFill>
                  <a:srgbClr val="000000"/>
                </a:solidFill>
                <a:latin typeface="楷体" panose="02010609060101010101" pitchFamily="49" charset="-122"/>
                <a:ea typeface="楷体" panose="02010609060101010101" pitchFamily="49" charset="-122"/>
              </a:rPr>
            </a:br>
            <a:r>
              <a:rPr lang="zh-CN" altLang="zh-CN" sz="2800">
                <a:solidFill>
                  <a:srgbClr val="000000"/>
                </a:solidFill>
                <a:latin typeface="楷体" panose="02010609060101010101" pitchFamily="49" charset="-122"/>
                <a:ea typeface="楷体" panose="02010609060101010101" pitchFamily="49" charset="-122"/>
              </a:rPr>
              <a:t>（</a:t>
            </a:r>
            <a:r>
              <a:rPr lang="en-US" altLang="zh-CN" sz="2800">
                <a:solidFill>
                  <a:srgbClr val="000000"/>
                </a:solidFill>
                <a:latin typeface="楷体" panose="02010609060101010101" pitchFamily="49" charset="-122"/>
                <a:ea typeface="楷体" panose="02010609060101010101" pitchFamily="49" charset="-122"/>
              </a:rPr>
              <a:t>4</a:t>
            </a:r>
            <a:r>
              <a:rPr lang="zh-CN" altLang="zh-CN" sz="2800">
                <a:solidFill>
                  <a:srgbClr val="000000"/>
                </a:solidFill>
                <a:latin typeface="楷体" panose="02010609060101010101" pitchFamily="49" charset="-122"/>
                <a:ea typeface="楷体" panose="02010609060101010101" pitchFamily="49" charset="-122"/>
              </a:rPr>
              <a:t>）企业按上述方法计算的累计退税额，不得超过其在该项目开发各年度累计实际缴纳的企业所得税；超过部分作为项目清算年度产生的亏损，向以后年度结转。</a:t>
            </a:r>
            <a:endParaRPr lang="zh-CN" altLang="zh-CN" sz="2800">
              <a:latin typeface="楷体" panose="02010609060101010101" pitchFamily="49" charset="-122"/>
              <a:ea typeface="楷体" panose="02010609060101010101" pitchFamily="49" charset="-122"/>
            </a:endParaRPr>
          </a:p>
          <a:p>
            <a:endParaRPr lang="zh-CN" altLang="en-US">
              <a:ea typeface="宋体" panose="02010600030101010101" pitchFamily="2" charset="-122"/>
            </a:endParaRPr>
          </a:p>
        </p:txBody>
      </p:sp>
    </p:spTree>
  </p:cSld>
  <p:clrMapOvr>
    <a:masterClrMapping/>
  </p:clrMapOvr>
  <p:transition>
    <p:fade/>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内容占位符 2">
            <a:extLst>
              <a:ext uri="{FF2B5EF4-FFF2-40B4-BE49-F238E27FC236}">
                <a16:creationId xmlns:a16="http://schemas.microsoft.com/office/drawing/2014/main" id="{6E4A527E-F965-4B23-9F9E-F1C2D462F21B}"/>
              </a:ext>
            </a:extLst>
          </p:cNvPr>
          <p:cNvSpPr>
            <a:spLocks noGrp="1"/>
          </p:cNvSpPr>
          <p:nvPr>
            <p:ph idx="1"/>
          </p:nvPr>
        </p:nvSpPr>
        <p:spPr>
          <a:xfrm>
            <a:off x="457200" y="762000"/>
            <a:ext cx="8229600" cy="5105400"/>
          </a:xfrm>
        </p:spPr>
        <p:txBody>
          <a:bodyPr/>
          <a:lstStyle/>
          <a:p>
            <a:r>
              <a:rPr lang="zh-CN" altLang="zh-CN" sz="2800">
                <a:solidFill>
                  <a:srgbClr val="000000"/>
                </a:solidFill>
                <a:latin typeface="Times New Roman" panose="02020603050405020304" pitchFamily="18" charset="0"/>
                <a:ea typeface="宋体" panose="02010600030101010101" pitchFamily="2" charset="-122"/>
              </a:rPr>
              <a:t>【典型例题】某房地产开发企业</a:t>
            </a:r>
            <a:r>
              <a:rPr lang="en-US" altLang="zh-CN" sz="2800">
                <a:solidFill>
                  <a:srgbClr val="000000"/>
                </a:solidFill>
                <a:latin typeface="Times New Roman" panose="02020603050405020304" pitchFamily="18" charset="0"/>
                <a:ea typeface="宋体" panose="02010600030101010101" pitchFamily="2" charset="-122"/>
              </a:rPr>
              <a:t>2014</a:t>
            </a:r>
            <a:r>
              <a:rPr lang="zh-CN" altLang="zh-CN" sz="2800">
                <a:solidFill>
                  <a:srgbClr val="000000"/>
                </a:solidFill>
                <a:latin typeface="Times New Roman" panose="02020603050405020304" pitchFamily="18" charset="0"/>
                <a:ea typeface="宋体" panose="02010600030101010101" pitchFamily="2" charset="-122"/>
              </a:rPr>
              <a:t>年</a:t>
            </a:r>
            <a:r>
              <a:rPr lang="en-US" altLang="zh-CN" sz="2800">
                <a:solidFill>
                  <a:srgbClr val="000000"/>
                </a:solidFill>
                <a:latin typeface="Times New Roman" panose="02020603050405020304" pitchFamily="18" charset="0"/>
                <a:ea typeface="宋体" panose="02010600030101010101" pitchFamily="2" charset="-122"/>
              </a:rPr>
              <a:t>1</a:t>
            </a:r>
            <a:r>
              <a:rPr lang="zh-CN" altLang="zh-CN" sz="2800">
                <a:solidFill>
                  <a:srgbClr val="000000"/>
                </a:solidFill>
                <a:latin typeface="Times New Roman" panose="02020603050405020304" pitchFamily="18" charset="0"/>
                <a:ea typeface="宋体" panose="02010600030101010101" pitchFamily="2" charset="-122"/>
              </a:rPr>
              <a:t>月开始开发某房地产项目，</a:t>
            </a:r>
            <a:r>
              <a:rPr lang="en-US" altLang="zh-CN" sz="2800">
                <a:solidFill>
                  <a:srgbClr val="000000"/>
                </a:solidFill>
                <a:latin typeface="Times New Roman" panose="02020603050405020304" pitchFamily="18" charset="0"/>
                <a:ea typeface="宋体" panose="02010600030101010101" pitchFamily="2" charset="-122"/>
              </a:rPr>
              <a:t>2016</a:t>
            </a:r>
            <a:r>
              <a:rPr lang="zh-CN" altLang="zh-CN" sz="2800">
                <a:solidFill>
                  <a:srgbClr val="000000"/>
                </a:solidFill>
                <a:latin typeface="Times New Roman" panose="02020603050405020304" pitchFamily="18" charset="0"/>
                <a:ea typeface="宋体" panose="02010600030101010101" pitchFamily="2" charset="-122"/>
              </a:rPr>
              <a:t>年</a:t>
            </a:r>
            <a:r>
              <a:rPr lang="en-US" altLang="zh-CN" sz="2800">
                <a:solidFill>
                  <a:srgbClr val="000000"/>
                </a:solidFill>
                <a:latin typeface="Times New Roman" panose="02020603050405020304" pitchFamily="18" charset="0"/>
                <a:ea typeface="宋体" panose="02010600030101010101" pitchFamily="2" charset="-122"/>
              </a:rPr>
              <a:t>10</a:t>
            </a:r>
            <a:r>
              <a:rPr lang="zh-CN" altLang="zh-CN" sz="2800">
                <a:solidFill>
                  <a:srgbClr val="000000"/>
                </a:solidFill>
                <a:latin typeface="Times New Roman" panose="02020603050405020304" pitchFamily="18" charset="0"/>
                <a:ea typeface="宋体" panose="02010600030101010101" pitchFamily="2" charset="-122"/>
              </a:rPr>
              <a:t>月项目全部竣工并销售完毕，</a:t>
            </a:r>
            <a:r>
              <a:rPr lang="en-US" altLang="zh-CN" sz="2800">
                <a:solidFill>
                  <a:srgbClr val="000000"/>
                </a:solidFill>
                <a:latin typeface="Times New Roman" panose="02020603050405020304" pitchFamily="18" charset="0"/>
                <a:ea typeface="宋体" panose="02010600030101010101" pitchFamily="2" charset="-122"/>
              </a:rPr>
              <a:t>12</a:t>
            </a:r>
            <a:r>
              <a:rPr lang="zh-CN" altLang="zh-CN" sz="2800">
                <a:solidFill>
                  <a:srgbClr val="000000"/>
                </a:solidFill>
                <a:latin typeface="Times New Roman" panose="02020603050405020304" pitchFamily="18" charset="0"/>
                <a:ea typeface="宋体" panose="02010600030101010101" pitchFamily="2" charset="-122"/>
              </a:rPr>
              <a:t>月进行土地增值税清算，整个项目共缴纳土地增值税</a:t>
            </a:r>
            <a:r>
              <a:rPr lang="en-US" altLang="zh-CN" sz="2800">
                <a:solidFill>
                  <a:srgbClr val="000000"/>
                </a:solidFill>
                <a:latin typeface="Times New Roman" panose="02020603050405020304" pitchFamily="18" charset="0"/>
                <a:ea typeface="宋体" panose="02010600030101010101" pitchFamily="2" charset="-122"/>
              </a:rPr>
              <a:t>1100</a:t>
            </a:r>
            <a:r>
              <a:rPr lang="zh-CN" altLang="zh-CN" sz="2800">
                <a:solidFill>
                  <a:srgbClr val="000000"/>
                </a:solidFill>
                <a:latin typeface="Times New Roman" panose="02020603050405020304" pitchFamily="18" charset="0"/>
                <a:ea typeface="宋体" panose="02010600030101010101" pitchFamily="2" charset="-122"/>
              </a:rPr>
              <a:t>万元，其中</a:t>
            </a:r>
            <a:r>
              <a:rPr lang="en-US" altLang="zh-CN" sz="2800">
                <a:solidFill>
                  <a:srgbClr val="000000"/>
                </a:solidFill>
                <a:latin typeface="Times New Roman" panose="02020603050405020304" pitchFamily="18" charset="0"/>
                <a:ea typeface="宋体" panose="02010600030101010101" pitchFamily="2" charset="-122"/>
              </a:rPr>
              <a:t>2014</a:t>
            </a:r>
            <a:r>
              <a:rPr lang="zh-CN" altLang="zh-CN" sz="2800">
                <a:solidFill>
                  <a:srgbClr val="000000"/>
                </a:solidFill>
                <a:latin typeface="Times New Roman" panose="02020603050405020304" pitchFamily="18" charset="0"/>
                <a:ea typeface="宋体" panose="02010600030101010101" pitchFamily="2" charset="-122"/>
              </a:rPr>
              <a:t>年—</a:t>
            </a:r>
            <a:r>
              <a:rPr lang="en-US" altLang="zh-CN" sz="2800">
                <a:solidFill>
                  <a:srgbClr val="000000"/>
                </a:solidFill>
                <a:latin typeface="Times New Roman" panose="02020603050405020304" pitchFamily="18" charset="0"/>
                <a:ea typeface="宋体" panose="02010600030101010101" pitchFamily="2" charset="-122"/>
              </a:rPr>
              <a:t>2016</a:t>
            </a:r>
            <a:r>
              <a:rPr lang="zh-CN" altLang="zh-CN" sz="2800">
                <a:solidFill>
                  <a:srgbClr val="000000"/>
                </a:solidFill>
                <a:latin typeface="Times New Roman" panose="02020603050405020304" pitchFamily="18" charset="0"/>
                <a:ea typeface="宋体" panose="02010600030101010101" pitchFamily="2" charset="-122"/>
              </a:rPr>
              <a:t>年预缴土地增值税分别为</a:t>
            </a:r>
            <a:r>
              <a:rPr lang="en-US" altLang="zh-CN" sz="2800">
                <a:solidFill>
                  <a:srgbClr val="000000"/>
                </a:solidFill>
                <a:latin typeface="Times New Roman" panose="02020603050405020304" pitchFamily="18" charset="0"/>
                <a:ea typeface="宋体" panose="02010600030101010101" pitchFamily="2" charset="-122"/>
              </a:rPr>
              <a:t>240</a:t>
            </a:r>
            <a:r>
              <a:rPr lang="zh-CN" altLang="zh-CN" sz="2800">
                <a:solidFill>
                  <a:srgbClr val="000000"/>
                </a:solidFill>
                <a:latin typeface="Times New Roman" panose="02020603050405020304" pitchFamily="18" charset="0"/>
                <a:ea typeface="宋体" panose="02010600030101010101" pitchFamily="2" charset="-122"/>
              </a:rPr>
              <a:t>万元、</a:t>
            </a:r>
            <a:r>
              <a:rPr lang="en-US" altLang="zh-CN" sz="2800">
                <a:solidFill>
                  <a:srgbClr val="000000"/>
                </a:solidFill>
                <a:latin typeface="Times New Roman" panose="02020603050405020304" pitchFamily="18" charset="0"/>
                <a:ea typeface="宋体" panose="02010600030101010101" pitchFamily="2" charset="-122"/>
              </a:rPr>
              <a:t>300</a:t>
            </a:r>
            <a:r>
              <a:rPr lang="zh-CN" altLang="zh-CN" sz="2800">
                <a:solidFill>
                  <a:srgbClr val="000000"/>
                </a:solidFill>
                <a:latin typeface="Times New Roman" panose="02020603050405020304" pitchFamily="18" charset="0"/>
                <a:ea typeface="宋体" panose="02010600030101010101" pitchFamily="2" charset="-122"/>
              </a:rPr>
              <a:t>万元、</a:t>
            </a:r>
            <a:r>
              <a:rPr lang="en-US" altLang="zh-CN" sz="2800">
                <a:solidFill>
                  <a:srgbClr val="000000"/>
                </a:solidFill>
                <a:latin typeface="Times New Roman" panose="02020603050405020304" pitchFamily="18" charset="0"/>
                <a:ea typeface="宋体" panose="02010600030101010101" pitchFamily="2" charset="-122"/>
              </a:rPr>
              <a:t>60</a:t>
            </a:r>
            <a:r>
              <a:rPr lang="zh-CN" altLang="zh-CN" sz="2800">
                <a:solidFill>
                  <a:srgbClr val="000000"/>
                </a:solidFill>
                <a:latin typeface="Times New Roman" panose="02020603050405020304" pitchFamily="18" charset="0"/>
                <a:ea typeface="宋体" panose="02010600030101010101" pitchFamily="2" charset="-122"/>
              </a:rPr>
              <a:t>万元；</a:t>
            </a:r>
            <a:r>
              <a:rPr lang="en-US" altLang="zh-CN" sz="2800">
                <a:solidFill>
                  <a:srgbClr val="000000"/>
                </a:solidFill>
                <a:latin typeface="Times New Roman" panose="02020603050405020304" pitchFamily="18" charset="0"/>
                <a:ea typeface="宋体" panose="02010600030101010101" pitchFamily="2" charset="-122"/>
              </a:rPr>
              <a:t>2016</a:t>
            </a:r>
            <a:r>
              <a:rPr lang="zh-CN" altLang="zh-CN" sz="2800">
                <a:solidFill>
                  <a:srgbClr val="000000"/>
                </a:solidFill>
                <a:latin typeface="Times New Roman" panose="02020603050405020304" pitchFamily="18" charset="0"/>
                <a:ea typeface="宋体" panose="02010600030101010101" pitchFamily="2" charset="-122"/>
              </a:rPr>
              <a:t>年清算后补缴土地增值税</a:t>
            </a:r>
            <a:r>
              <a:rPr lang="en-US" altLang="zh-CN" sz="2800">
                <a:solidFill>
                  <a:srgbClr val="000000"/>
                </a:solidFill>
                <a:latin typeface="Times New Roman" panose="02020603050405020304" pitchFamily="18" charset="0"/>
                <a:ea typeface="宋体" panose="02010600030101010101" pitchFamily="2" charset="-122"/>
              </a:rPr>
              <a:t>500</a:t>
            </a:r>
            <a:r>
              <a:rPr lang="zh-CN" altLang="zh-CN" sz="2800">
                <a:solidFill>
                  <a:srgbClr val="000000"/>
                </a:solidFill>
                <a:latin typeface="Times New Roman" panose="02020603050405020304" pitchFamily="18" charset="0"/>
                <a:ea typeface="宋体" panose="02010600030101010101" pitchFamily="2" charset="-122"/>
              </a:rPr>
              <a:t>万元。</a:t>
            </a:r>
            <a:r>
              <a:rPr lang="en-US" altLang="zh-CN" sz="2800">
                <a:solidFill>
                  <a:srgbClr val="000000"/>
                </a:solidFill>
                <a:latin typeface="Times New Roman" panose="02020603050405020304" pitchFamily="18" charset="0"/>
                <a:ea typeface="宋体" panose="02010600030101010101" pitchFamily="2" charset="-122"/>
              </a:rPr>
              <a:t>2014</a:t>
            </a:r>
            <a:r>
              <a:rPr lang="zh-CN" altLang="zh-CN" sz="2800">
                <a:solidFill>
                  <a:srgbClr val="000000"/>
                </a:solidFill>
                <a:latin typeface="Times New Roman" panose="02020603050405020304" pitchFamily="18" charset="0"/>
                <a:ea typeface="宋体" panose="02010600030101010101" pitchFamily="2" charset="-122"/>
              </a:rPr>
              <a:t>年—</a:t>
            </a:r>
            <a:r>
              <a:rPr lang="en-US" altLang="zh-CN" sz="2800">
                <a:solidFill>
                  <a:srgbClr val="000000"/>
                </a:solidFill>
                <a:latin typeface="Times New Roman" panose="02020603050405020304" pitchFamily="18" charset="0"/>
                <a:ea typeface="宋体" panose="02010600030101010101" pitchFamily="2" charset="-122"/>
              </a:rPr>
              <a:t>2016</a:t>
            </a:r>
            <a:r>
              <a:rPr lang="zh-CN" altLang="zh-CN" sz="2800">
                <a:solidFill>
                  <a:srgbClr val="000000"/>
                </a:solidFill>
                <a:latin typeface="Times New Roman" panose="02020603050405020304" pitchFamily="18" charset="0"/>
                <a:ea typeface="宋体" panose="02010600030101010101" pitchFamily="2" charset="-122"/>
              </a:rPr>
              <a:t>年实现的项目销售收入分别为</a:t>
            </a:r>
            <a:r>
              <a:rPr lang="en-US" altLang="zh-CN" sz="2800">
                <a:solidFill>
                  <a:srgbClr val="000000"/>
                </a:solidFill>
                <a:latin typeface="Times New Roman" panose="02020603050405020304" pitchFamily="18" charset="0"/>
                <a:ea typeface="宋体" panose="02010600030101010101" pitchFamily="2" charset="-122"/>
              </a:rPr>
              <a:t>12000</a:t>
            </a:r>
            <a:r>
              <a:rPr lang="zh-CN" altLang="zh-CN" sz="2800">
                <a:solidFill>
                  <a:srgbClr val="000000"/>
                </a:solidFill>
                <a:latin typeface="Times New Roman" panose="02020603050405020304" pitchFamily="18" charset="0"/>
                <a:ea typeface="宋体" panose="02010600030101010101" pitchFamily="2" charset="-122"/>
              </a:rPr>
              <a:t>万元、</a:t>
            </a:r>
            <a:r>
              <a:rPr lang="en-US" altLang="zh-CN" sz="2800">
                <a:solidFill>
                  <a:srgbClr val="000000"/>
                </a:solidFill>
                <a:latin typeface="Times New Roman" panose="02020603050405020304" pitchFamily="18" charset="0"/>
                <a:ea typeface="宋体" panose="02010600030101010101" pitchFamily="2" charset="-122"/>
              </a:rPr>
              <a:t>15000</a:t>
            </a:r>
            <a:r>
              <a:rPr lang="zh-CN" altLang="zh-CN" sz="2800">
                <a:solidFill>
                  <a:srgbClr val="000000"/>
                </a:solidFill>
                <a:latin typeface="Times New Roman" panose="02020603050405020304" pitchFamily="18" charset="0"/>
                <a:ea typeface="宋体" panose="02010600030101010101" pitchFamily="2" charset="-122"/>
              </a:rPr>
              <a:t>万元、</a:t>
            </a:r>
            <a:r>
              <a:rPr lang="en-US" altLang="zh-CN" sz="2800">
                <a:solidFill>
                  <a:srgbClr val="000000"/>
                </a:solidFill>
                <a:latin typeface="Times New Roman" panose="02020603050405020304" pitchFamily="18" charset="0"/>
                <a:ea typeface="宋体" panose="02010600030101010101" pitchFamily="2" charset="-122"/>
              </a:rPr>
              <a:t>3000</a:t>
            </a:r>
            <a:r>
              <a:rPr lang="zh-CN" altLang="zh-CN" sz="2800">
                <a:solidFill>
                  <a:srgbClr val="000000"/>
                </a:solidFill>
                <a:latin typeface="Times New Roman" panose="02020603050405020304" pitchFamily="18" charset="0"/>
                <a:ea typeface="宋体" panose="02010600030101010101" pitchFamily="2" charset="-122"/>
              </a:rPr>
              <a:t>万元，缴纳的企业所得税分别为</a:t>
            </a:r>
            <a:r>
              <a:rPr lang="en-US" altLang="zh-CN" sz="2800">
                <a:solidFill>
                  <a:srgbClr val="000000"/>
                </a:solidFill>
                <a:latin typeface="Times New Roman" panose="02020603050405020304" pitchFamily="18" charset="0"/>
                <a:ea typeface="宋体" panose="02010600030101010101" pitchFamily="2" charset="-122"/>
              </a:rPr>
              <a:t>45</a:t>
            </a:r>
            <a:r>
              <a:rPr lang="zh-CN" altLang="zh-CN" sz="2800">
                <a:solidFill>
                  <a:srgbClr val="000000"/>
                </a:solidFill>
                <a:latin typeface="Times New Roman" panose="02020603050405020304" pitchFamily="18" charset="0"/>
                <a:ea typeface="宋体" panose="02010600030101010101" pitchFamily="2" charset="-122"/>
              </a:rPr>
              <a:t>万元、</a:t>
            </a:r>
            <a:r>
              <a:rPr lang="en-US" altLang="zh-CN" sz="2800">
                <a:solidFill>
                  <a:srgbClr val="000000"/>
                </a:solidFill>
                <a:latin typeface="Times New Roman" panose="02020603050405020304" pitchFamily="18" charset="0"/>
                <a:ea typeface="宋体" panose="02010600030101010101" pitchFamily="2" charset="-122"/>
              </a:rPr>
              <a:t>310</a:t>
            </a:r>
            <a:r>
              <a:rPr lang="zh-CN" altLang="zh-CN" sz="2800">
                <a:solidFill>
                  <a:srgbClr val="000000"/>
                </a:solidFill>
                <a:latin typeface="Times New Roman" panose="02020603050405020304" pitchFamily="18" charset="0"/>
                <a:ea typeface="宋体" panose="02010600030101010101" pitchFamily="2" charset="-122"/>
              </a:rPr>
              <a:t>万元、</a:t>
            </a:r>
            <a:r>
              <a:rPr lang="en-US" altLang="zh-CN" sz="2800">
                <a:solidFill>
                  <a:srgbClr val="000000"/>
                </a:solidFill>
                <a:latin typeface="Times New Roman" panose="02020603050405020304" pitchFamily="18" charset="0"/>
                <a:ea typeface="宋体" panose="02010600030101010101" pitchFamily="2" charset="-122"/>
              </a:rPr>
              <a:t>0</a:t>
            </a:r>
            <a:r>
              <a:rPr lang="zh-CN" altLang="zh-CN" sz="2800">
                <a:solidFill>
                  <a:srgbClr val="000000"/>
                </a:solidFill>
                <a:latin typeface="Times New Roman" panose="02020603050405020304" pitchFamily="18" charset="0"/>
                <a:ea typeface="宋体" panose="02010600030101010101" pitchFamily="2" charset="-122"/>
              </a:rPr>
              <a:t>万元。该企业</a:t>
            </a:r>
            <a:r>
              <a:rPr lang="en-US" altLang="zh-CN" sz="2800">
                <a:solidFill>
                  <a:srgbClr val="000000"/>
                </a:solidFill>
                <a:latin typeface="Times New Roman" panose="02020603050405020304" pitchFamily="18" charset="0"/>
                <a:ea typeface="宋体" panose="02010600030101010101" pitchFamily="2" charset="-122"/>
              </a:rPr>
              <a:t>2016</a:t>
            </a:r>
            <a:r>
              <a:rPr lang="zh-CN" altLang="zh-CN" sz="2800">
                <a:solidFill>
                  <a:srgbClr val="000000"/>
                </a:solidFill>
                <a:latin typeface="Times New Roman" panose="02020603050405020304" pitchFamily="18" charset="0"/>
                <a:ea typeface="宋体" panose="02010600030101010101" pitchFamily="2" charset="-122"/>
              </a:rPr>
              <a:t>年度汇算清缴出现亏损，应纳税所得额为</a:t>
            </a:r>
            <a:r>
              <a:rPr lang="en-US" altLang="zh-CN" sz="2800">
                <a:solidFill>
                  <a:srgbClr val="000000"/>
                </a:solidFill>
                <a:latin typeface="Times New Roman" panose="02020603050405020304" pitchFamily="18" charset="0"/>
                <a:ea typeface="宋体" panose="02010600030101010101" pitchFamily="2" charset="-122"/>
              </a:rPr>
              <a:t>-400</a:t>
            </a:r>
            <a:r>
              <a:rPr lang="zh-CN" altLang="zh-CN" sz="2800">
                <a:solidFill>
                  <a:srgbClr val="000000"/>
                </a:solidFill>
                <a:latin typeface="Times New Roman" panose="02020603050405020304" pitchFamily="18" charset="0"/>
                <a:ea typeface="宋体" panose="02010600030101010101" pitchFamily="2" charset="-122"/>
              </a:rPr>
              <a:t>万元。 企业没有后续开发项目，拟申请退税，具体计算详见下表：</a:t>
            </a:r>
            <a:endParaRPr lang="zh-CN" altLang="zh-CN" sz="2800">
              <a:latin typeface="Times New Roman" panose="02020603050405020304" pitchFamily="18" charset="0"/>
              <a:ea typeface="宋体" panose="02010600030101010101" pitchFamily="2" charset="-122"/>
            </a:endParaRPr>
          </a:p>
          <a:p>
            <a:endParaRPr lang="zh-CN" altLang="en-US">
              <a:ea typeface="宋体" panose="02010600030101010101" pitchFamily="2" charset="-122"/>
            </a:endParaRPr>
          </a:p>
        </p:txBody>
      </p:sp>
    </p:spTree>
  </p:cSld>
  <p:clrMapOvr>
    <a:masterClrMapping/>
  </p:clrMapOvr>
  <p:transition>
    <p:fade/>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706" name="Picture 2">
            <a:extLst>
              <a:ext uri="{FF2B5EF4-FFF2-40B4-BE49-F238E27FC236}">
                <a16:creationId xmlns:a16="http://schemas.microsoft.com/office/drawing/2014/main" id="{A5EE083D-382F-4CDA-8207-ACA78BA42AF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533400"/>
            <a:ext cx="9821863" cy="586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fade/>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内容占位符 2">
            <a:extLst>
              <a:ext uri="{FF2B5EF4-FFF2-40B4-BE49-F238E27FC236}">
                <a16:creationId xmlns:a16="http://schemas.microsoft.com/office/drawing/2014/main" id="{61B88179-FE3B-4A90-BF7B-5CA52250ED2B}"/>
              </a:ext>
            </a:extLst>
          </p:cNvPr>
          <p:cNvSpPr>
            <a:spLocks noGrp="1"/>
          </p:cNvSpPr>
          <p:nvPr>
            <p:ph idx="1"/>
          </p:nvPr>
        </p:nvSpPr>
        <p:spPr>
          <a:xfrm>
            <a:off x="457200" y="457200"/>
            <a:ext cx="8229600" cy="5410200"/>
          </a:xfrm>
        </p:spPr>
        <p:txBody>
          <a:bodyPr/>
          <a:lstStyle/>
          <a:p>
            <a:r>
              <a:rPr lang="zh-CN" altLang="zh-CN" sz="2800">
                <a:solidFill>
                  <a:srgbClr val="000000"/>
                </a:solidFill>
                <a:ea typeface="宋体" panose="02010600030101010101" pitchFamily="2" charset="-122"/>
              </a:rPr>
              <a:t>【典型例题】</a:t>
            </a:r>
            <a:br>
              <a:rPr lang="en-US" altLang="zh-CN" sz="2800">
                <a:solidFill>
                  <a:srgbClr val="000000"/>
                </a:solidFill>
                <a:ea typeface="宋体" panose="02010600030101010101" pitchFamily="2" charset="-122"/>
              </a:rPr>
            </a:br>
            <a:r>
              <a:rPr lang="zh-CN" altLang="zh-CN" sz="2800">
                <a:solidFill>
                  <a:srgbClr val="000000"/>
                </a:solidFill>
                <a:ea typeface="宋体" panose="02010600030101010101" pitchFamily="2" charset="-122"/>
              </a:rPr>
              <a:t>　　关于房地产开发经营业务企业所得税处理的说法，正确的是（　）。</a:t>
            </a:r>
            <a:br>
              <a:rPr lang="en-US" altLang="zh-CN" sz="2800">
                <a:solidFill>
                  <a:srgbClr val="000000"/>
                </a:solidFill>
                <a:ea typeface="宋体" panose="02010600030101010101" pitchFamily="2" charset="-122"/>
              </a:rPr>
            </a:br>
            <a:r>
              <a:rPr lang="zh-CN" altLang="zh-CN" sz="2800">
                <a:solidFill>
                  <a:srgbClr val="000000"/>
                </a:solidFill>
                <a:ea typeface="宋体" panose="02010600030101010101" pitchFamily="2" charset="-122"/>
              </a:rPr>
              <a:t>　　</a:t>
            </a:r>
            <a:r>
              <a:rPr lang="en-US" altLang="zh-CN" sz="2800">
                <a:solidFill>
                  <a:srgbClr val="000000"/>
                </a:solidFill>
                <a:ea typeface="宋体" panose="02010600030101010101" pitchFamily="2" charset="-122"/>
              </a:rPr>
              <a:t>A.</a:t>
            </a:r>
            <a:r>
              <a:rPr lang="zh-CN" altLang="zh-CN" sz="2800">
                <a:solidFill>
                  <a:srgbClr val="000000"/>
                </a:solidFill>
                <a:ea typeface="宋体" panose="02010600030101010101" pitchFamily="2" charset="-122"/>
              </a:rPr>
              <a:t>已销开发产品的计税成本，按当期已实现销售的可售面积和可售面积单位工程成本确认</a:t>
            </a:r>
            <a:br>
              <a:rPr lang="en-US" altLang="zh-CN" sz="2800">
                <a:solidFill>
                  <a:srgbClr val="000000"/>
                </a:solidFill>
                <a:ea typeface="宋体" panose="02010600030101010101" pitchFamily="2" charset="-122"/>
              </a:rPr>
            </a:br>
            <a:r>
              <a:rPr lang="zh-CN" altLang="zh-CN" sz="2800">
                <a:solidFill>
                  <a:srgbClr val="000000"/>
                </a:solidFill>
                <a:ea typeface="宋体" panose="02010600030101010101" pitchFamily="2" charset="-122"/>
              </a:rPr>
              <a:t>　　</a:t>
            </a:r>
            <a:r>
              <a:rPr lang="en-US" altLang="zh-CN" sz="2800">
                <a:solidFill>
                  <a:srgbClr val="000000"/>
                </a:solidFill>
                <a:ea typeface="宋体" panose="02010600030101010101" pitchFamily="2" charset="-122"/>
              </a:rPr>
              <a:t>B.</a:t>
            </a:r>
            <a:r>
              <a:rPr lang="zh-CN" altLang="zh-CN" sz="2800">
                <a:solidFill>
                  <a:srgbClr val="000000"/>
                </a:solidFill>
                <a:ea typeface="宋体" panose="02010600030101010101" pitchFamily="2" charset="-122"/>
              </a:rPr>
              <a:t>采取分期收款方式销售开发产品的，付款方提前付款的，按合同约定付款日期确认收入实现</a:t>
            </a:r>
            <a:br>
              <a:rPr lang="en-US" altLang="zh-CN" sz="2800">
                <a:solidFill>
                  <a:srgbClr val="000000"/>
                </a:solidFill>
                <a:ea typeface="宋体" panose="02010600030101010101" pitchFamily="2" charset="-122"/>
              </a:rPr>
            </a:br>
            <a:r>
              <a:rPr lang="zh-CN" altLang="zh-CN" sz="2800">
                <a:solidFill>
                  <a:srgbClr val="000000"/>
                </a:solidFill>
                <a:ea typeface="宋体" panose="02010600030101010101" pitchFamily="2" charset="-122"/>
              </a:rPr>
              <a:t>　　</a:t>
            </a:r>
            <a:r>
              <a:rPr lang="en-US" altLang="zh-CN" sz="2800">
                <a:solidFill>
                  <a:srgbClr val="000000"/>
                </a:solidFill>
                <a:ea typeface="宋体" panose="02010600030101010101" pitchFamily="2" charset="-122"/>
              </a:rPr>
              <a:t>C.</a:t>
            </a:r>
            <a:r>
              <a:rPr lang="zh-CN" altLang="zh-CN" sz="2800">
                <a:solidFill>
                  <a:srgbClr val="000000"/>
                </a:solidFill>
                <a:ea typeface="宋体" panose="02010600030101010101" pitchFamily="2" charset="-122"/>
              </a:rPr>
              <a:t>企业委托境外机构销售开发产品的，其支付境外机构的销售费用不超过委托销售收入</a:t>
            </a:r>
            <a:r>
              <a:rPr lang="en-US" altLang="zh-CN" sz="2800">
                <a:solidFill>
                  <a:srgbClr val="000000"/>
                </a:solidFill>
                <a:ea typeface="宋体" panose="02010600030101010101" pitchFamily="2" charset="-122"/>
              </a:rPr>
              <a:t>15%</a:t>
            </a:r>
            <a:r>
              <a:rPr lang="zh-CN" altLang="zh-CN" sz="2800">
                <a:solidFill>
                  <a:srgbClr val="000000"/>
                </a:solidFill>
                <a:ea typeface="宋体" panose="02010600030101010101" pitchFamily="2" charset="-122"/>
              </a:rPr>
              <a:t>的部分，准予据实扣除</a:t>
            </a:r>
            <a:br>
              <a:rPr lang="en-US" altLang="zh-CN" sz="2800">
                <a:solidFill>
                  <a:srgbClr val="000000"/>
                </a:solidFill>
                <a:ea typeface="宋体" panose="02010600030101010101" pitchFamily="2" charset="-122"/>
              </a:rPr>
            </a:br>
            <a:r>
              <a:rPr lang="zh-CN" altLang="zh-CN" sz="2800">
                <a:solidFill>
                  <a:srgbClr val="000000"/>
                </a:solidFill>
                <a:ea typeface="宋体" panose="02010600030101010101" pitchFamily="2" charset="-122"/>
              </a:rPr>
              <a:t>　　</a:t>
            </a:r>
            <a:r>
              <a:rPr lang="en-US" altLang="zh-CN" sz="2800">
                <a:solidFill>
                  <a:srgbClr val="000000"/>
                </a:solidFill>
                <a:ea typeface="宋体" panose="02010600030101010101" pitchFamily="2" charset="-122"/>
              </a:rPr>
              <a:t>D.</a:t>
            </a:r>
            <a:r>
              <a:rPr lang="zh-CN" altLang="zh-CN" sz="2800">
                <a:solidFill>
                  <a:srgbClr val="000000"/>
                </a:solidFill>
                <a:ea typeface="宋体" panose="02010600030101010101" pitchFamily="2" charset="-122"/>
              </a:rPr>
              <a:t>企业开发产品转为自用的，其实际使用时间累计未超过</a:t>
            </a:r>
            <a:r>
              <a:rPr lang="en-US" altLang="zh-CN" sz="2800">
                <a:solidFill>
                  <a:srgbClr val="000000"/>
                </a:solidFill>
                <a:ea typeface="宋体" panose="02010600030101010101" pitchFamily="2" charset="-122"/>
              </a:rPr>
              <a:t>12</a:t>
            </a:r>
            <a:r>
              <a:rPr lang="zh-CN" altLang="zh-CN" sz="2800">
                <a:solidFill>
                  <a:srgbClr val="000000"/>
                </a:solidFill>
                <a:ea typeface="宋体" panose="02010600030101010101" pitchFamily="2" charset="-122"/>
              </a:rPr>
              <a:t>个月又销售的，可以在税前扣除合理费用</a:t>
            </a:r>
            <a:endParaRPr lang="zh-CN" altLang="en-US" sz="2800">
              <a:ea typeface="宋体" panose="02010600030101010101" pitchFamily="2" charset="-122"/>
            </a:endParaRPr>
          </a:p>
        </p:txBody>
      </p:sp>
    </p:spTree>
  </p:cSld>
  <p:clrMapOvr>
    <a:masterClrMapping/>
  </p:clrMapOvr>
  <p:transition>
    <p:fade/>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内容占位符 2">
            <a:extLst>
              <a:ext uri="{FF2B5EF4-FFF2-40B4-BE49-F238E27FC236}">
                <a16:creationId xmlns:a16="http://schemas.microsoft.com/office/drawing/2014/main" id="{3D387714-0DD1-4F7F-9BFB-BD309FEE29EB}"/>
              </a:ext>
            </a:extLst>
          </p:cNvPr>
          <p:cNvSpPr>
            <a:spLocks noGrp="1"/>
          </p:cNvSpPr>
          <p:nvPr>
            <p:ph idx="1"/>
          </p:nvPr>
        </p:nvSpPr>
        <p:spPr>
          <a:xfrm>
            <a:off x="457200" y="762000"/>
            <a:ext cx="8229600" cy="5105400"/>
          </a:xfrm>
        </p:spPr>
        <p:txBody>
          <a:bodyPr/>
          <a:lstStyle/>
          <a:p>
            <a:r>
              <a:rPr lang="zh-CN" altLang="zh-CN">
                <a:solidFill>
                  <a:srgbClr val="000000"/>
                </a:solidFill>
                <a:ea typeface="宋体" panose="02010600030101010101" pitchFamily="2" charset="-122"/>
              </a:rPr>
              <a:t>『正确答案』</a:t>
            </a:r>
            <a:r>
              <a:rPr lang="en-US" altLang="zh-CN">
                <a:solidFill>
                  <a:srgbClr val="000000"/>
                </a:solidFill>
                <a:ea typeface="宋体" panose="02010600030101010101" pitchFamily="2" charset="-122"/>
              </a:rPr>
              <a:t>A</a:t>
            </a:r>
            <a:br>
              <a:rPr lang="en-US" altLang="zh-CN">
                <a:solidFill>
                  <a:srgbClr val="000000"/>
                </a:solidFill>
                <a:ea typeface="宋体" panose="02010600030101010101" pitchFamily="2" charset="-122"/>
              </a:rPr>
            </a:br>
            <a:r>
              <a:rPr lang="zh-CN" altLang="zh-CN">
                <a:solidFill>
                  <a:srgbClr val="000000"/>
                </a:solidFill>
                <a:ea typeface="宋体" panose="02010600030101010101" pitchFamily="2" charset="-122"/>
              </a:rPr>
              <a:t>『答案解析』选项</a:t>
            </a:r>
            <a:r>
              <a:rPr lang="en-US" altLang="zh-CN">
                <a:solidFill>
                  <a:srgbClr val="000000"/>
                </a:solidFill>
                <a:ea typeface="宋体" panose="02010600030101010101" pitchFamily="2" charset="-122"/>
              </a:rPr>
              <a:t>B</a:t>
            </a:r>
            <a:r>
              <a:rPr lang="zh-CN" altLang="zh-CN">
                <a:solidFill>
                  <a:srgbClr val="000000"/>
                </a:solidFill>
                <a:ea typeface="宋体" panose="02010600030101010101" pitchFamily="2" charset="-122"/>
              </a:rPr>
              <a:t>，采取分期收款方式销售开发产品的，应按销售合同或协议约定的价款和付款日确认收入的实现。付款方提前付款的，在实际付款日确认收入的实现；选项</a:t>
            </a:r>
            <a:r>
              <a:rPr lang="en-US" altLang="zh-CN">
                <a:solidFill>
                  <a:srgbClr val="000000"/>
                </a:solidFill>
                <a:ea typeface="宋体" panose="02010600030101010101" pitchFamily="2" charset="-122"/>
              </a:rPr>
              <a:t>C</a:t>
            </a:r>
            <a:r>
              <a:rPr lang="zh-CN" altLang="zh-CN">
                <a:solidFill>
                  <a:srgbClr val="000000"/>
                </a:solidFill>
                <a:ea typeface="宋体" panose="02010600030101010101" pitchFamily="2" charset="-122"/>
              </a:rPr>
              <a:t>，企业委托境外机构销售开发产品的，其支付境外机构的销售费用不超过委托销售收入</a:t>
            </a:r>
            <a:r>
              <a:rPr lang="en-US" altLang="zh-CN">
                <a:solidFill>
                  <a:srgbClr val="000000"/>
                </a:solidFill>
                <a:ea typeface="宋体" panose="02010600030101010101" pitchFamily="2" charset="-122"/>
              </a:rPr>
              <a:t>10%</a:t>
            </a:r>
            <a:r>
              <a:rPr lang="zh-CN" altLang="zh-CN">
                <a:solidFill>
                  <a:srgbClr val="000000"/>
                </a:solidFill>
                <a:ea typeface="宋体" panose="02010600030101010101" pitchFamily="2" charset="-122"/>
              </a:rPr>
              <a:t>的部分，准予据实扣除；选项</a:t>
            </a:r>
            <a:r>
              <a:rPr lang="en-US" altLang="zh-CN">
                <a:solidFill>
                  <a:srgbClr val="000000"/>
                </a:solidFill>
                <a:ea typeface="宋体" panose="02010600030101010101" pitchFamily="2" charset="-122"/>
              </a:rPr>
              <a:t>D</a:t>
            </a:r>
            <a:r>
              <a:rPr lang="zh-CN" altLang="zh-CN">
                <a:solidFill>
                  <a:srgbClr val="000000"/>
                </a:solidFill>
                <a:ea typeface="宋体" panose="02010600030101010101" pitchFamily="2" charset="-122"/>
              </a:rPr>
              <a:t>，企业开发产品转为自用的，其实际使用时间累计未超过</a:t>
            </a:r>
            <a:r>
              <a:rPr lang="en-US" altLang="zh-CN">
                <a:solidFill>
                  <a:srgbClr val="000000"/>
                </a:solidFill>
                <a:ea typeface="宋体" panose="02010600030101010101" pitchFamily="2" charset="-122"/>
              </a:rPr>
              <a:t>12</a:t>
            </a:r>
            <a:r>
              <a:rPr lang="zh-CN" altLang="zh-CN">
                <a:solidFill>
                  <a:srgbClr val="000000"/>
                </a:solidFill>
                <a:ea typeface="宋体" panose="02010600030101010101" pitchFamily="2" charset="-122"/>
              </a:rPr>
              <a:t>个月又销售的，不得在税前扣除折旧费用。</a:t>
            </a:r>
            <a:endParaRPr lang="zh-CN" altLang="en-US">
              <a:ea typeface="宋体" panose="02010600030101010101" pitchFamily="2" charset="-122"/>
            </a:endParaRPr>
          </a:p>
        </p:txBody>
      </p:sp>
    </p:spTree>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1">
            <a:extLst>
              <a:ext uri="{FF2B5EF4-FFF2-40B4-BE49-F238E27FC236}">
                <a16:creationId xmlns:a16="http://schemas.microsoft.com/office/drawing/2014/main" id="{475118CC-0226-41AD-A398-14E9778489DB}"/>
              </a:ext>
            </a:extLst>
          </p:cNvPr>
          <p:cNvSpPr>
            <a:spLocks noGrp="1"/>
          </p:cNvSpPr>
          <p:nvPr>
            <p:ph type="title"/>
          </p:nvPr>
        </p:nvSpPr>
        <p:spPr>
          <a:xfrm>
            <a:off x="457200" y="457200"/>
            <a:ext cx="8229600" cy="1143000"/>
          </a:xfrm>
        </p:spPr>
        <p:txBody>
          <a:bodyPr/>
          <a:lstStyle/>
          <a:p>
            <a:pPr eaLnBrk="1" hangingPunct="1"/>
            <a:r>
              <a:rPr lang="zh-CN" altLang="en-US">
                <a:ea typeface="宋体" panose="02010600030101010101" pitchFamily="2" charset="-122"/>
              </a:rPr>
              <a:t>（一）企业法律形式改变</a:t>
            </a:r>
          </a:p>
        </p:txBody>
      </p:sp>
      <p:graphicFrame>
        <p:nvGraphicFramePr>
          <p:cNvPr id="4" name="表格 3">
            <a:extLst>
              <a:ext uri="{FF2B5EF4-FFF2-40B4-BE49-F238E27FC236}">
                <a16:creationId xmlns:a16="http://schemas.microsoft.com/office/drawing/2014/main" id="{E503DC3C-8562-45FD-BD7C-2C7E9733576E}"/>
              </a:ext>
            </a:extLst>
          </p:cNvPr>
          <p:cNvGraphicFramePr>
            <a:graphicFrameLocks noGrp="1"/>
          </p:cNvGraphicFramePr>
          <p:nvPr/>
        </p:nvGraphicFramePr>
        <p:xfrm>
          <a:off x="838200" y="1752600"/>
          <a:ext cx="7848600" cy="4892675"/>
        </p:xfrm>
        <a:graphic>
          <a:graphicData uri="http://schemas.openxmlformats.org/drawingml/2006/table">
            <a:tbl>
              <a:tblPr firstRow="1" bandRow="1">
                <a:tableStyleId>{5C22544A-7EE6-4342-B048-85BDC9FD1C3A}</a:tableStyleId>
              </a:tblPr>
              <a:tblGrid>
                <a:gridCol w="914399">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gridCol w="3886201">
                  <a:extLst>
                    <a:ext uri="{9D8B030D-6E8A-4147-A177-3AD203B41FA5}">
                      <a16:colId xmlns:a16="http://schemas.microsoft.com/office/drawing/2014/main" val="20002"/>
                    </a:ext>
                  </a:extLst>
                </a:gridCol>
              </a:tblGrid>
              <a:tr h="685889">
                <a:tc>
                  <a:txBody>
                    <a:bodyPr/>
                    <a:lstStyle/>
                    <a:p>
                      <a:r>
                        <a:rPr lang="zh-CN" altLang="en-US" sz="2400" dirty="0">
                          <a:solidFill>
                            <a:schemeClr val="tx1"/>
                          </a:solidFill>
                        </a:rPr>
                        <a:t>类别</a:t>
                      </a:r>
                    </a:p>
                  </a:txBody>
                  <a:tcPr marT="45726" marB="457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r>
                        <a:rPr lang="zh-CN" altLang="en-US" sz="2400" dirty="0">
                          <a:solidFill>
                            <a:schemeClr val="tx1"/>
                          </a:solidFill>
                        </a:rPr>
                        <a:t>适用情形</a:t>
                      </a:r>
                    </a:p>
                  </a:txBody>
                  <a:tcPr marT="45726" marB="457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zh-CN" altLang="en-US" sz="2400" dirty="0">
                          <a:solidFill>
                            <a:schemeClr val="tx1"/>
                          </a:solidFill>
                        </a:rPr>
                        <a:t>税务处理</a:t>
                      </a:r>
                    </a:p>
                  </a:txBody>
                  <a:tcPr marT="45726" marB="457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0"/>
                  </a:ext>
                </a:extLst>
              </a:tr>
              <a:tr h="2286297">
                <a:tc>
                  <a:txBody>
                    <a:bodyPr/>
                    <a:lstStyle/>
                    <a:p>
                      <a:r>
                        <a:rPr lang="zh-CN" altLang="en-US" sz="2400" dirty="0">
                          <a:latin typeface="楷体" pitchFamily="49" charset="-122"/>
                          <a:ea typeface="楷体" pitchFamily="49" charset="-122"/>
                        </a:rPr>
                        <a:t>视为清算、分配</a:t>
                      </a:r>
                    </a:p>
                  </a:txBody>
                  <a:tcPr marT="45726" marB="457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zh-CN" altLang="en-US" sz="2400" dirty="0">
                          <a:latin typeface="楷体" pitchFamily="49" charset="-122"/>
                          <a:ea typeface="楷体" pitchFamily="49" charset="-122"/>
                        </a:rPr>
                        <a:t>企业由法人转变为个人独资企业、合伙企业等</a:t>
                      </a:r>
                      <a:r>
                        <a:rPr lang="zh-CN" altLang="en-US" sz="2400" b="1" dirty="0">
                          <a:solidFill>
                            <a:srgbClr val="FF0000"/>
                          </a:solidFill>
                          <a:latin typeface="楷体" pitchFamily="49" charset="-122"/>
                          <a:ea typeface="楷体" pitchFamily="49" charset="-122"/>
                        </a:rPr>
                        <a:t>非法人</a:t>
                      </a:r>
                      <a:r>
                        <a:rPr lang="zh-CN" altLang="en-US" sz="2400" dirty="0">
                          <a:latin typeface="楷体" pitchFamily="49" charset="-122"/>
                          <a:ea typeface="楷体" pitchFamily="49" charset="-122"/>
                        </a:rPr>
                        <a:t>组织；</a:t>
                      </a:r>
                      <a:endParaRPr lang="en-US" altLang="zh-CN" sz="2400" dirty="0">
                        <a:latin typeface="楷体" pitchFamily="49" charset="-122"/>
                        <a:ea typeface="楷体" pitchFamily="49" charset="-122"/>
                      </a:endParaRPr>
                    </a:p>
                    <a:p>
                      <a:r>
                        <a:rPr lang="zh-CN" altLang="en-US" sz="2400" dirty="0">
                          <a:latin typeface="楷体" pitchFamily="49" charset="-122"/>
                          <a:ea typeface="楷体" pitchFamily="49" charset="-122"/>
                        </a:rPr>
                        <a:t>或将登记注册地转移至中华人民共和国境外（包括港澳台地区）</a:t>
                      </a:r>
                    </a:p>
                  </a:txBody>
                  <a:tcPr marT="45726" marB="457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altLang="zh-CN" sz="2400" dirty="0">
                          <a:latin typeface="楷体" pitchFamily="49" charset="-122"/>
                          <a:ea typeface="楷体" pitchFamily="49" charset="-122"/>
                        </a:rPr>
                        <a:t>1.</a:t>
                      </a:r>
                      <a:r>
                        <a:rPr lang="zh-CN" altLang="en-US" sz="2400" dirty="0">
                          <a:latin typeface="楷体" pitchFamily="49" charset="-122"/>
                          <a:ea typeface="楷体" pitchFamily="49" charset="-122"/>
                        </a:rPr>
                        <a:t>应视同企业进行</a:t>
                      </a:r>
                      <a:r>
                        <a:rPr lang="zh-CN" altLang="en-US" sz="2400" b="1" dirty="0">
                          <a:solidFill>
                            <a:srgbClr val="FF0000"/>
                          </a:solidFill>
                          <a:latin typeface="楷体" pitchFamily="49" charset="-122"/>
                          <a:ea typeface="楷体" pitchFamily="49" charset="-122"/>
                        </a:rPr>
                        <a:t>清算、分配</a:t>
                      </a:r>
                      <a:r>
                        <a:rPr lang="zh-CN" altLang="en-US" sz="2400" dirty="0">
                          <a:latin typeface="楷体" pitchFamily="49" charset="-122"/>
                          <a:ea typeface="楷体" pitchFamily="49" charset="-122"/>
                        </a:rPr>
                        <a:t>，股东重新投资成立新企业。</a:t>
                      </a:r>
                      <a:endParaRPr lang="en-US" altLang="zh-CN" sz="2400" dirty="0">
                        <a:latin typeface="楷体" pitchFamily="49" charset="-122"/>
                        <a:ea typeface="楷体" pitchFamily="49" charset="-122"/>
                      </a:endParaRPr>
                    </a:p>
                    <a:p>
                      <a:r>
                        <a:rPr lang="en-US" altLang="zh-CN" sz="2400" dirty="0">
                          <a:latin typeface="楷体" pitchFamily="49" charset="-122"/>
                          <a:ea typeface="楷体" pitchFamily="49" charset="-122"/>
                        </a:rPr>
                        <a:t>2.</a:t>
                      </a:r>
                      <a:r>
                        <a:rPr lang="zh-CN" altLang="en-US" sz="2400" dirty="0">
                          <a:latin typeface="楷体" pitchFamily="49" charset="-122"/>
                          <a:ea typeface="楷体" pitchFamily="49" charset="-122"/>
                        </a:rPr>
                        <a:t>企业的全部资产以及股东投资的计税基础均应以</a:t>
                      </a:r>
                      <a:r>
                        <a:rPr lang="zh-CN" altLang="en-US" sz="2400" b="1" dirty="0">
                          <a:solidFill>
                            <a:srgbClr val="FF0000"/>
                          </a:solidFill>
                          <a:latin typeface="楷体" pitchFamily="49" charset="-122"/>
                          <a:ea typeface="楷体" pitchFamily="49" charset="-122"/>
                        </a:rPr>
                        <a:t>公允价值</a:t>
                      </a:r>
                      <a:r>
                        <a:rPr lang="zh-CN" altLang="en-US" sz="2400" dirty="0">
                          <a:latin typeface="楷体" pitchFamily="49" charset="-122"/>
                          <a:ea typeface="楷体" pitchFamily="49" charset="-122"/>
                        </a:rPr>
                        <a:t>为基础确定。</a:t>
                      </a:r>
                    </a:p>
                  </a:txBody>
                  <a:tcPr marT="45726" marB="457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1"/>
                  </a:ext>
                </a:extLst>
              </a:tr>
              <a:tr h="1920489">
                <a:tc>
                  <a:txBody>
                    <a:bodyPr/>
                    <a:lstStyle/>
                    <a:p>
                      <a:r>
                        <a:rPr lang="zh-CN" altLang="en-US" sz="2400" dirty="0">
                          <a:latin typeface="楷体" pitchFamily="49" charset="-122"/>
                          <a:ea typeface="楷体" pitchFamily="49" charset="-122"/>
                        </a:rPr>
                        <a:t>税务变更登记</a:t>
                      </a:r>
                    </a:p>
                  </a:txBody>
                  <a:tcPr marT="45726" marB="457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zh-CN" altLang="en-US" sz="2400" dirty="0">
                          <a:latin typeface="楷体" pitchFamily="49" charset="-122"/>
                          <a:ea typeface="楷体" pitchFamily="49" charset="-122"/>
                        </a:rPr>
                        <a:t>企业发生的其他法律形式简单改变的</a:t>
                      </a:r>
                    </a:p>
                  </a:txBody>
                  <a:tcPr marT="45726" marB="457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altLang="zh-CN" sz="2400" dirty="0">
                          <a:latin typeface="楷体" pitchFamily="49" charset="-122"/>
                          <a:ea typeface="楷体" pitchFamily="49" charset="-122"/>
                        </a:rPr>
                        <a:t>1.</a:t>
                      </a:r>
                      <a:r>
                        <a:rPr lang="zh-CN" altLang="en-US" sz="2400" dirty="0">
                          <a:latin typeface="楷体" pitchFamily="49" charset="-122"/>
                          <a:ea typeface="楷体" pitchFamily="49" charset="-122"/>
                        </a:rPr>
                        <a:t>直接变更税务登记；</a:t>
                      </a:r>
                      <a:endParaRPr lang="en-US" altLang="zh-CN" sz="2400" dirty="0">
                        <a:latin typeface="楷体" pitchFamily="49" charset="-122"/>
                        <a:ea typeface="楷体" pitchFamily="49" charset="-122"/>
                      </a:endParaRPr>
                    </a:p>
                    <a:p>
                      <a:r>
                        <a:rPr lang="en-US" altLang="zh-CN" sz="2400" dirty="0">
                          <a:latin typeface="楷体" pitchFamily="49" charset="-122"/>
                          <a:ea typeface="楷体" pitchFamily="49" charset="-122"/>
                        </a:rPr>
                        <a:t>2.</a:t>
                      </a:r>
                      <a:r>
                        <a:rPr lang="zh-CN" altLang="en-US" sz="2400" dirty="0">
                          <a:latin typeface="楷体" pitchFamily="49" charset="-122"/>
                          <a:ea typeface="楷体" pitchFamily="49" charset="-122"/>
                        </a:rPr>
                        <a:t>除另有规定外，有关企业所得税纳税事项由变更后企业继承（因住所变更不符合税收优惠条件的除外）</a:t>
                      </a:r>
                    </a:p>
                  </a:txBody>
                  <a:tcPr marT="45726" marB="457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2"/>
                  </a:ext>
                </a:extLst>
              </a:tr>
            </a:tbl>
          </a:graphicData>
        </a:graphic>
      </p:graphicFrame>
    </p:spTree>
  </p:cSld>
  <p:clrMapOvr>
    <a:masterClrMapping/>
  </p:clrMapOvr>
  <p:transition>
    <p:fade/>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内容占位符 2">
            <a:extLst>
              <a:ext uri="{FF2B5EF4-FFF2-40B4-BE49-F238E27FC236}">
                <a16:creationId xmlns:a16="http://schemas.microsoft.com/office/drawing/2014/main" id="{23DCFECA-08E2-48B8-8472-7D3CA255B1EE}"/>
              </a:ext>
            </a:extLst>
          </p:cNvPr>
          <p:cNvSpPr>
            <a:spLocks noGrp="1"/>
          </p:cNvSpPr>
          <p:nvPr>
            <p:ph idx="1"/>
          </p:nvPr>
        </p:nvSpPr>
        <p:spPr>
          <a:xfrm>
            <a:off x="457200" y="762000"/>
            <a:ext cx="8229600" cy="5105400"/>
          </a:xfrm>
        </p:spPr>
        <p:txBody>
          <a:bodyPr/>
          <a:lstStyle/>
          <a:p>
            <a:r>
              <a:rPr lang="zh-CN" altLang="zh-CN" sz="2800">
                <a:solidFill>
                  <a:srgbClr val="000000"/>
                </a:solidFill>
                <a:ea typeface="宋体" panose="02010600030101010101" pitchFamily="2" charset="-122"/>
              </a:rPr>
              <a:t>【典型例题】（</a:t>
            </a:r>
            <a:r>
              <a:rPr lang="en-US" altLang="zh-CN" sz="2800">
                <a:solidFill>
                  <a:srgbClr val="000000"/>
                </a:solidFill>
                <a:ea typeface="宋体" panose="02010600030101010101" pitchFamily="2" charset="-122"/>
              </a:rPr>
              <a:t>2011</a:t>
            </a:r>
            <a:r>
              <a:rPr lang="zh-CN" altLang="zh-CN" sz="2800">
                <a:solidFill>
                  <a:srgbClr val="000000"/>
                </a:solidFill>
                <a:ea typeface="宋体" panose="02010600030101010101" pitchFamily="2" charset="-122"/>
              </a:rPr>
              <a:t>年考题）</a:t>
            </a:r>
            <a:br>
              <a:rPr lang="en-US" altLang="zh-CN" sz="2800">
                <a:solidFill>
                  <a:srgbClr val="000000"/>
                </a:solidFill>
                <a:ea typeface="宋体" panose="02010600030101010101" pitchFamily="2" charset="-122"/>
              </a:rPr>
            </a:br>
            <a:r>
              <a:rPr lang="zh-CN" altLang="zh-CN" sz="2800">
                <a:solidFill>
                  <a:srgbClr val="000000"/>
                </a:solidFill>
                <a:ea typeface="宋体" panose="02010600030101010101" pitchFamily="2" charset="-122"/>
              </a:rPr>
              <a:t>　　下列关于房地产开发企业预提（应付）费用的企业所得税处理，正确的是（　）。</a:t>
            </a:r>
            <a:br>
              <a:rPr lang="en-US" altLang="zh-CN" sz="2800">
                <a:solidFill>
                  <a:srgbClr val="000000"/>
                </a:solidFill>
                <a:ea typeface="宋体" panose="02010600030101010101" pitchFamily="2" charset="-122"/>
              </a:rPr>
            </a:br>
            <a:r>
              <a:rPr lang="zh-CN" altLang="zh-CN" sz="2800">
                <a:solidFill>
                  <a:srgbClr val="000000"/>
                </a:solidFill>
                <a:ea typeface="宋体" panose="02010600030101010101" pitchFamily="2" charset="-122"/>
              </a:rPr>
              <a:t>　　</a:t>
            </a:r>
            <a:r>
              <a:rPr lang="en-US" altLang="zh-CN" sz="2800">
                <a:solidFill>
                  <a:srgbClr val="000000"/>
                </a:solidFill>
                <a:ea typeface="宋体" panose="02010600030101010101" pitchFamily="2" charset="-122"/>
              </a:rPr>
              <a:t>A.</a:t>
            </a:r>
            <a:r>
              <a:rPr lang="zh-CN" altLang="zh-CN" sz="2800">
                <a:solidFill>
                  <a:srgbClr val="000000"/>
                </a:solidFill>
                <a:ea typeface="宋体" panose="02010600030101010101" pitchFamily="2" charset="-122"/>
              </a:rPr>
              <a:t>部分房屋未销售的，清算相关税款时可按计税成本预提费用</a:t>
            </a:r>
            <a:br>
              <a:rPr lang="en-US" altLang="zh-CN" sz="2800">
                <a:solidFill>
                  <a:srgbClr val="000000"/>
                </a:solidFill>
                <a:ea typeface="宋体" panose="02010600030101010101" pitchFamily="2" charset="-122"/>
              </a:rPr>
            </a:br>
            <a:r>
              <a:rPr lang="zh-CN" altLang="zh-CN" sz="2800">
                <a:solidFill>
                  <a:srgbClr val="000000"/>
                </a:solidFill>
                <a:ea typeface="宋体" panose="02010600030101010101" pitchFamily="2" charset="-122"/>
              </a:rPr>
              <a:t>　　</a:t>
            </a:r>
            <a:r>
              <a:rPr lang="en-US" altLang="zh-CN" sz="2800">
                <a:solidFill>
                  <a:srgbClr val="000000"/>
                </a:solidFill>
                <a:ea typeface="宋体" panose="02010600030101010101" pitchFamily="2" charset="-122"/>
              </a:rPr>
              <a:t>B.</a:t>
            </a:r>
            <a:r>
              <a:rPr lang="zh-CN" altLang="zh-CN" sz="2800">
                <a:solidFill>
                  <a:srgbClr val="000000"/>
                </a:solidFill>
                <a:ea typeface="宋体" panose="02010600030101010101" pitchFamily="2" charset="-122"/>
              </a:rPr>
              <a:t>公共配套设施尚未建造或尚未完工的，可按预算造价合理预提费用</a:t>
            </a:r>
            <a:br>
              <a:rPr lang="en-US" altLang="zh-CN" sz="2800">
                <a:solidFill>
                  <a:srgbClr val="000000"/>
                </a:solidFill>
                <a:ea typeface="宋体" panose="02010600030101010101" pitchFamily="2" charset="-122"/>
              </a:rPr>
            </a:br>
            <a:r>
              <a:rPr lang="zh-CN" altLang="zh-CN" sz="2800">
                <a:solidFill>
                  <a:srgbClr val="000000"/>
                </a:solidFill>
                <a:ea typeface="宋体" panose="02010600030101010101" pitchFamily="2" charset="-122"/>
              </a:rPr>
              <a:t>　　</a:t>
            </a:r>
            <a:r>
              <a:rPr lang="en-US" altLang="zh-CN" sz="2800">
                <a:solidFill>
                  <a:srgbClr val="000000"/>
                </a:solidFill>
                <a:ea typeface="宋体" panose="02010600030101010101" pitchFamily="2" charset="-122"/>
              </a:rPr>
              <a:t>C.</a:t>
            </a:r>
            <a:r>
              <a:rPr lang="zh-CN" altLang="zh-CN" sz="2800">
                <a:solidFill>
                  <a:srgbClr val="000000"/>
                </a:solidFill>
                <a:ea typeface="宋体" panose="02010600030101010101" pitchFamily="2" charset="-122"/>
              </a:rPr>
              <a:t>向其他单位分配的房产还未办理完手续的，可按预计利润率预提费用</a:t>
            </a:r>
            <a:br>
              <a:rPr lang="en-US" altLang="zh-CN" sz="2800">
                <a:solidFill>
                  <a:srgbClr val="000000"/>
                </a:solidFill>
                <a:ea typeface="宋体" panose="02010600030101010101" pitchFamily="2" charset="-122"/>
              </a:rPr>
            </a:br>
            <a:r>
              <a:rPr lang="zh-CN" altLang="zh-CN" sz="2800">
                <a:solidFill>
                  <a:srgbClr val="000000"/>
                </a:solidFill>
                <a:ea typeface="宋体" panose="02010600030101010101" pitchFamily="2" charset="-122"/>
              </a:rPr>
              <a:t>　　</a:t>
            </a:r>
            <a:r>
              <a:rPr lang="en-US" altLang="zh-CN" sz="2800">
                <a:solidFill>
                  <a:srgbClr val="000000"/>
                </a:solidFill>
                <a:ea typeface="宋体" panose="02010600030101010101" pitchFamily="2" charset="-122"/>
              </a:rPr>
              <a:t>D.</a:t>
            </a:r>
            <a:r>
              <a:rPr lang="zh-CN" altLang="zh-CN" sz="2800">
                <a:solidFill>
                  <a:srgbClr val="000000"/>
                </a:solidFill>
                <a:ea typeface="宋体" panose="02010600030101010101" pitchFamily="2" charset="-122"/>
              </a:rPr>
              <a:t>出包工程未最终办理结算而未取得全额发票的，可按合同总金额的</a:t>
            </a:r>
            <a:r>
              <a:rPr lang="en-US" altLang="zh-CN" sz="2800">
                <a:solidFill>
                  <a:srgbClr val="000000"/>
                </a:solidFill>
                <a:ea typeface="宋体" panose="02010600030101010101" pitchFamily="2" charset="-122"/>
              </a:rPr>
              <a:t>30%</a:t>
            </a:r>
            <a:r>
              <a:rPr lang="zh-CN" altLang="zh-CN" sz="2800">
                <a:solidFill>
                  <a:srgbClr val="000000"/>
                </a:solidFill>
                <a:ea typeface="宋体" panose="02010600030101010101" pitchFamily="2" charset="-122"/>
              </a:rPr>
              <a:t>预提费用</a:t>
            </a:r>
            <a:endParaRPr lang="zh-CN" altLang="en-US" sz="2800">
              <a:ea typeface="宋体" panose="02010600030101010101" pitchFamily="2" charset="-122"/>
            </a:endParaRPr>
          </a:p>
        </p:txBody>
      </p:sp>
    </p:spTree>
  </p:cSld>
  <p:clrMapOvr>
    <a:masterClrMapping/>
  </p:clrMapOvr>
  <p:transition>
    <p:fade/>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内容占位符 2">
            <a:extLst>
              <a:ext uri="{FF2B5EF4-FFF2-40B4-BE49-F238E27FC236}">
                <a16:creationId xmlns:a16="http://schemas.microsoft.com/office/drawing/2014/main" id="{6B858335-4E55-4680-B479-591AD06FB57A}"/>
              </a:ext>
            </a:extLst>
          </p:cNvPr>
          <p:cNvSpPr>
            <a:spLocks noGrp="1"/>
          </p:cNvSpPr>
          <p:nvPr>
            <p:ph idx="1"/>
          </p:nvPr>
        </p:nvSpPr>
        <p:spPr>
          <a:xfrm>
            <a:off x="457200" y="762000"/>
            <a:ext cx="8229600" cy="5105400"/>
          </a:xfrm>
        </p:spPr>
        <p:txBody>
          <a:bodyPr/>
          <a:lstStyle/>
          <a:p>
            <a:r>
              <a:rPr lang="zh-CN" altLang="zh-CN" sz="2800">
                <a:solidFill>
                  <a:srgbClr val="000000"/>
                </a:solidFill>
                <a:ea typeface="宋体" panose="02010600030101010101" pitchFamily="2" charset="-122"/>
              </a:rPr>
              <a:t>『正确答案』</a:t>
            </a:r>
            <a:r>
              <a:rPr lang="en-US" altLang="zh-CN" sz="2800">
                <a:solidFill>
                  <a:srgbClr val="000000"/>
                </a:solidFill>
                <a:ea typeface="宋体" panose="02010600030101010101" pitchFamily="2" charset="-122"/>
              </a:rPr>
              <a:t>B</a:t>
            </a:r>
            <a:br>
              <a:rPr lang="en-US" altLang="zh-CN" sz="2800">
                <a:solidFill>
                  <a:srgbClr val="000000"/>
                </a:solidFill>
                <a:ea typeface="宋体" panose="02010600030101010101" pitchFamily="2" charset="-122"/>
              </a:rPr>
            </a:br>
            <a:r>
              <a:rPr lang="zh-CN" altLang="zh-CN" sz="2800">
                <a:solidFill>
                  <a:srgbClr val="000000"/>
                </a:solidFill>
                <a:ea typeface="宋体" panose="02010600030101010101" pitchFamily="2" charset="-122"/>
              </a:rPr>
              <a:t>『答案解析』除以下几项预提（应付）费用外，计税成本均应为实际发生的成本。（</a:t>
            </a:r>
            <a:r>
              <a:rPr lang="en-US" altLang="zh-CN" sz="2800">
                <a:solidFill>
                  <a:srgbClr val="000000"/>
                </a:solidFill>
                <a:ea typeface="宋体" panose="02010600030101010101" pitchFamily="2" charset="-122"/>
              </a:rPr>
              <a:t>1</a:t>
            </a:r>
            <a:r>
              <a:rPr lang="zh-CN" altLang="zh-CN" sz="2800">
                <a:solidFill>
                  <a:srgbClr val="000000"/>
                </a:solidFill>
                <a:ea typeface="宋体" panose="02010600030101010101" pitchFamily="2" charset="-122"/>
              </a:rPr>
              <a:t>）出包工程未最终办理结算而未取得全额发票的，在证明资料充分的前提下，其发票不足金额可以预提，但最高不得超过合同总金额的</a:t>
            </a:r>
            <a:r>
              <a:rPr lang="en-US" altLang="zh-CN" sz="2800">
                <a:solidFill>
                  <a:srgbClr val="000000"/>
                </a:solidFill>
                <a:ea typeface="宋体" panose="02010600030101010101" pitchFamily="2" charset="-122"/>
              </a:rPr>
              <a:t>10%</a:t>
            </a:r>
            <a:r>
              <a:rPr lang="zh-CN" altLang="zh-CN" sz="2800">
                <a:solidFill>
                  <a:srgbClr val="000000"/>
                </a:solidFill>
                <a:ea typeface="宋体" panose="02010600030101010101" pitchFamily="2" charset="-122"/>
              </a:rPr>
              <a:t>。（</a:t>
            </a:r>
            <a:r>
              <a:rPr lang="en-US" altLang="zh-CN" sz="2800">
                <a:solidFill>
                  <a:srgbClr val="000000"/>
                </a:solidFill>
                <a:ea typeface="宋体" panose="02010600030101010101" pitchFamily="2" charset="-122"/>
              </a:rPr>
              <a:t>2</a:t>
            </a:r>
            <a:r>
              <a:rPr lang="zh-CN" altLang="zh-CN" sz="2800">
                <a:solidFill>
                  <a:srgbClr val="000000"/>
                </a:solidFill>
                <a:ea typeface="宋体" panose="02010600030101010101" pitchFamily="2" charset="-122"/>
              </a:rPr>
              <a:t>）公共配套设施尚未建造或尚未完工的，可按预算造价合理预提建造费用。此类公共配套设施必须符合已在售房合同、协议或广告、模型中明确承诺建造且不可撤销，或按照法律法规规定必须配套建造的条件。（</a:t>
            </a:r>
            <a:r>
              <a:rPr lang="en-US" altLang="zh-CN" sz="2800">
                <a:solidFill>
                  <a:srgbClr val="000000"/>
                </a:solidFill>
                <a:ea typeface="宋体" panose="02010600030101010101" pitchFamily="2" charset="-122"/>
              </a:rPr>
              <a:t>3</a:t>
            </a:r>
            <a:r>
              <a:rPr lang="zh-CN" altLang="zh-CN" sz="2800">
                <a:solidFill>
                  <a:srgbClr val="000000"/>
                </a:solidFill>
                <a:ea typeface="宋体" panose="02010600030101010101" pitchFamily="2" charset="-122"/>
              </a:rPr>
              <a:t>）应向政府上交但尚未上交的报批报建费用、物业完善费用可以按规定预提。</a:t>
            </a:r>
            <a:endParaRPr lang="zh-CN" altLang="en-US" sz="2800">
              <a:ea typeface="宋体" panose="02010600030101010101" pitchFamily="2" charset="-122"/>
            </a:endParaRPr>
          </a:p>
        </p:txBody>
      </p:sp>
    </p:spTree>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a:extLst>
              <a:ext uri="{FF2B5EF4-FFF2-40B4-BE49-F238E27FC236}">
                <a16:creationId xmlns:a16="http://schemas.microsoft.com/office/drawing/2014/main" id="{14D684E2-B169-470A-87D5-FAD3C7DF87B5}"/>
              </a:ext>
            </a:extLst>
          </p:cNvPr>
          <p:cNvGraphicFramePr>
            <a:graphicFrameLocks noGrp="1"/>
          </p:cNvGraphicFramePr>
          <p:nvPr/>
        </p:nvGraphicFramePr>
        <p:xfrm>
          <a:off x="228600" y="1447800"/>
          <a:ext cx="8763000" cy="4937125"/>
        </p:xfrm>
        <a:graphic>
          <a:graphicData uri="http://schemas.openxmlformats.org/drawingml/2006/table">
            <a:tbl>
              <a:tblPr firstRow="1" bandRow="1">
                <a:tableStyleId>{5C22544A-7EE6-4342-B048-85BDC9FD1C3A}</a:tableStyleId>
              </a:tblPr>
              <a:tblGrid>
                <a:gridCol w="1572846">
                  <a:extLst>
                    <a:ext uri="{9D8B030D-6E8A-4147-A177-3AD203B41FA5}">
                      <a16:colId xmlns:a16="http://schemas.microsoft.com/office/drawing/2014/main" val="20000"/>
                    </a:ext>
                  </a:extLst>
                </a:gridCol>
                <a:gridCol w="2170572">
                  <a:extLst>
                    <a:ext uri="{9D8B030D-6E8A-4147-A177-3AD203B41FA5}">
                      <a16:colId xmlns:a16="http://schemas.microsoft.com/office/drawing/2014/main" val="20001"/>
                    </a:ext>
                  </a:extLst>
                </a:gridCol>
                <a:gridCol w="5019582">
                  <a:extLst>
                    <a:ext uri="{9D8B030D-6E8A-4147-A177-3AD203B41FA5}">
                      <a16:colId xmlns:a16="http://schemas.microsoft.com/office/drawing/2014/main" val="20002"/>
                    </a:ext>
                  </a:extLst>
                </a:gridCol>
              </a:tblGrid>
              <a:tr h="456834">
                <a:tc>
                  <a:txBody>
                    <a:bodyPr/>
                    <a:lstStyle/>
                    <a:p>
                      <a:r>
                        <a:rPr lang="zh-CN" altLang="en-US" sz="1800" dirty="0">
                          <a:solidFill>
                            <a:schemeClr val="tx1"/>
                          </a:solidFill>
                        </a:rPr>
                        <a:t>债务重组分类</a:t>
                      </a:r>
                    </a:p>
                  </a:txBody>
                  <a:tcPr marT="45683" marB="456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zh-CN" altLang="en-US" sz="1800" dirty="0">
                          <a:solidFill>
                            <a:schemeClr val="tx1"/>
                          </a:solidFill>
                        </a:rPr>
                        <a:t>税务处理</a:t>
                      </a:r>
                    </a:p>
                  </a:txBody>
                  <a:tcPr marT="45683" marB="456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zh-CN" altLang="en-US" sz="1800" dirty="0">
                          <a:solidFill>
                            <a:schemeClr val="tx1"/>
                          </a:solidFill>
                        </a:rPr>
                        <a:t>税务处理示例</a:t>
                      </a:r>
                    </a:p>
                  </a:txBody>
                  <a:tcPr marT="45683" marB="456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0"/>
                  </a:ext>
                </a:extLst>
              </a:tr>
              <a:tr h="4480291">
                <a:tc>
                  <a:txBody>
                    <a:bodyPr/>
                    <a:lstStyle/>
                    <a:p>
                      <a:r>
                        <a:rPr lang="zh-CN" altLang="en-US" sz="2400" dirty="0">
                          <a:latin typeface="楷体" pitchFamily="49" charset="-122"/>
                          <a:ea typeface="楷体" pitchFamily="49" charset="-122"/>
                        </a:rPr>
                        <a:t>非货币资产清偿债务</a:t>
                      </a:r>
                    </a:p>
                  </a:txBody>
                  <a:tcPr marT="45683" marB="456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zh-CN" altLang="en-US" sz="2400" dirty="0">
                          <a:latin typeface="楷体" pitchFamily="49" charset="-122"/>
                          <a:ea typeface="楷体" pitchFamily="49" charset="-122"/>
                        </a:rPr>
                        <a:t>分解为：</a:t>
                      </a:r>
                      <a:endParaRPr lang="en-US" altLang="zh-CN" sz="2400" dirty="0">
                        <a:latin typeface="楷体" pitchFamily="49" charset="-122"/>
                        <a:ea typeface="楷体" pitchFamily="49" charset="-122"/>
                      </a:endParaRPr>
                    </a:p>
                    <a:p>
                      <a:r>
                        <a:rPr lang="zh-CN" altLang="en-US" sz="2400" dirty="0">
                          <a:latin typeface="楷体" pitchFamily="49" charset="-122"/>
                          <a:ea typeface="楷体" pitchFamily="49" charset="-122"/>
                        </a:rPr>
                        <a:t>（</a:t>
                      </a:r>
                      <a:r>
                        <a:rPr lang="en-US" altLang="zh-CN" sz="2400" dirty="0">
                          <a:latin typeface="楷体" pitchFamily="49" charset="-122"/>
                          <a:ea typeface="楷体" pitchFamily="49" charset="-122"/>
                        </a:rPr>
                        <a:t>1</a:t>
                      </a:r>
                      <a:r>
                        <a:rPr lang="zh-CN" altLang="en-US" sz="2400" dirty="0">
                          <a:latin typeface="楷体" pitchFamily="49" charset="-122"/>
                          <a:ea typeface="楷体" pitchFamily="49" charset="-122"/>
                        </a:rPr>
                        <a:t>）转让相关非货币性资产；</a:t>
                      </a:r>
                      <a:endParaRPr lang="en-US" altLang="zh-CN" sz="2400" dirty="0">
                        <a:latin typeface="楷体" pitchFamily="49" charset="-122"/>
                        <a:ea typeface="楷体" pitchFamily="49" charset="-122"/>
                      </a:endParaRPr>
                    </a:p>
                    <a:p>
                      <a:r>
                        <a:rPr lang="zh-CN" altLang="en-US" sz="2400" dirty="0">
                          <a:latin typeface="楷体" pitchFamily="49" charset="-122"/>
                          <a:ea typeface="楷体" pitchFamily="49" charset="-122"/>
                        </a:rPr>
                        <a:t>（</a:t>
                      </a:r>
                      <a:r>
                        <a:rPr lang="en-US" altLang="zh-CN" sz="2400" dirty="0">
                          <a:latin typeface="楷体" pitchFamily="49" charset="-122"/>
                          <a:ea typeface="楷体" pitchFamily="49" charset="-122"/>
                        </a:rPr>
                        <a:t>2</a:t>
                      </a:r>
                      <a:r>
                        <a:rPr lang="zh-CN" altLang="en-US" sz="2400" dirty="0">
                          <a:latin typeface="楷体" pitchFamily="49" charset="-122"/>
                          <a:ea typeface="楷体" pitchFamily="49" charset="-122"/>
                        </a:rPr>
                        <a:t>）按非货币性资产公允价值清偿债务两项业务，确认相关资产的所得或损失</a:t>
                      </a:r>
                    </a:p>
                  </a:txBody>
                  <a:tcPr marT="45683" marB="456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zh-CN" altLang="en-US" sz="2400" dirty="0">
                          <a:latin typeface="楷体" pitchFamily="49" charset="-122"/>
                          <a:ea typeface="楷体" pitchFamily="49" charset="-122"/>
                        </a:rPr>
                        <a:t>甲企业与乙公司达成债务重组协议，甲以一批库存商品抵偿所欠乙公司一年前发生的债务</a:t>
                      </a:r>
                      <a:r>
                        <a:rPr lang="en-US" altLang="zh-CN" sz="2400" dirty="0">
                          <a:latin typeface="楷体" pitchFamily="49" charset="-122"/>
                          <a:ea typeface="楷体" pitchFamily="49" charset="-122"/>
                        </a:rPr>
                        <a:t>180.8</a:t>
                      </a:r>
                      <a:r>
                        <a:rPr lang="zh-CN" altLang="en-US" sz="2400" dirty="0">
                          <a:latin typeface="楷体" pitchFamily="49" charset="-122"/>
                          <a:ea typeface="楷体" pitchFamily="49" charset="-122"/>
                        </a:rPr>
                        <a:t>万元，该批库存商品的账面成本为</a:t>
                      </a:r>
                      <a:r>
                        <a:rPr lang="en-US" altLang="zh-CN" sz="2400" dirty="0">
                          <a:latin typeface="楷体" pitchFamily="49" charset="-122"/>
                          <a:ea typeface="楷体" pitchFamily="49" charset="-122"/>
                        </a:rPr>
                        <a:t>130</a:t>
                      </a:r>
                      <a:r>
                        <a:rPr lang="zh-CN" altLang="en-US" sz="2400" dirty="0">
                          <a:latin typeface="楷体" pitchFamily="49" charset="-122"/>
                          <a:ea typeface="楷体" pitchFamily="49" charset="-122"/>
                        </a:rPr>
                        <a:t>万元，市场不含税销售价为</a:t>
                      </a:r>
                      <a:r>
                        <a:rPr lang="en-US" altLang="zh-CN" sz="2400" dirty="0">
                          <a:latin typeface="楷体" pitchFamily="49" charset="-122"/>
                          <a:ea typeface="楷体" pitchFamily="49" charset="-122"/>
                        </a:rPr>
                        <a:t>140</a:t>
                      </a:r>
                      <a:r>
                        <a:rPr lang="zh-CN" altLang="en-US" sz="2400" dirty="0">
                          <a:latin typeface="楷体" pitchFamily="49" charset="-122"/>
                          <a:ea typeface="楷体" pitchFamily="49" charset="-122"/>
                        </a:rPr>
                        <a:t>万元。</a:t>
                      </a:r>
                      <a:endParaRPr lang="en-US" altLang="zh-CN" sz="2400" dirty="0">
                        <a:latin typeface="楷体" pitchFamily="49" charset="-122"/>
                        <a:ea typeface="楷体" pitchFamily="49" charset="-122"/>
                      </a:endParaRPr>
                    </a:p>
                    <a:p>
                      <a:r>
                        <a:rPr lang="zh-CN" altLang="en-US" sz="2400" dirty="0">
                          <a:latin typeface="楷体" pitchFamily="49" charset="-122"/>
                          <a:ea typeface="楷体" pitchFamily="49" charset="-122"/>
                        </a:rPr>
                        <a:t>（</a:t>
                      </a:r>
                      <a:r>
                        <a:rPr lang="en-US" altLang="zh-CN" sz="2400" dirty="0">
                          <a:latin typeface="楷体" pitchFamily="49" charset="-122"/>
                          <a:ea typeface="楷体" pitchFamily="49" charset="-122"/>
                        </a:rPr>
                        <a:t>1</a:t>
                      </a:r>
                      <a:r>
                        <a:rPr lang="zh-CN" altLang="en-US" sz="2400" dirty="0">
                          <a:latin typeface="楷体" pitchFamily="49" charset="-122"/>
                          <a:ea typeface="楷体" pitchFamily="49" charset="-122"/>
                        </a:rPr>
                        <a:t>）财产转让所得</a:t>
                      </a:r>
                      <a:r>
                        <a:rPr lang="en-US" altLang="zh-CN" sz="2400" dirty="0">
                          <a:latin typeface="楷体" pitchFamily="49" charset="-122"/>
                          <a:ea typeface="楷体" pitchFamily="49" charset="-122"/>
                        </a:rPr>
                        <a:t>=140-130=10</a:t>
                      </a:r>
                      <a:r>
                        <a:rPr lang="zh-CN" altLang="en-US" sz="2400" dirty="0">
                          <a:latin typeface="楷体" pitchFamily="49" charset="-122"/>
                          <a:ea typeface="楷体" pitchFamily="49" charset="-122"/>
                        </a:rPr>
                        <a:t>（万元）</a:t>
                      </a:r>
                      <a:endParaRPr lang="en-US" altLang="zh-CN" sz="2400" dirty="0">
                        <a:latin typeface="楷体" pitchFamily="49" charset="-122"/>
                        <a:ea typeface="楷体" pitchFamily="49" charset="-122"/>
                      </a:endParaRPr>
                    </a:p>
                    <a:p>
                      <a:r>
                        <a:rPr lang="zh-CN" altLang="en-US" sz="2400" dirty="0">
                          <a:latin typeface="楷体" pitchFamily="49" charset="-122"/>
                          <a:ea typeface="楷体" pitchFamily="49" charset="-122"/>
                        </a:rPr>
                        <a:t>（</a:t>
                      </a:r>
                      <a:r>
                        <a:rPr lang="en-US" altLang="zh-CN" sz="2400" dirty="0">
                          <a:latin typeface="楷体" pitchFamily="49" charset="-122"/>
                          <a:ea typeface="楷体" pitchFamily="49" charset="-122"/>
                        </a:rPr>
                        <a:t>2</a:t>
                      </a:r>
                      <a:r>
                        <a:rPr lang="zh-CN" altLang="en-US" sz="2400" dirty="0">
                          <a:latin typeface="楷体" pitchFamily="49" charset="-122"/>
                          <a:ea typeface="楷体" pitchFamily="49" charset="-122"/>
                        </a:rPr>
                        <a:t>）债务重组收入</a:t>
                      </a:r>
                      <a:r>
                        <a:rPr lang="en-US" altLang="zh-CN" sz="2400" dirty="0">
                          <a:latin typeface="楷体" pitchFamily="49" charset="-122"/>
                          <a:ea typeface="楷体" pitchFamily="49" charset="-122"/>
                        </a:rPr>
                        <a:t>——</a:t>
                      </a:r>
                      <a:r>
                        <a:rPr lang="zh-CN" altLang="en-US" sz="2400" dirty="0">
                          <a:latin typeface="楷体" pitchFamily="49" charset="-122"/>
                          <a:ea typeface="楷体" pitchFamily="49" charset="-122"/>
                        </a:rPr>
                        <a:t>税法中的其他收入</a:t>
                      </a:r>
                      <a:endParaRPr lang="en-US" altLang="zh-CN" sz="2400" dirty="0">
                        <a:latin typeface="楷体" pitchFamily="49" charset="-122"/>
                        <a:ea typeface="楷体" pitchFamily="49" charset="-122"/>
                      </a:endParaRPr>
                    </a:p>
                    <a:p>
                      <a:r>
                        <a:rPr lang="en-US" altLang="zh-CN" sz="2400" dirty="0">
                          <a:latin typeface="楷体" pitchFamily="49" charset="-122"/>
                          <a:ea typeface="楷体" pitchFamily="49" charset="-122"/>
                        </a:rPr>
                        <a:t>180.8-140—140×17%=17</a:t>
                      </a:r>
                      <a:r>
                        <a:rPr lang="zh-CN" altLang="en-US" sz="2400" dirty="0">
                          <a:latin typeface="楷体" pitchFamily="49" charset="-122"/>
                          <a:ea typeface="楷体" pitchFamily="49" charset="-122"/>
                        </a:rPr>
                        <a:t>（万元）</a:t>
                      </a:r>
                      <a:endParaRPr lang="en-US" altLang="zh-CN" sz="2400" dirty="0">
                        <a:latin typeface="楷体" pitchFamily="49" charset="-122"/>
                        <a:ea typeface="楷体" pitchFamily="49" charset="-122"/>
                      </a:endParaRPr>
                    </a:p>
                    <a:p>
                      <a:r>
                        <a:rPr lang="zh-CN" altLang="en-US" sz="2400" dirty="0">
                          <a:latin typeface="楷体" pitchFamily="49" charset="-122"/>
                          <a:ea typeface="楷体" pitchFamily="49" charset="-122"/>
                        </a:rPr>
                        <a:t>（</a:t>
                      </a:r>
                      <a:r>
                        <a:rPr lang="en-US" altLang="zh-CN" sz="2400" dirty="0">
                          <a:latin typeface="楷体" pitchFamily="49" charset="-122"/>
                          <a:ea typeface="楷体" pitchFamily="49" charset="-122"/>
                        </a:rPr>
                        <a:t>3</a:t>
                      </a:r>
                      <a:r>
                        <a:rPr lang="zh-CN" altLang="en-US" sz="2400" dirty="0">
                          <a:latin typeface="楷体" pitchFamily="49" charset="-122"/>
                          <a:ea typeface="楷体" pitchFamily="49" charset="-122"/>
                        </a:rPr>
                        <a:t>）该项重组业务应纳企业所得税</a:t>
                      </a:r>
                      <a:r>
                        <a:rPr lang="en-US" altLang="zh-CN" sz="2400" dirty="0">
                          <a:latin typeface="楷体" pitchFamily="49" charset="-122"/>
                          <a:ea typeface="楷体" pitchFamily="49" charset="-122"/>
                        </a:rPr>
                        <a:t>=</a:t>
                      </a:r>
                      <a:r>
                        <a:rPr lang="zh-CN" altLang="en-US" sz="2400" dirty="0">
                          <a:latin typeface="楷体" pitchFamily="49" charset="-122"/>
                          <a:ea typeface="楷体" pitchFamily="49" charset="-122"/>
                        </a:rPr>
                        <a:t>（</a:t>
                      </a:r>
                      <a:r>
                        <a:rPr lang="en-US" altLang="zh-CN" sz="2400" dirty="0">
                          <a:latin typeface="楷体" pitchFamily="49" charset="-122"/>
                          <a:ea typeface="楷体" pitchFamily="49" charset="-122"/>
                        </a:rPr>
                        <a:t>10+17</a:t>
                      </a:r>
                      <a:r>
                        <a:rPr lang="zh-CN" altLang="en-US" sz="2400" dirty="0">
                          <a:latin typeface="楷体" pitchFamily="49" charset="-122"/>
                          <a:ea typeface="楷体" pitchFamily="49" charset="-122"/>
                        </a:rPr>
                        <a:t>）</a:t>
                      </a:r>
                      <a:r>
                        <a:rPr lang="en-US" altLang="zh-CN" sz="2400" dirty="0">
                          <a:latin typeface="楷体" pitchFamily="49" charset="-122"/>
                          <a:ea typeface="楷体" pitchFamily="49" charset="-122"/>
                        </a:rPr>
                        <a:t>×25%=6.75</a:t>
                      </a:r>
                      <a:r>
                        <a:rPr lang="zh-CN" altLang="en-US" sz="2400" dirty="0">
                          <a:latin typeface="楷体" pitchFamily="49" charset="-122"/>
                          <a:ea typeface="楷体" pitchFamily="49" charset="-122"/>
                        </a:rPr>
                        <a:t>（万元）</a:t>
                      </a:r>
                    </a:p>
                  </a:txBody>
                  <a:tcPr marT="45683" marB="456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1"/>
                  </a:ext>
                </a:extLst>
              </a:tr>
            </a:tbl>
          </a:graphicData>
        </a:graphic>
      </p:graphicFrame>
      <p:sp>
        <p:nvSpPr>
          <p:cNvPr id="12304" name="TextBox 5">
            <a:extLst>
              <a:ext uri="{FF2B5EF4-FFF2-40B4-BE49-F238E27FC236}">
                <a16:creationId xmlns:a16="http://schemas.microsoft.com/office/drawing/2014/main" id="{666C1E98-1DF1-4493-BE2E-8061393D9584}"/>
              </a:ext>
            </a:extLst>
          </p:cNvPr>
          <p:cNvSpPr txBox="1">
            <a:spLocks noChangeArrowheads="1"/>
          </p:cNvSpPr>
          <p:nvPr/>
        </p:nvSpPr>
        <p:spPr bwMode="auto">
          <a:xfrm>
            <a:off x="533400" y="685800"/>
            <a:ext cx="4648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zh-CN" altLang="en-US" sz="3200"/>
              <a:t>（二）债务重组</a:t>
            </a:r>
          </a:p>
        </p:txBody>
      </p:sp>
    </p:spTree>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a:extLst>
              <a:ext uri="{FF2B5EF4-FFF2-40B4-BE49-F238E27FC236}">
                <a16:creationId xmlns:a16="http://schemas.microsoft.com/office/drawing/2014/main" id="{85A03F38-970B-451C-9355-7EC9082DE8F2}"/>
              </a:ext>
            </a:extLst>
          </p:cNvPr>
          <p:cNvGraphicFramePr>
            <a:graphicFrameLocks noGrp="1"/>
          </p:cNvGraphicFramePr>
          <p:nvPr/>
        </p:nvGraphicFramePr>
        <p:xfrm>
          <a:off x="990600" y="685800"/>
          <a:ext cx="6477000" cy="1193800"/>
        </p:xfrm>
        <a:graphic>
          <a:graphicData uri="http://schemas.openxmlformats.org/drawingml/2006/table">
            <a:tbl>
              <a:tblPr firstRow="1" bandRow="1">
                <a:tableStyleId>{5C22544A-7EE6-4342-B048-85BDC9FD1C3A}</a:tableStyleId>
              </a:tblPr>
              <a:tblGrid>
                <a:gridCol w="2159000">
                  <a:extLst>
                    <a:ext uri="{9D8B030D-6E8A-4147-A177-3AD203B41FA5}">
                      <a16:colId xmlns:a16="http://schemas.microsoft.com/office/drawing/2014/main" val="20000"/>
                    </a:ext>
                  </a:extLst>
                </a:gridCol>
                <a:gridCol w="2159000">
                  <a:extLst>
                    <a:ext uri="{9D8B030D-6E8A-4147-A177-3AD203B41FA5}">
                      <a16:colId xmlns:a16="http://schemas.microsoft.com/office/drawing/2014/main" val="20001"/>
                    </a:ext>
                  </a:extLst>
                </a:gridCol>
                <a:gridCol w="2159000">
                  <a:extLst>
                    <a:ext uri="{9D8B030D-6E8A-4147-A177-3AD203B41FA5}">
                      <a16:colId xmlns:a16="http://schemas.microsoft.com/office/drawing/2014/main" val="20002"/>
                    </a:ext>
                  </a:extLst>
                </a:gridCol>
              </a:tblGrid>
              <a:tr h="1193800">
                <a:tc>
                  <a:txBody>
                    <a:bodyPr/>
                    <a:lstStyle/>
                    <a:p>
                      <a:r>
                        <a:rPr lang="zh-CN" altLang="en-US" sz="2800" dirty="0">
                          <a:solidFill>
                            <a:schemeClr val="tx1"/>
                          </a:solidFill>
                        </a:rPr>
                        <a:t>债权转股权</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zh-CN" altLang="en-US" dirty="0">
                          <a:solidFill>
                            <a:schemeClr val="tx1"/>
                          </a:solidFill>
                        </a:rPr>
                        <a:t>分解为债务清偿和股权投资两项业务，确认有关债务清偿所得或损失</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0"/>
                  </a:ext>
                </a:extLst>
              </a:tr>
            </a:tbl>
          </a:graphicData>
        </a:graphic>
      </p:graphicFrame>
      <p:sp>
        <p:nvSpPr>
          <p:cNvPr id="13324" name="TextBox 4">
            <a:extLst>
              <a:ext uri="{FF2B5EF4-FFF2-40B4-BE49-F238E27FC236}">
                <a16:creationId xmlns:a16="http://schemas.microsoft.com/office/drawing/2014/main" id="{E23DF6D5-7567-4A2B-B81E-2C00AB7BDFE1}"/>
              </a:ext>
            </a:extLst>
          </p:cNvPr>
          <p:cNvSpPr txBox="1">
            <a:spLocks noChangeArrowheads="1"/>
          </p:cNvSpPr>
          <p:nvPr/>
        </p:nvSpPr>
        <p:spPr bwMode="auto">
          <a:xfrm>
            <a:off x="1066800" y="2133600"/>
            <a:ext cx="54102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zh-CN" altLang="en-US" sz="2800"/>
              <a:t>债务重组双方各自的税务处理</a:t>
            </a:r>
          </a:p>
        </p:txBody>
      </p:sp>
      <p:graphicFrame>
        <p:nvGraphicFramePr>
          <p:cNvPr id="6" name="表格 5">
            <a:extLst>
              <a:ext uri="{FF2B5EF4-FFF2-40B4-BE49-F238E27FC236}">
                <a16:creationId xmlns:a16="http://schemas.microsoft.com/office/drawing/2014/main" id="{8056BE57-84F5-4AB5-9266-3929FEBFA8E4}"/>
              </a:ext>
            </a:extLst>
          </p:cNvPr>
          <p:cNvGraphicFramePr>
            <a:graphicFrameLocks noGrp="1"/>
          </p:cNvGraphicFramePr>
          <p:nvPr/>
        </p:nvGraphicFramePr>
        <p:xfrm>
          <a:off x="1143000" y="2819400"/>
          <a:ext cx="6400800" cy="3178175"/>
        </p:xfrm>
        <a:graphic>
          <a:graphicData uri="http://schemas.openxmlformats.org/drawingml/2006/table">
            <a:tbl>
              <a:tblPr firstRow="1" bandRow="1">
                <a:tableStyleId>{5C22544A-7EE6-4342-B048-85BDC9FD1C3A}</a:tableStyleId>
              </a:tblPr>
              <a:tblGrid>
                <a:gridCol w="1905000">
                  <a:extLst>
                    <a:ext uri="{9D8B030D-6E8A-4147-A177-3AD203B41FA5}">
                      <a16:colId xmlns:a16="http://schemas.microsoft.com/office/drawing/2014/main" val="20000"/>
                    </a:ext>
                  </a:extLst>
                </a:gridCol>
                <a:gridCol w="4495800">
                  <a:extLst>
                    <a:ext uri="{9D8B030D-6E8A-4147-A177-3AD203B41FA5}">
                      <a16:colId xmlns:a16="http://schemas.microsoft.com/office/drawing/2014/main" val="20001"/>
                    </a:ext>
                  </a:extLst>
                </a:gridCol>
              </a:tblGrid>
              <a:tr h="1920624">
                <a:tc>
                  <a:txBody>
                    <a:bodyPr/>
                    <a:lstStyle/>
                    <a:p>
                      <a:r>
                        <a:rPr lang="zh-CN" altLang="en-US" sz="2400" b="1" dirty="0">
                          <a:solidFill>
                            <a:schemeClr val="tx1"/>
                          </a:solidFill>
                          <a:latin typeface="楷体" pitchFamily="49" charset="-122"/>
                          <a:ea typeface="楷体" pitchFamily="49" charset="-122"/>
                        </a:rPr>
                        <a:t>债务人税务处理</a:t>
                      </a:r>
                    </a:p>
                  </a:txBody>
                  <a:tcPr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altLang="zh-CN" sz="2400" b="1" dirty="0">
                          <a:solidFill>
                            <a:schemeClr val="tx1"/>
                          </a:solidFill>
                          <a:latin typeface="楷体" pitchFamily="49" charset="-122"/>
                          <a:ea typeface="楷体" pitchFamily="49" charset="-122"/>
                        </a:rPr>
                        <a:t>1.</a:t>
                      </a:r>
                      <a:r>
                        <a:rPr lang="zh-CN" altLang="en-US" sz="2400" b="1" dirty="0">
                          <a:solidFill>
                            <a:schemeClr val="tx1"/>
                          </a:solidFill>
                          <a:latin typeface="楷体" pitchFamily="49" charset="-122"/>
                          <a:ea typeface="楷体" pitchFamily="49" charset="-122"/>
                        </a:rPr>
                        <a:t>按照支付的债务清偿额低于债务计税基础的差额，确认</a:t>
                      </a:r>
                      <a:r>
                        <a:rPr lang="zh-CN" altLang="en-US" sz="2400" b="1" dirty="0">
                          <a:solidFill>
                            <a:srgbClr val="FF0000"/>
                          </a:solidFill>
                          <a:latin typeface="楷体" pitchFamily="49" charset="-122"/>
                          <a:ea typeface="楷体" pitchFamily="49" charset="-122"/>
                        </a:rPr>
                        <a:t>债务重组所得；</a:t>
                      </a:r>
                      <a:endParaRPr lang="en-US" altLang="zh-CN" sz="2400" b="1" dirty="0">
                        <a:solidFill>
                          <a:srgbClr val="FF0000"/>
                        </a:solidFill>
                        <a:latin typeface="楷体" pitchFamily="49" charset="-122"/>
                        <a:ea typeface="楷体" pitchFamily="49" charset="-122"/>
                      </a:endParaRPr>
                    </a:p>
                    <a:p>
                      <a:r>
                        <a:rPr lang="en-US" altLang="zh-CN" sz="2400" b="1" dirty="0">
                          <a:solidFill>
                            <a:schemeClr val="tx1"/>
                          </a:solidFill>
                          <a:latin typeface="楷体" pitchFamily="49" charset="-122"/>
                          <a:ea typeface="楷体" pitchFamily="49" charset="-122"/>
                        </a:rPr>
                        <a:t>2.</a:t>
                      </a:r>
                      <a:r>
                        <a:rPr lang="zh-CN" altLang="en-US" sz="2400" b="1" dirty="0">
                          <a:solidFill>
                            <a:schemeClr val="tx1"/>
                          </a:solidFill>
                          <a:latin typeface="楷体" pitchFamily="49" charset="-122"/>
                          <a:ea typeface="楷体" pitchFamily="49" charset="-122"/>
                        </a:rPr>
                        <a:t>债务人的相关所得税纳税事项原则上保持</a:t>
                      </a:r>
                      <a:r>
                        <a:rPr lang="zh-CN" altLang="en-US" sz="2400" b="1" dirty="0">
                          <a:solidFill>
                            <a:srgbClr val="FF0000"/>
                          </a:solidFill>
                          <a:latin typeface="楷体" pitchFamily="49" charset="-122"/>
                          <a:ea typeface="楷体" pitchFamily="49" charset="-122"/>
                        </a:rPr>
                        <a:t>不变</a:t>
                      </a:r>
                    </a:p>
                  </a:txBody>
                  <a:tcPr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0"/>
                  </a:ext>
                </a:extLst>
              </a:tr>
              <a:tr h="1257551">
                <a:tc>
                  <a:txBody>
                    <a:bodyPr/>
                    <a:lstStyle/>
                    <a:p>
                      <a:r>
                        <a:rPr lang="zh-CN" altLang="en-US" sz="2400" b="1" dirty="0">
                          <a:latin typeface="楷体" pitchFamily="49" charset="-122"/>
                          <a:ea typeface="楷体" pitchFamily="49" charset="-122"/>
                        </a:rPr>
                        <a:t>债权人税务处理</a:t>
                      </a:r>
                    </a:p>
                  </a:txBody>
                  <a:tcPr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zh-CN" altLang="en-US" sz="2400" b="1" dirty="0">
                          <a:latin typeface="楷体" pitchFamily="49" charset="-122"/>
                          <a:ea typeface="楷体" pitchFamily="49" charset="-122"/>
                        </a:rPr>
                        <a:t>按照收到的债务清偿额低于债权计税基础的差额，确认</a:t>
                      </a:r>
                      <a:r>
                        <a:rPr lang="zh-CN" altLang="en-US" sz="2400" b="1" dirty="0">
                          <a:solidFill>
                            <a:srgbClr val="FF0000"/>
                          </a:solidFill>
                          <a:latin typeface="楷体" pitchFamily="49" charset="-122"/>
                          <a:ea typeface="楷体" pitchFamily="49" charset="-122"/>
                        </a:rPr>
                        <a:t>债务重组损失</a:t>
                      </a:r>
                    </a:p>
                  </a:txBody>
                  <a:tcPr marT="45729" marB="457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1"/>
                  </a:ext>
                </a:extLst>
              </a:tr>
            </a:tbl>
          </a:graphicData>
        </a:graphic>
      </p:graphicFrame>
    </p:spTree>
  </p:cSld>
  <p:clrMapOvr>
    <a:masterClrMapping/>
  </p:clrMapOvr>
  <p:transition>
    <p:fade/>
  </p:transition>
</p:sld>
</file>

<file path=ppt/theme/theme1.xml><?xml version="1.0" encoding="utf-8"?>
<a:theme xmlns:a="http://schemas.openxmlformats.org/drawingml/2006/main" name="通用_蓝">
  <a:themeElements>
    <a:clrScheme name="通用_蓝 13">
      <a:dk1>
        <a:srgbClr val="000000"/>
      </a:dk1>
      <a:lt1>
        <a:srgbClr val="FFFFFF"/>
      </a:lt1>
      <a:dk2>
        <a:srgbClr val="FFFFFF"/>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通用_蓝">
      <a:majorFont>
        <a:latin typeface="Arial"/>
        <a:ea typeface="隶书"/>
        <a:cs typeface=""/>
      </a:majorFont>
      <a:minorFont>
        <a:latin typeface="Arial"/>
        <a:ea typeface="华文新魏"/>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通用_蓝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通用_蓝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通用_蓝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通用_蓝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通用_蓝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通用_蓝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通用_蓝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通用_蓝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通用_蓝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通用_蓝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通用_蓝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通用_蓝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通用_蓝 13">
        <a:dk1>
          <a:srgbClr val="000000"/>
        </a:dk1>
        <a:lt1>
          <a:srgbClr val="FFFFFF"/>
        </a:lt1>
        <a:dk2>
          <a:srgbClr val="FFFFFF"/>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通用_蓝">
  <a:themeElements>
    <a:clrScheme name="1_通用_蓝 13">
      <a:dk1>
        <a:srgbClr val="000000"/>
      </a:dk1>
      <a:lt1>
        <a:srgbClr val="FFFFFF"/>
      </a:lt1>
      <a:dk2>
        <a:srgbClr val="FFFFFF"/>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通用_蓝">
      <a:majorFont>
        <a:latin typeface="Arial"/>
        <a:ea typeface="隶书"/>
        <a:cs typeface=""/>
      </a:majorFont>
      <a:minorFont>
        <a:latin typeface="Arial"/>
        <a:ea typeface="华文新魏"/>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通用_蓝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通用_蓝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通用_蓝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通用_蓝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通用_蓝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通用_蓝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通用_蓝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通用_蓝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通用_蓝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通用_蓝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通用_蓝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通用_蓝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_通用_蓝 13">
        <a:dk1>
          <a:srgbClr val="000000"/>
        </a:dk1>
        <a:lt1>
          <a:srgbClr val="FFFFFF"/>
        </a:lt1>
        <a:dk2>
          <a:srgbClr val="FFFFFF"/>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Pixel">
  <a:themeElements>
    <a:clrScheme name="Office 主题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Office 主题">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Office 主题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Office 主题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Office 主题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Office 主题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Office 主题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Office 主题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Office 主题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Office 主题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Office 主题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Office 主题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Office 主题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Office 主题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蓝白</Template>
  <TotalTime>1708</TotalTime>
  <Words>4399</Words>
  <Application>Microsoft Office PowerPoint</Application>
  <PresentationFormat>全屏显示(4:3)</PresentationFormat>
  <Paragraphs>269</Paragraphs>
  <Slides>71</Slides>
  <Notes>1</Notes>
  <HiddenSlides>0</HiddenSlides>
  <MMClips>0</MMClips>
  <ScaleCrop>false</ScaleCrop>
  <HeadingPairs>
    <vt:vector size="6" baseType="variant">
      <vt:variant>
        <vt:lpstr>已用的字体</vt:lpstr>
      </vt:variant>
      <vt:variant>
        <vt:i4>11</vt:i4>
      </vt:variant>
      <vt:variant>
        <vt:lpstr>主题</vt:lpstr>
      </vt:variant>
      <vt:variant>
        <vt:i4>3</vt:i4>
      </vt:variant>
      <vt:variant>
        <vt:lpstr>幻灯片标题</vt:lpstr>
      </vt:variant>
      <vt:variant>
        <vt:i4>71</vt:i4>
      </vt:variant>
    </vt:vector>
  </HeadingPairs>
  <TitlesOfParts>
    <vt:vector size="85" baseType="lpstr">
      <vt:lpstr>Arial</vt:lpstr>
      <vt:lpstr>宋体</vt:lpstr>
      <vt:lpstr>隶书</vt:lpstr>
      <vt:lpstr>华文新魏</vt:lpstr>
      <vt:lpstr>Calibri</vt:lpstr>
      <vt:lpstr>Wingdings</vt:lpstr>
      <vt:lpstr>Arial Black</vt:lpstr>
      <vt:lpstr>Times New Roman</vt:lpstr>
      <vt:lpstr>楷体</vt:lpstr>
      <vt:lpstr>黑体</vt:lpstr>
      <vt:lpstr>仿宋</vt:lpstr>
      <vt:lpstr>通用_蓝</vt:lpstr>
      <vt:lpstr>1_通用_蓝</vt:lpstr>
      <vt:lpstr>Pixel</vt:lpstr>
      <vt:lpstr>企业所得税知识模块四：企业重组与房地产开发经营业务的所得税处理</vt:lpstr>
      <vt:lpstr>主要内容</vt:lpstr>
      <vt:lpstr>一、企业重组的所得税处理 （一）企业重组的定义</vt:lpstr>
      <vt:lpstr>企业重组的形式</vt:lpstr>
      <vt:lpstr>PowerPoint 演示文稿</vt:lpstr>
      <vt:lpstr>二、企业重组的一般性税务处理</vt:lpstr>
      <vt:lpstr>（一）企业法律形式改变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（三）股权收购和资产收购</vt:lpstr>
      <vt:lpstr>PowerPoint 演示文稿</vt:lpstr>
      <vt:lpstr>PowerPoint 演示文稿</vt:lpstr>
      <vt:lpstr>PowerPoint 演示文稿</vt:lpstr>
      <vt:lpstr>（四）企业合并、分立</vt:lpstr>
      <vt:lpstr>PowerPoint 演示文稿</vt:lpstr>
      <vt:lpstr>PowerPoint 演示文稿</vt:lpstr>
      <vt:lpstr>三、企业重组所得税特殊税务处理</vt:lpstr>
      <vt:lpstr>（一）债务重组的特殊性税务处理</vt:lpstr>
      <vt:lpstr>解答</vt:lpstr>
      <vt:lpstr>债务重组的特殊性税务处理</vt:lpstr>
      <vt:lpstr>（二）股权收购和资产收购的特殊性税务处理</vt:lpstr>
      <vt:lpstr>特殊性税务处理</vt:lpstr>
      <vt:lpstr>PowerPoint 演示文稿</vt:lpstr>
      <vt:lpstr>非股权支付对应的资产转让所得或损失=（被转让资产的公允价值-被转让资产的计税基础）×（非股权支付金额÷被转让资产的公允价值）</vt:lpstr>
      <vt:lpstr>解析</vt:lpstr>
      <vt:lpstr>（三）企业合并与分立</vt:lpstr>
      <vt:lpstr>特殊性税务处理</vt:lpstr>
      <vt:lpstr>PowerPoint 演示文稿</vt:lpstr>
      <vt:lpstr>解析</vt:lpstr>
      <vt:lpstr>（四）关于股权、资产划拨（企业集团内）</vt:lpstr>
      <vt:lpstr>特殊性税务处理</vt:lpstr>
      <vt:lpstr>PowerPoint 演示文稿</vt:lpstr>
      <vt:lpstr>二、房地产开发经营业务的所得税处理</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wenjie zhang</cp:lastModifiedBy>
  <cp:revision>58</cp:revision>
  <cp:lastPrinted>1601-01-01T00:00:00Z</cp:lastPrinted>
  <dcterms:created xsi:type="dcterms:W3CDTF">2017-05-04T11:53:03Z</dcterms:created>
  <dcterms:modified xsi:type="dcterms:W3CDTF">2018-12-13T01:12:52Z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