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9"/>
  </p:notesMasterIdLst>
  <p:sldIdLst>
    <p:sldId id="267" r:id="rId2"/>
    <p:sldId id="304" r:id="rId3"/>
    <p:sldId id="491" r:id="rId4"/>
    <p:sldId id="305" r:id="rId5"/>
    <p:sldId id="307" r:id="rId6"/>
    <p:sldId id="397" r:id="rId7"/>
    <p:sldId id="519" r:id="rId8"/>
    <p:sldId id="394" r:id="rId9"/>
    <p:sldId id="396" r:id="rId10"/>
    <p:sldId id="398" r:id="rId11"/>
    <p:sldId id="499" r:id="rId12"/>
    <p:sldId id="399" r:id="rId13"/>
    <p:sldId id="309" r:id="rId14"/>
    <p:sldId id="310" r:id="rId15"/>
    <p:sldId id="393" r:id="rId16"/>
    <p:sldId id="400" r:id="rId17"/>
    <p:sldId id="311" r:id="rId18"/>
    <p:sldId id="312" r:id="rId19"/>
    <p:sldId id="313" r:id="rId20"/>
    <p:sldId id="506" r:id="rId21"/>
    <p:sldId id="507" r:id="rId22"/>
    <p:sldId id="508" r:id="rId23"/>
    <p:sldId id="509" r:id="rId24"/>
    <p:sldId id="510" r:id="rId25"/>
    <p:sldId id="511" r:id="rId26"/>
    <p:sldId id="512" r:id="rId27"/>
    <p:sldId id="518" r:id="rId28"/>
    <p:sldId id="513" r:id="rId29"/>
    <p:sldId id="514" r:id="rId30"/>
    <p:sldId id="515" r:id="rId31"/>
    <p:sldId id="516" r:id="rId32"/>
    <p:sldId id="517" r:id="rId33"/>
    <p:sldId id="314" r:id="rId34"/>
    <p:sldId id="500" r:id="rId35"/>
    <p:sldId id="501" r:id="rId36"/>
    <p:sldId id="315" r:id="rId37"/>
    <p:sldId id="424" r:id="rId38"/>
    <p:sldId id="316" r:id="rId39"/>
    <p:sldId id="317" r:id="rId40"/>
    <p:sldId id="319" r:id="rId41"/>
    <p:sldId id="320" r:id="rId42"/>
    <p:sldId id="321" r:id="rId43"/>
    <p:sldId id="442" r:id="rId44"/>
    <p:sldId id="443" r:id="rId45"/>
    <p:sldId id="322" r:id="rId46"/>
    <p:sldId id="323" r:id="rId47"/>
    <p:sldId id="488" r:id="rId48"/>
    <p:sldId id="324" r:id="rId49"/>
    <p:sldId id="388" r:id="rId50"/>
    <p:sldId id="389" r:id="rId51"/>
    <p:sldId id="390" r:id="rId52"/>
    <p:sldId id="391" r:id="rId53"/>
    <p:sldId id="425" r:id="rId54"/>
    <p:sldId id="426" r:id="rId55"/>
    <p:sldId id="427" r:id="rId56"/>
    <p:sldId id="325" r:id="rId57"/>
    <p:sldId id="326" r:id="rId58"/>
    <p:sldId id="327" r:id="rId59"/>
    <p:sldId id="328" r:id="rId60"/>
    <p:sldId id="329" r:id="rId61"/>
    <p:sldId id="330" r:id="rId62"/>
    <p:sldId id="331" r:id="rId63"/>
    <p:sldId id="332" r:id="rId64"/>
    <p:sldId id="333" r:id="rId65"/>
    <p:sldId id="444" r:id="rId66"/>
    <p:sldId id="445" r:id="rId67"/>
    <p:sldId id="446" r:id="rId68"/>
    <p:sldId id="447" r:id="rId69"/>
    <p:sldId id="336" r:id="rId70"/>
    <p:sldId id="430" r:id="rId71"/>
    <p:sldId id="489" r:id="rId72"/>
    <p:sldId id="465" r:id="rId73"/>
    <p:sldId id="334" r:id="rId74"/>
    <p:sldId id="335" r:id="rId75"/>
    <p:sldId id="337" r:id="rId76"/>
    <p:sldId id="338" r:id="rId77"/>
    <p:sldId id="473" r:id="rId78"/>
    <p:sldId id="339" r:id="rId79"/>
    <p:sldId id="340" r:id="rId80"/>
    <p:sldId id="431" r:id="rId81"/>
    <p:sldId id="502" r:id="rId82"/>
    <p:sldId id="503" r:id="rId83"/>
    <p:sldId id="341" r:id="rId84"/>
    <p:sldId id="428" r:id="rId85"/>
    <p:sldId id="429" r:id="rId86"/>
    <p:sldId id="474" r:id="rId87"/>
    <p:sldId id="266" r:id="rId88"/>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686D39"/>
    <a:srgbClr val="027DA4"/>
    <a:srgbClr val="427739"/>
    <a:srgbClr val="60A8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4A17EF6D-50EF-4008-87E3-1AE3DB2B08E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buFontTx/>
              <a:buNone/>
              <a:defRPr sz="1200"/>
            </a:lvl1pPr>
          </a:lstStyle>
          <a:p>
            <a:pPr>
              <a:defRPr/>
            </a:pPr>
            <a:endParaRPr lang="zh-CN" altLang="en-US"/>
          </a:p>
        </p:txBody>
      </p:sp>
      <p:sp>
        <p:nvSpPr>
          <p:cNvPr id="3" name="日期占位符 2">
            <a:extLst>
              <a:ext uri="{FF2B5EF4-FFF2-40B4-BE49-F238E27FC236}">
                <a16:creationId xmlns:a16="http://schemas.microsoft.com/office/drawing/2014/main" id="{6C3E638B-DF98-4C13-BBCF-63651D56D2B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buFontTx/>
              <a:buNone/>
              <a:defRPr sz="1200"/>
            </a:lvl1pPr>
          </a:lstStyle>
          <a:p>
            <a:pPr>
              <a:defRPr/>
            </a:pPr>
            <a:endParaRPr lang="zh-CN" altLang="en-US"/>
          </a:p>
        </p:txBody>
      </p:sp>
      <p:sp>
        <p:nvSpPr>
          <p:cNvPr id="4" name="幻灯片图像占位符 3">
            <a:extLst>
              <a:ext uri="{FF2B5EF4-FFF2-40B4-BE49-F238E27FC236}">
                <a16:creationId xmlns:a16="http://schemas.microsoft.com/office/drawing/2014/main" id="{0B2373EE-566A-45C7-8999-947075C9008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16:creationId xmlns:a16="http://schemas.microsoft.com/office/drawing/2014/main" id="{AC29D1C9-049F-456B-96C7-0A2A0A7146C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16:creationId xmlns:a16="http://schemas.microsoft.com/office/drawing/2014/main" id="{E22E82D7-444E-4E91-A180-7119F86F70A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buFontTx/>
              <a:buNone/>
              <a:defRPr sz="1200"/>
            </a:lvl1pPr>
          </a:lstStyle>
          <a:p>
            <a:pPr>
              <a:defRPr/>
            </a:pPr>
            <a:endParaRPr lang="zh-CN" altLang="en-US"/>
          </a:p>
        </p:txBody>
      </p:sp>
      <p:sp>
        <p:nvSpPr>
          <p:cNvPr id="7" name="灯片编号占位符 6">
            <a:extLst>
              <a:ext uri="{FF2B5EF4-FFF2-40B4-BE49-F238E27FC236}">
                <a16:creationId xmlns:a16="http://schemas.microsoft.com/office/drawing/2014/main" id="{69BB2FCB-4C76-4E51-9A98-2808FF63AB8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66AD727-A6F5-4686-98F8-ECB533A552EC}" type="slidenum">
              <a:rPr lang="zh-CN" altLang="en-US"/>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2BB08D72-5C98-4AFA-A373-ADE14C1B5EC0}"/>
              </a:ext>
            </a:extLst>
          </p:cNvPr>
          <p:cNvGrpSpPr>
            <a:grpSpLocks/>
          </p:cNvGrpSpPr>
          <p:nvPr/>
        </p:nvGrpSpPr>
        <p:grpSpPr bwMode="auto">
          <a:xfrm>
            <a:off x="0" y="0"/>
            <a:ext cx="9144000" cy="6858000"/>
            <a:chOff x="0" y="0"/>
            <a:chExt cx="5760" cy="4320"/>
          </a:xfrm>
        </p:grpSpPr>
        <p:grpSp>
          <p:nvGrpSpPr>
            <p:cNvPr id="5" name="Group 3">
              <a:extLst>
                <a:ext uri="{FF2B5EF4-FFF2-40B4-BE49-F238E27FC236}">
                  <a16:creationId xmlns:a16="http://schemas.microsoft.com/office/drawing/2014/main" id="{8694809A-EBCD-4E21-8CAA-470DA8D76FD7}"/>
                </a:ext>
              </a:extLst>
            </p:cNvPr>
            <p:cNvGrpSpPr>
              <a:grpSpLocks/>
            </p:cNvGrpSpPr>
            <p:nvPr/>
          </p:nvGrpSpPr>
          <p:grpSpPr bwMode="auto">
            <a:xfrm>
              <a:off x="0" y="0"/>
              <a:ext cx="5760" cy="4320"/>
              <a:chOff x="0" y="0"/>
              <a:chExt cx="5760" cy="4320"/>
            </a:xfrm>
          </p:grpSpPr>
          <p:sp>
            <p:nvSpPr>
              <p:cNvPr id="11" name="Rectangle 4">
                <a:extLst>
                  <a:ext uri="{FF2B5EF4-FFF2-40B4-BE49-F238E27FC236}">
                    <a16:creationId xmlns:a16="http://schemas.microsoft.com/office/drawing/2014/main" id="{4082A2B3-6722-48A9-AB65-673CCB876017}"/>
                  </a:ext>
                </a:extLst>
              </p:cNvPr>
              <p:cNvSpPr>
                <a:spLocks noChangeArrowheads="1"/>
              </p:cNvSpPr>
              <p:nvPr/>
            </p:nvSpPr>
            <p:spPr bwMode="white">
              <a:xfrm>
                <a:off x="0" y="0"/>
                <a:ext cx="5760" cy="1600"/>
              </a:xfrm>
              <a:prstGeom prst="rect">
                <a:avLst/>
              </a:prstGeom>
              <a:gradFill rotWithShape="0">
                <a:gsLst>
                  <a:gs pos="0">
                    <a:schemeClr val="hlink"/>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sp>
            <p:nvSpPr>
              <p:cNvPr id="12" name="Rectangle 5">
                <a:extLst>
                  <a:ext uri="{FF2B5EF4-FFF2-40B4-BE49-F238E27FC236}">
                    <a16:creationId xmlns:a16="http://schemas.microsoft.com/office/drawing/2014/main" id="{66878951-7AEC-474F-B1AB-59E79801AD2F}"/>
                  </a:ext>
                </a:extLst>
              </p:cNvPr>
              <p:cNvSpPr>
                <a:spLocks noChangeArrowheads="1"/>
              </p:cNvSpPr>
              <p:nvPr/>
            </p:nvSpPr>
            <p:spPr bwMode="white">
              <a:xfrm>
                <a:off x="0" y="1600"/>
                <a:ext cx="5760" cy="2720"/>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pic>
          <p:nvPicPr>
            <p:cNvPr id="6" name="Picture 6" descr="grapes">
              <a:extLst>
                <a:ext uri="{FF2B5EF4-FFF2-40B4-BE49-F238E27FC236}">
                  <a16:creationId xmlns:a16="http://schemas.microsoft.com/office/drawing/2014/main" id="{FBA25907-C8BE-47A0-B6DA-0A74989E99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 y="0"/>
              <a:ext cx="680" cy="3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7">
              <a:extLst>
                <a:ext uri="{FF2B5EF4-FFF2-40B4-BE49-F238E27FC236}">
                  <a16:creationId xmlns:a16="http://schemas.microsoft.com/office/drawing/2014/main" id="{CAC4276D-A298-4EF0-8A75-A074FCA81998}"/>
                </a:ext>
              </a:extLst>
            </p:cNvPr>
            <p:cNvGrpSpPr>
              <a:grpSpLocks/>
            </p:cNvGrpSpPr>
            <p:nvPr/>
          </p:nvGrpSpPr>
          <p:grpSpPr bwMode="auto">
            <a:xfrm>
              <a:off x="648" y="0"/>
              <a:ext cx="97" cy="3613"/>
              <a:chOff x="226" y="0"/>
              <a:chExt cx="80" cy="3613"/>
            </a:xfrm>
          </p:grpSpPr>
          <p:sp>
            <p:nvSpPr>
              <p:cNvPr id="9" name="Rectangle 8">
                <a:extLst>
                  <a:ext uri="{FF2B5EF4-FFF2-40B4-BE49-F238E27FC236}">
                    <a16:creationId xmlns:a16="http://schemas.microsoft.com/office/drawing/2014/main" id="{8B346332-EE89-40ED-B108-C66B71881C1E}"/>
                  </a:ext>
                </a:extLst>
              </p:cNvPr>
              <p:cNvSpPr>
                <a:spLocks noChangeArrowheads="1"/>
              </p:cNvSpPr>
              <p:nvPr/>
            </p:nvSpPr>
            <p:spPr bwMode="ltGray">
              <a:xfrm>
                <a:off x="226" y="0"/>
                <a:ext cx="80" cy="853"/>
              </a:xfrm>
              <a:prstGeom prst="rect">
                <a:avLst/>
              </a:prstGeom>
              <a:gradFill rotWithShape="0">
                <a:gsLst>
                  <a:gs pos="0">
                    <a:schemeClr val="folHlink"/>
                  </a:gs>
                  <a:gs pos="100000">
                    <a:schemeClr val="accent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sp>
            <p:nvSpPr>
              <p:cNvPr id="10" name="Rectangle 9">
                <a:extLst>
                  <a:ext uri="{FF2B5EF4-FFF2-40B4-BE49-F238E27FC236}">
                    <a16:creationId xmlns:a16="http://schemas.microsoft.com/office/drawing/2014/main" id="{6024FC01-39B6-446C-A3F3-306FD00E4214}"/>
                  </a:ext>
                </a:extLst>
              </p:cNvPr>
              <p:cNvSpPr>
                <a:spLocks noChangeArrowheads="1"/>
              </p:cNvSpPr>
              <p:nvPr/>
            </p:nvSpPr>
            <p:spPr bwMode="ltGray">
              <a:xfrm>
                <a:off x="226" y="840"/>
                <a:ext cx="80" cy="2773"/>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sp>
          <p:nvSpPr>
            <p:cNvPr id="8" name="Rectangle 10">
              <a:extLst>
                <a:ext uri="{FF2B5EF4-FFF2-40B4-BE49-F238E27FC236}">
                  <a16:creationId xmlns:a16="http://schemas.microsoft.com/office/drawing/2014/main" id="{1FE64555-3B2E-4FD0-A122-E4660D443A5E}"/>
                </a:ext>
              </a:extLst>
            </p:cNvPr>
            <p:cNvSpPr>
              <a:spLocks noChangeArrowheads="1"/>
            </p:cNvSpPr>
            <p:nvPr/>
          </p:nvSpPr>
          <p:spPr bwMode="ltGray">
            <a:xfrm>
              <a:off x="0" y="1536"/>
              <a:ext cx="4294" cy="160"/>
            </a:xfrm>
            <a:prstGeom prst="rect">
              <a:avLst/>
            </a:prstGeom>
            <a:gradFill rotWithShape="0">
              <a:gsLst>
                <a:gs pos="0">
                  <a:schemeClr val="hlink"/>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sp>
        <p:nvSpPr>
          <p:cNvPr id="3083" name="Rectangle 11"/>
          <p:cNvSpPr>
            <a:spLocks noGrp="1" noChangeArrowheads="1"/>
          </p:cNvSpPr>
          <p:nvPr>
            <p:ph type="ctrTitle"/>
          </p:nvPr>
        </p:nvSpPr>
        <p:spPr>
          <a:xfrm>
            <a:off x="1371600" y="1100138"/>
            <a:ext cx="7772400" cy="1143000"/>
          </a:xfrm>
        </p:spPr>
        <p:txBody>
          <a:bodyPr/>
          <a:lstStyle>
            <a:lvl1pPr>
              <a:defRPr/>
            </a:lvl1pPr>
          </a:lstStyle>
          <a:p>
            <a:pPr lvl="0"/>
            <a:r>
              <a:rPr lang="zh-CN" altLang="en-US" noProof="0"/>
              <a:t>单击此处编辑母版标题样式</a:t>
            </a:r>
          </a:p>
        </p:txBody>
      </p:sp>
      <p:sp>
        <p:nvSpPr>
          <p:cNvPr id="3084" name="Rectangle 12"/>
          <p:cNvSpPr>
            <a:spLocks noGrp="1" noChangeArrowheads="1"/>
          </p:cNvSpPr>
          <p:nvPr>
            <p:ph type="subTitle" idx="1"/>
          </p:nvPr>
        </p:nvSpPr>
        <p:spPr>
          <a:xfrm>
            <a:off x="1371600" y="3886200"/>
            <a:ext cx="6400800" cy="1752600"/>
          </a:xfrm>
        </p:spPr>
        <p:txBody>
          <a:bodyPr/>
          <a:lstStyle>
            <a:lvl1pPr marL="0" indent="0">
              <a:buFontTx/>
              <a:buNone/>
              <a:defRPr/>
            </a:lvl1pPr>
          </a:lstStyle>
          <a:p>
            <a:pPr lvl="0"/>
            <a:r>
              <a:rPr lang="zh-CN" altLang="en-US" noProof="0"/>
              <a:t>单击此处编辑母版副标题样式</a:t>
            </a:r>
          </a:p>
        </p:txBody>
      </p:sp>
      <p:sp>
        <p:nvSpPr>
          <p:cNvPr id="13" name="Rectangle 13">
            <a:extLst>
              <a:ext uri="{FF2B5EF4-FFF2-40B4-BE49-F238E27FC236}">
                <a16:creationId xmlns:a16="http://schemas.microsoft.com/office/drawing/2014/main" id="{2BDB8256-06A4-491D-AEE6-BA0371459BBC}"/>
              </a:ext>
            </a:extLst>
          </p:cNvPr>
          <p:cNvSpPr>
            <a:spLocks noGrp="1" noChangeArrowheads="1"/>
          </p:cNvSpPr>
          <p:nvPr>
            <p:ph type="dt" sz="half" idx="10"/>
          </p:nvPr>
        </p:nvSpPr>
        <p:spPr>
          <a:xfrm>
            <a:off x="685800" y="6248400"/>
            <a:ext cx="1905000" cy="457200"/>
          </a:xfrm>
        </p:spPr>
        <p:txBody>
          <a:bodyPr/>
          <a:lstStyle>
            <a:lvl1pPr>
              <a:defRPr>
                <a:solidFill>
                  <a:srgbClr val="660066"/>
                </a:solidFill>
              </a:defRPr>
            </a:lvl1pPr>
          </a:lstStyle>
          <a:p>
            <a:pPr>
              <a:defRPr/>
            </a:pPr>
            <a:endParaRPr lang="en-US" altLang="zh-CN"/>
          </a:p>
        </p:txBody>
      </p:sp>
      <p:sp>
        <p:nvSpPr>
          <p:cNvPr id="14" name="Rectangle 14">
            <a:extLst>
              <a:ext uri="{FF2B5EF4-FFF2-40B4-BE49-F238E27FC236}">
                <a16:creationId xmlns:a16="http://schemas.microsoft.com/office/drawing/2014/main" id="{97E2F402-15A1-4B73-B7B7-2E5E37D20079}"/>
              </a:ext>
            </a:extLst>
          </p:cNvPr>
          <p:cNvSpPr>
            <a:spLocks noGrp="1" noChangeArrowheads="1"/>
          </p:cNvSpPr>
          <p:nvPr>
            <p:ph type="ftr" sz="quarter" idx="11"/>
          </p:nvPr>
        </p:nvSpPr>
        <p:spPr>
          <a:xfrm>
            <a:off x="3124200" y="6248400"/>
            <a:ext cx="2895600" cy="457200"/>
          </a:xfrm>
        </p:spPr>
        <p:txBody>
          <a:bodyPr/>
          <a:lstStyle>
            <a:lvl1pPr>
              <a:defRPr>
                <a:solidFill>
                  <a:srgbClr val="660066"/>
                </a:solidFill>
              </a:defRPr>
            </a:lvl1pPr>
          </a:lstStyle>
          <a:p>
            <a:pPr>
              <a:defRPr/>
            </a:pPr>
            <a:endParaRPr lang="en-US" altLang="zh-CN"/>
          </a:p>
        </p:txBody>
      </p:sp>
      <p:sp>
        <p:nvSpPr>
          <p:cNvPr id="15" name="Rectangle 15">
            <a:extLst>
              <a:ext uri="{FF2B5EF4-FFF2-40B4-BE49-F238E27FC236}">
                <a16:creationId xmlns:a16="http://schemas.microsoft.com/office/drawing/2014/main" id="{DD211576-1159-4896-B51F-A76EA2535EF8}"/>
              </a:ext>
            </a:extLst>
          </p:cNvPr>
          <p:cNvSpPr>
            <a:spLocks noGrp="1" noChangeArrowheads="1"/>
          </p:cNvSpPr>
          <p:nvPr>
            <p:ph type="sldNum" sz="quarter" idx="12"/>
          </p:nvPr>
        </p:nvSpPr>
        <p:spPr>
          <a:xfrm>
            <a:off x="6553200" y="6248400"/>
            <a:ext cx="1905000" cy="457200"/>
          </a:xfrm>
        </p:spPr>
        <p:txBody>
          <a:bodyPr/>
          <a:lstStyle>
            <a:lvl1pPr>
              <a:defRPr>
                <a:solidFill>
                  <a:srgbClr val="660066"/>
                </a:solidFill>
              </a:defRPr>
            </a:lvl1pPr>
          </a:lstStyle>
          <a:p>
            <a:fld id="{206479C4-DE9A-43CF-84CC-DA3FA66B7701}" type="slidenum">
              <a:rPr lang="en-US" altLang="zh-CN"/>
              <a:pPr/>
              <a:t>‹#›</a:t>
            </a:fld>
            <a:endParaRPr lang="en-US" altLang="zh-CN"/>
          </a:p>
        </p:txBody>
      </p:sp>
    </p:spTree>
    <p:extLst>
      <p:ext uri="{BB962C8B-B14F-4D97-AF65-F5344CB8AC3E}">
        <p14:creationId xmlns:p14="http://schemas.microsoft.com/office/powerpoint/2010/main" val="2905333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14">
            <a:extLst>
              <a:ext uri="{FF2B5EF4-FFF2-40B4-BE49-F238E27FC236}">
                <a16:creationId xmlns:a16="http://schemas.microsoft.com/office/drawing/2014/main" id="{D2D2D55A-681D-43DA-AD04-21D38163C512}"/>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5">
            <a:extLst>
              <a:ext uri="{FF2B5EF4-FFF2-40B4-BE49-F238E27FC236}">
                <a16:creationId xmlns:a16="http://schemas.microsoft.com/office/drawing/2014/main" id="{0F269AC6-D077-4E03-AD8F-592CAE7A5D4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6">
            <a:extLst>
              <a:ext uri="{FF2B5EF4-FFF2-40B4-BE49-F238E27FC236}">
                <a16:creationId xmlns:a16="http://schemas.microsoft.com/office/drawing/2014/main" id="{1CDE0B6A-7BAB-4E56-B12E-2F81A2AEF745}"/>
              </a:ext>
            </a:extLst>
          </p:cNvPr>
          <p:cNvSpPr>
            <a:spLocks noGrp="1" noChangeArrowheads="1"/>
          </p:cNvSpPr>
          <p:nvPr>
            <p:ph type="sldNum" sz="quarter" idx="12"/>
          </p:nvPr>
        </p:nvSpPr>
        <p:spPr>
          <a:ln/>
        </p:spPr>
        <p:txBody>
          <a:bodyPr/>
          <a:lstStyle>
            <a:lvl1pPr>
              <a:defRPr/>
            </a:lvl1pPr>
          </a:lstStyle>
          <a:p>
            <a:fld id="{9C55A8DD-7787-4265-A8DA-868A4EC3E37C}" type="slidenum">
              <a:rPr lang="en-US" altLang="zh-CN"/>
              <a:pPr/>
              <a:t>‹#›</a:t>
            </a:fld>
            <a:endParaRPr lang="en-US" altLang="zh-CN"/>
          </a:p>
        </p:txBody>
      </p:sp>
    </p:spTree>
    <p:extLst>
      <p:ext uri="{BB962C8B-B14F-4D97-AF65-F5344CB8AC3E}">
        <p14:creationId xmlns:p14="http://schemas.microsoft.com/office/powerpoint/2010/main" val="223480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24700" y="609600"/>
            <a:ext cx="1943100" cy="548640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1295400" y="609600"/>
            <a:ext cx="5676900" cy="548640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14">
            <a:extLst>
              <a:ext uri="{FF2B5EF4-FFF2-40B4-BE49-F238E27FC236}">
                <a16:creationId xmlns:a16="http://schemas.microsoft.com/office/drawing/2014/main" id="{A33A733E-12E0-4AE4-8EDE-B16212C9DA46}"/>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5">
            <a:extLst>
              <a:ext uri="{FF2B5EF4-FFF2-40B4-BE49-F238E27FC236}">
                <a16:creationId xmlns:a16="http://schemas.microsoft.com/office/drawing/2014/main" id="{AE139585-3F21-465B-BA74-6B6961230303}"/>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6">
            <a:extLst>
              <a:ext uri="{FF2B5EF4-FFF2-40B4-BE49-F238E27FC236}">
                <a16:creationId xmlns:a16="http://schemas.microsoft.com/office/drawing/2014/main" id="{CE144B7D-61E2-4896-88DC-E58E37808B01}"/>
              </a:ext>
            </a:extLst>
          </p:cNvPr>
          <p:cNvSpPr>
            <a:spLocks noGrp="1" noChangeArrowheads="1"/>
          </p:cNvSpPr>
          <p:nvPr>
            <p:ph type="sldNum" sz="quarter" idx="12"/>
          </p:nvPr>
        </p:nvSpPr>
        <p:spPr>
          <a:ln/>
        </p:spPr>
        <p:txBody>
          <a:bodyPr/>
          <a:lstStyle>
            <a:lvl1pPr>
              <a:defRPr/>
            </a:lvl1pPr>
          </a:lstStyle>
          <a:p>
            <a:fld id="{9C11A064-257F-4253-9DBE-90F7AC90119F}" type="slidenum">
              <a:rPr lang="en-US" altLang="zh-CN"/>
              <a:pPr/>
              <a:t>‹#›</a:t>
            </a:fld>
            <a:endParaRPr lang="en-US" altLang="zh-CN"/>
          </a:p>
        </p:txBody>
      </p:sp>
    </p:spTree>
    <p:extLst>
      <p:ext uri="{BB962C8B-B14F-4D97-AF65-F5344CB8AC3E}">
        <p14:creationId xmlns:p14="http://schemas.microsoft.com/office/powerpoint/2010/main" val="87390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Rectangle 14">
            <a:extLst>
              <a:ext uri="{FF2B5EF4-FFF2-40B4-BE49-F238E27FC236}">
                <a16:creationId xmlns:a16="http://schemas.microsoft.com/office/drawing/2014/main" id="{9BD7EFD0-1936-4FE0-B55D-DFE6C3B46D6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5">
            <a:extLst>
              <a:ext uri="{FF2B5EF4-FFF2-40B4-BE49-F238E27FC236}">
                <a16:creationId xmlns:a16="http://schemas.microsoft.com/office/drawing/2014/main" id="{1FA07746-8AE4-4C75-B485-67C2B59A48D0}"/>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6">
            <a:extLst>
              <a:ext uri="{FF2B5EF4-FFF2-40B4-BE49-F238E27FC236}">
                <a16:creationId xmlns:a16="http://schemas.microsoft.com/office/drawing/2014/main" id="{C04B99D5-4294-40C2-8CEC-BC625C9DEBC5}"/>
              </a:ext>
            </a:extLst>
          </p:cNvPr>
          <p:cNvSpPr>
            <a:spLocks noGrp="1" noChangeArrowheads="1"/>
          </p:cNvSpPr>
          <p:nvPr>
            <p:ph type="sldNum" sz="quarter" idx="12"/>
          </p:nvPr>
        </p:nvSpPr>
        <p:spPr>
          <a:ln/>
        </p:spPr>
        <p:txBody>
          <a:bodyPr/>
          <a:lstStyle>
            <a:lvl1pPr>
              <a:defRPr/>
            </a:lvl1pPr>
          </a:lstStyle>
          <a:p>
            <a:fld id="{F6F40EF0-D8F7-4A38-9C47-001CD921681C}" type="slidenum">
              <a:rPr lang="en-US" altLang="zh-CN"/>
              <a:pPr/>
              <a:t>‹#›</a:t>
            </a:fld>
            <a:endParaRPr lang="en-US" altLang="zh-CN"/>
          </a:p>
        </p:txBody>
      </p:sp>
    </p:spTree>
    <p:extLst>
      <p:ext uri="{BB962C8B-B14F-4D97-AF65-F5344CB8AC3E}">
        <p14:creationId xmlns:p14="http://schemas.microsoft.com/office/powerpoint/2010/main" val="148859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p>
        </p:txBody>
      </p:sp>
      <p:sp>
        <p:nvSpPr>
          <p:cNvPr id="4" name="Rectangle 14">
            <a:extLst>
              <a:ext uri="{FF2B5EF4-FFF2-40B4-BE49-F238E27FC236}">
                <a16:creationId xmlns:a16="http://schemas.microsoft.com/office/drawing/2014/main" id="{ACCA705B-1F45-493F-87F3-FA7BF706C75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5">
            <a:extLst>
              <a:ext uri="{FF2B5EF4-FFF2-40B4-BE49-F238E27FC236}">
                <a16:creationId xmlns:a16="http://schemas.microsoft.com/office/drawing/2014/main" id="{974CEB7A-9A7B-4F22-9BE5-9604B6BE9741}"/>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6">
            <a:extLst>
              <a:ext uri="{FF2B5EF4-FFF2-40B4-BE49-F238E27FC236}">
                <a16:creationId xmlns:a16="http://schemas.microsoft.com/office/drawing/2014/main" id="{46CDFBAB-D3CB-4F82-B715-91E276894A1A}"/>
              </a:ext>
            </a:extLst>
          </p:cNvPr>
          <p:cNvSpPr>
            <a:spLocks noGrp="1" noChangeArrowheads="1"/>
          </p:cNvSpPr>
          <p:nvPr>
            <p:ph type="sldNum" sz="quarter" idx="12"/>
          </p:nvPr>
        </p:nvSpPr>
        <p:spPr>
          <a:ln/>
        </p:spPr>
        <p:txBody>
          <a:bodyPr/>
          <a:lstStyle>
            <a:lvl1pPr>
              <a:defRPr/>
            </a:lvl1pPr>
          </a:lstStyle>
          <a:p>
            <a:fld id="{4B593ECD-42A3-40CB-A038-D70F0DE176CB}" type="slidenum">
              <a:rPr lang="en-US" altLang="zh-CN"/>
              <a:pPr/>
              <a:t>‹#›</a:t>
            </a:fld>
            <a:endParaRPr lang="en-US" altLang="zh-CN"/>
          </a:p>
        </p:txBody>
      </p:sp>
    </p:spTree>
    <p:extLst>
      <p:ext uri="{BB962C8B-B14F-4D97-AF65-F5344CB8AC3E}">
        <p14:creationId xmlns:p14="http://schemas.microsoft.com/office/powerpoint/2010/main" val="1000264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129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5257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Rectangle 14">
            <a:extLst>
              <a:ext uri="{FF2B5EF4-FFF2-40B4-BE49-F238E27FC236}">
                <a16:creationId xmlns:a16="http://schemas.microsoft.com/office/drawing/2014/main" id="{0A3028C5-F2DA-433C-8FBD-C9CF5B0D4709}"/>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5">
            <a:extLst>
              <a:ext uri="{FF2B5EF4-FFF2-40B4-BE49-F238E27FC236}">
                <a16:creationId xmlns:a16="http://schemas.microsoft.com/office/drawing/2014/main" id="{601F28F5-1B68-40A6-B73B-B269B432B6A3}"/>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6">
            <a:extLst>
              <a:ext uri="{FF2B5EF4-FFF2-40B4-BE49-F238E27FC236}">
                <a16:creationId xmlns:a16="http://schemas.microsoft.com/office/drawing/2014/main" id="{AF98825F-6DA6-4D33-91C1-713FB07C5378}"/>
              </a:ext>
            </a:extLst>
          </p:cNvPr>
          <p:cNvSpPr>
            <a:spLocks noGrp="1" noChangeArrowheads="1"/>
          </p:cNvSpPr>
          <p:nvPr>
            <p:ph type="sldNum" sz="quarter" idx="12"/>
          </p:nvPr>
        </p:nvSpPr>
        <p:spPr>
          <a:ln/>
        </p:spPr>
        <p:txBody>
          <a:bodyPr/>
          <a:lstStyle>
            <a:lvl1pPr>
              <a:defRPr/>
            </a:lvl1pPr>
          </a:lstStyle>
          <a:p>
            <a:fld id="{6243F9A4-DBAD-4C0E-B6C6-5E55C0348328}" type="slidenum">
              <a:rPr lang="en-US" altLang="zh-CN"/>
              <a:pPr/>
              <a:t>‹#›</a:t>
            </a:fld>
            <a:endParaRPr lang="en-US" altLang="zh-CN"/>
          </a:p>
        </p:txBody>
      </p:sp>
    </p:spTree>
    <p:extLst>
      <p:ext uri="{BB962C8B-B14F-4D97-AF65-F5344CB8AC3E}">
        <p14:creationId xmlns:p14="http://schemas.microsoft.com/office/powerpoint/2010/main" val="274421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Rectangle 14">
            <a:extLst>
              <a:ext uri="{FF2B5EF4-FFF2-40B4-BE49-F238E27FC236}">
                <a16:creationId xmlns:a16="http://schemas.microsoft.com/office/drawing/2014/main" id="{EE1FE04E-F8A4-4E9F-B559-CBA136AE4DCB}"/>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5">
            <a:extLst>
              <a:ext uri="{FF2B5EF4-FFF2-40B4-BE49-F238E27FC236}">
                <a16:creationId xmlns:a16="http://schemas.microsoft.com/office/drawing/2014/main" id="{3C7028B2-6654-478D-8DA7-63E081BD422B}"/>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6">
            <a:extLst>
              <a:ext uri="{FF2B5EF4-FFF2-40B4-BE49-F238E27FC236}">
                <a16:creationId xmlns:a16="http://schemas.microsoft.com/office/drawing/2014/main" id="{5002966E-0318-4CA3-B7F1-5E7C9AFF0C70}"/>
              </a:ext>
            </a:extLst>
          </p:cNvPr>
          <p:cNvSpPr>
            <a:spLocks noGrp="1" noChangeArrowheads="1"/>
          </p:cNvSpPr>
          <p:nvPr>
            <p:ph type="sldNum" sz="quarter" idx="12"/>
          </p:nvPr>
        </p:nvSpPr>
        <p:spPr>
          <a:ln/>
        </p:spPr>
        <p:txBody>
          <a:bodyPr/>
          <a:lstStyle>
            <a:lvl1pPr>
              <a:defRPr/>
            </a:lvl1pPr>
          </a:lstStyle>
          <a:p>
            <a:fld id="{20661EF8-0EEC-4245-A7F4-9C6DCC985A88}" type="slidenum">
              <a:rPr lang="en-US" altLang="zh-CN"/>
              <a:pPr/>
              <a:t>‹#›</a:t>
            </a:fld>
            <a:endParaRPr lang="en-US" altLang="zh-CN"/>
          </a:p>
        </p:txBody>
      </p:sp>
    </p:spTree>
    <p:extLst>
      <p:ext uri="{BB962C8B-B14F-4D97-AF65-F5344CB8AC3E}">
        <p14:creationId xmlns:p14="http://schemas.microsoft.com/office/powerpoint/2010/main" val="4311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Rectangle 14">
            <a:extLst>
              <a:ext uri="{FF2B5EF4-FFF2-40B4-BE49-F238E27FC236}">
                <a16:creationId xmlns:a16="http://schemas.microsoft.com/office/drawing/2014/main" id="{63A79218-6FA7-4ABB-868D-92BE1FCE027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5">
            <a:extLst>
              <a:ext uri="{FF2B5EF4-FFF2-40B4-BE49-F238E27FC236}">
                <a16:creationId xmlns:a16="http://schemas.microsoft.com/office/drawing/2014/main" id="{04E64060-7F26-4D26-879F-39B195D0D08C}"/>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6">
            <a:extLst>
              <a:ext uri="{FF2B5EF4-FFF2-40B4-BE49-F238E27FC236}">
                <a16:creationId xmlns:a16="http://schemas.microsoft.com/office/drawing/2014/main" id="{63A39B14-6FD2-42BD-B56D-BFEADD097E3C}"/>
              </a:ext>
            </a:extLst>
          </p:cNvPr>
          <p:cNvSpPr>
            <a:spLocks noGrp="1" noChangeArrowheads="1"/>
          </p:cNvSpPr>
          <p:nvPr>
            <p:ph type="sldNum" sz="quarter" idx="12"/>
          </p:nvPr>
        </p:nvSpPr>
        <p:spPr>
          <a:ln/>
        </p:spPr>
        <p:txBody>
          <a:bodyPr/>
          <a:lstStyle>
            <a:lvl1pPr>
              <a:defRPr/>
            </a:lvl1pPr>
          </a:lstStyle>
          <a:p>
            <a:fld id="{32AB806D-C42C-419A-AACD-774A87A0B5D9}" type="slidenum">
              <a:rPr lang="en-US" altLang="zh-CN"/>
              <a:pPr/>
              <a:t>‹#›</a:t>
            </a:fld>
            <a:endParaRPr lang="en-US" altLang="zh-CN"/>
          </a:p>
        </p:txBody>
      </p:sp>
    </p:spTree>
    <p:extLst>
      <p:ext uri="{BB962C8B-B14F-4D97-AF65-F5344CB8AC3E}">
        <p14:creationId xmlns:p14="http://schemas.microsoft.com/office/powerpoint/2010/main" val="1671303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4">
            <a:extLst>
              <a:ext uri="{FF2B5EF4-FFF2-40B4-BE49-F238E27FC236}">
                <a16:creationId xmlns:a16="http://schemas.microsoft.com/office/drawing/2014/main" id="{3F43A842-BEB2-4E1B-844A-D07F60E1F46A}"/>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5">
            <a:extLst>
              <a:ext uri="{FF2B5EF4-FFF2-40B4-BE49-F238E27FC236}">
                <a16:creationId xmlns:a16="http://schemas.microsoft.com/office/drawing/2014/main" id="{FB16FA95-C61E-4E7C-AD34-FC0DB6EDFC25}"/>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6">
            <a:extLst>
              <a:ext uri="{FF2B5EF4-FFF2-40B4-BE49-F238E27FC236}">
                <a16:creationId xmlns:a16="http://schemas.microsoft.com/office/drawing/2014/main" id="{83A2076F-86BB-4BA0-A2C6-017F308FA963}"/>
              </a:ext>
            </a:extLst>
          </p:cNvPr>
          <p:cNvSpPr>
            <a:spLocks noGrp="1" noChangeArrowheads="1"/>
          </p:cNvSpPr>
          <p:nvPr>
            <p:ph type="sldNum" sz="quarter" idx="12"/>
          </p:nvPr>
        </p:nvSpPr>
        <p:spPr>
          <a:ln/>
        </p:spPr>
        <p:txBody>
          <a:bodyPr/>
          <a:lstStyle>
            <a:lvl1pPr>
              <a:defRPr/>
            </a:lvl1pPr>
          </a:lstStyle>
          <a:p>
            <a:fld id="{85E6DBBC-CEF1-499D-9BB6-ABADC9A27ADC}" type="slidenum">
              <a:rPr lang="en-US" altLang="zh-CN"/>
              <a:pPr/>
              <a:t>‹#›</a:t>
            </a:fld>
            <a:endParaRPr lang="en-US" altLang="zh-CN"/>
          </a:p>
        </p:txBody>
      </p:sp>
    </p:spTree>
    <p:extLst>
      <p:ext uri="{BB962C8B-B14F-4D97-AF65-F5344CB8AC3E}">
        <p14:creationId xmlns:p14="http://schemas.microsoft.com/office/powerpoint/2010/main" val="1987995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14">
            <a:extLst>
              <a:ext uri="{FF2B5EF4-FFF2-40B4-BE49-F238E27FC236}">
                <a16:creationId xmlns:a16="http://schemas.microsoft.com/office/drawing/2014/main" id="{E44B937B-D7B6-4DAE-AAC5-E1F58DCDDFB1}"/>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5">
            <a:extLst>
              <a:ext uri="{FF2B5EF4-FFF2-40B4-BE49-F238E27FC236}">
                <a16:creationId xmlns:a16="http://schemas.microsoft.com/office/drawing/2014/main" id="{74031A35-1A8F-4533-8069-C91E737620D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6">
            <a:extLst>
              <a:ext uri="{FF2B5EF4-FFF2-40B4-BE49-F238E27FC236}">
                <a16:creationId xmlns:a16="http://schemas.microsoft.com/office/drawing/2014/main" id="{AF7185A1-4BEA-4F4C-ADA4-C589AB100EF8}"/>
              </a:ext>
            </a:extLst>
          </p:cNvPr>
          <p:cNvSpPr>
            <a:spLocks noGrp="1" noChangeArrowheads="1"/>
          </p:cNvSpPr>
          <p:nvPr>
            <p:ph type="sldNum" sz="quarter" idx="12"/>
          </p:nvPr>
        </p:nvSpPr>
        <p:spPr>
          <a:ln/>
        </p:spPr>
        <p:txBody>
          <a:bodyPr/>
          <a:lstStyle>
            <a:lvl1pPr>
              <a:defRPr/>
            </a:lvl1pPr>
          </a:lstStyle>
          <a:p>
            <a:fld id="{EE742ED8-24A8-46B0-82E9-E32D85FB5E80}" type="slidenum">
              <a:rPr lang="en-US" altLang="zh-CN"/>
              <a:pPr/>
              <a:t>‹#›</a:t>
            </a:fld>
            <a:endParaRPr lang="en-US" altLang="zh-CN"/>
          </a:p>
        </p:txBody>
      </p:sp>
    </p:spTree>
    <p:extLst>
      <p:ext uri="{BB962C8B-B14F-4D97-AF65-F5344CB8AC3E}">
        <p14:creationId xmlns:p14="http://schemas.microsoft.com/office/powerpoint/2010/main" val="236852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p>
        </p:txBody>
      </p:sp>
      <p:sp>
        <p:nvSpPr>
          <p:cNvPr id="5" name="Rectangle 14">
            <a:extLst>
              <a:ext uri="{FF2B5EF4-FFF2-40B4-BE49-F238E27FC236}">
                <a16:creationId xmlns:a16="http://schemas.microsoft.com/office/drawing/2014/main" id="{DA4894A7-C552-4EC8-9C17-9A57ABD194CD}"/>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5">
            <a:extLst>
              <a:ext uri="{FF2B5EF4-FFF2-40B4-BE49-F238E27FC236}">
                <a16:creationId xmlns:a16="http://schemas.microsoft.com/office/drawing/2014/main" id="{03CF6550-18AC-4008-9ACA-D9298D800DA9}"/>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6">
            <a:extLst>
              <a:ext uri="{FF2B5EF4-FFF2-40B4-BE49-F238E27FC236}">
                <a16:creationId xmlns:a16="http://schemas.microsoft.com/office/drawing/2014/main" id="{EF50CF74-31D7-4EFB-B88B-A98B7CBE01C0}"/>
              </a:ext>
            </a:extLst>
          </p:cNvPr>
          <p:cNvSpPr>
            <a:spLocks noGrp="1" noChangeArrowheads="1"/>
          </p:cNvSpPr>
          <p:nvPr>
            <p:ph type="sldNum" sz="quarter" idx="12"/>
          </p:nvPr>
        </p:nvSpPr>
        <p:spPr>
          <a:ln/>
        </p:spPr>
        <p:txBody>
          <a:bodyPr/>
          <a:lstStyle>
            <a:lvl1pPr>
              <a:defRPr/>
            </a:lvl1pPr>
          </a:lstStyle>
          <a:p>
            <a:fld id="{18B27945-B7BE-4A83-9130-D761A25FB26B}" type="slidenum">
              <a:rPr lang="en-US" altLang="zh-CN"/>
              <a:pPr/>
              <a:t>‹#›</a:t>
            </a:fld>
            <a:endParaRPr lang="en-US" altLang="zh-CN"/>
          </a:p>
        </p:txBody>
      </p:sp>
    </p:spTree>
    <p:extLst>
      <p:ext uri="{BB962C8B-B14F-4D97-AF65-F5344CB8AC3E}">
        <p14:creationId xmlns:p14="http://schemas.microsoft.com/office/powerpoint/2010/main" val="232101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479FE8AF-33E1-40B7-A601-B656ECF54F02}"/>
              </a:ext>
            </a:extLst>
          </p:cNvPr>
          <p:cNvGrpSpPr>
            <a:grpSpLocks/>
          </p:cNvGrpSpPr>
          <p:nvPr/>
        </p:nvGrpSpPr>
        <p:grpSpPr bwMode="auto">
          <a:xfrm>
            <a:off x="0" y="0"/>
            <a:ext cx="9144000" cy="6858000"/>
            <a:chOff x="0" y="0"/>
            <a:chExt cx="5760" cy="4320"/>
          </a:xfrm>
        </p:grpSpPr>
        <p:grpSp>
          <p:nvGrpSpPr>
            <p:cNvPr id="1032" name="Group 3">
              <a:extLst>
                <a:ext uri="{FF2B5EF4-FFF2-40B4-BE49-F238E27FC236}">
                  <a16:creationId xmlns:a16="http://schemas.microsoft.com/office/drawing/2014/main" id="{979E058E-2736-4B43-9B11-AA3E758F2747}"/>
                </a:ext>
              </a:extLst>
            </p:cNvPr>
            <p:cNvGrpSpPr>
              <a:grpSpLocks/>
            </p:cNvGrpSpPr>
            <p:nvPr/>
          </p:nvGrpSpPr>
          <p:grpSpPr bwMode="auto">
            <a:xfrm>
              <a:off x="0" y="0"/>
              <a:ext cx="5760" cy="4320"/>
              <a:chOff x="0" y="0"/>
              <a:chExt cx="5760" cy="4320"/>
            </a:xfrm>
          </p:grpSpPr>
          <p:sp>
            <p:nvSpPr>
              <p:cNvPr id="1039" name="Rectangle 4">
                <a:extLst>
                  <a:ext uri="{FF2B5EF4-FFF2-40B4-BE49-F238E27FC236}">
                    <a16:creationId xmlns:a16="http://schemas.microsoft.com/office/drawing/2014/main" id="{B5C257B1-9507-477E-9DCE-E4140E8ACF6C}"/>
                  </a:ext>
                </a:extLst>
              </p:cNvPr>
              <p:cNvSpPr>
                <a:spLocks noChangeArrowheads="1"/>
              </p:cNvSpPr>
              <p:nvPr/>
            </p:nvSpPr>
            <p:spPr bwMode="white">
              <a:xfrm>
                <a:off x="0" y="0"/>
                <a:ext cx="5760" cy="384"/>
              </a:xfrm>
              <a:prstGeom prst="rect">
                <a:avLst/>
              </a:prstGeom>
              <a:gradFill rotWithShape="0">
                <a:gsLst>
                  <a:gs pos="0">
                    <a:schemeClr val="hlink"/>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sp>
            <p:nvSpPr>
              <p:cNvPr id="1040" name="Rectangle 5">
                <a:extLst>
                  <a:ext uri="{FF2B5EF4-FFF2-40B4-BE49-F238E27FC236}">
                    <a16:creationId xmlns:a16="http://schemas.microsoft.com/office/drawing/2014/main" id="{598948A7-6787-4411-8A7E-7DE7569B13C6}"/>
                  </a:ext>
                </a:extLst>
              </p:cNvPr>
              <p:cNvSpPr>
                <a:spLocks noChangeArrowheads="1"/>
              </p:cNvSpPr>
              <p:nvPr/>
            </p:nvSpPr>
            <p:spPr bwMode="white">
              <a:xfrm>
                <a:off x="0" y="384"/>
                <a:ext cx="5760" cy="3936"/>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grpSp>
          <p:nvGrpSpPr>
            <p:cNvPr id="1033" name="Group 6">
              <a:extLst>
                <a:ext uri="{FF2B5EF4-FFF2-40B4-BE49-F238E27FC236}">
                  <a16:creationId xmlns:a16="http://schemas.microsoft.com/office/drawing/2014/main" id="{1EAE61C9-FA1A-47C7-A8E7-3C1FADA58377}"/>
                </a:ext>
              </a:extLst>
            </p:cNvPr>
            <p:cNvGrpSpPr>
              <a:grpSpLocks/>
            </p:cNvGrpSpPr>
            <p:nvPr/>
          </p:nvGrpSpPr>
          <p:grpSpPr bwMode="auto">
            <a:xfrm>
              <a:off x="0" y="0"/>
              <a:ext cx="1667" cy="3613"/>
              <a:chOff x="0" y="0"/>
              <a:chExt cx="1667" cy="3613"/>
            </a:xfrm>
          </p:grpSpPr>
          <p:pic>
            <p:nvPicPr>
              <p:cNvPr id="1034" name="Picture 7" descr="grapes">
                <a:extLst>
                  <a:ext uri="{FF2B5EF4-FFF2-40B4-BE49-F238E27FC236}">
                    <a16:creationId xmlns:a16="http://schemas.microsoft.com/office/drawing/2014/main" id="{098B5055-311B-4FB6-8769-7305D42B3EB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3" y="0"/>
                <a:ext cx="534" cy="3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8">
                <a:extLst>
                  <a:ext uri="{FF2B5EF4-FFF2-40B4-BE49-F238E27FC236}">
                    <a16:creationId xmlns:a16="http://schemas.microsoft.com/office/drawing/2014/main" id="{84E0DC3E-09D7-4724-8F20-9CE10353EAA9}"/>
                  </a:ext>
                </a:extLst>
              </p:cNvPr>
              <p:cNvGrpSpPr>
                <a:grpSpLocks/>
              </p:cNvGrpSpPr>
              <p:nvPr/>
            </p:nvGrpSpPr>
            <p:grpSpPr bwMode="auto">
              <a:xfrm>
                <a:off x="226" y="0"/>
                <a:ext cx="80" cy="3613"/>
                <a:chOff x="226" y="0"/>
                <a:chExt cx="80" cy="3613"/>
              </a:xfrm>
            </p:grpSpPr>
            <p:sp>
              <p:nvSpPr>
                <p:cNvPr id="1037" name="Rectangle 9">
                  <a:extLst>
                    <a:ext uri="{FF2B5EF4-FFF2-40B4-BE49-F238E27FC236}">
                      <a16:creationId xmlns:a16="http://schemas.microsoft.com/office/drawing/2014/main" id="{40633B69-696B-4F5B-9DBF-F3378E4E78BA}"/>
                    </a:ext>
                  </a:extLst>
                </p:cNvPr>
                <p:cNvSpPr>
                  <a:spLocks noChangeArrowheads="1"/>
                </p:cNvSpPr>
                <p:nvPr/>
              </p:nvSpPr>
              <p:spPr bwMode="ltGray">
                <a:xfrm>
                  <a:off x="226" y="0"/>
                  <a:ext cx="80" cy="853"/>
                </a:xfrm>
                <a:prstGeom prst="rect">
                  <a:avLst/>
                </a:prstGeom>
                <a:gradFill rotWithShape="0">
                  <a:gsLst>
                    <a:gs pos="0">
                      <a:schemeClr val="folHlink"/>
                    </a:gs>
                    <a:gs pos="100000">
                      <a:schemeClr val="accent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sp>
              <p:nvSpPr>
                <p:cNvPr id="1038" name="Rectangle 10">
                  <a:extLst>
                    <a:ext uri="{FF2B5EF4-FFF2-40B4-BE49-F238E27FC236}">
                      <a16:creationId xmlns:a16="http://schemas.microsoft.com/office/drawing/2014/main" id="{4E737696-BD20-437F-B76D-96E7C11130B2}"/>
                    </a:ext>
                  </a:extLst>
                </p:cNvPr>
                <p:cNvSpPr>
                  <a:spLocks noChangeArrowheads="1"/>
                </p:cNvSpPr>
                <p:nvPr/>
              </p:nvSpPr>
              <p:spPr bwMode="ltGray">
                <a:xfrm>
                  <a:off x="226" y="840"/>
                  <a:ext cx="80" cy="2773"/>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sp>
            <p:nvSpPr>
              <p:cNvPr id="1036" name="Rectangle 11">
                <a:extLst>
                  <a:ext uri="{FF2B5EF4-FFF2-40B4-BE49-F238E27FC236}">
                    <a16:creationId xmlns:a16="http://schemas.microsoft.com/office/drawing/2014/main" id="{F7BEE614-5057-4909-BD9F-88DC8F2620B7}"/>
                  </a:ext>
                </a:extLst>
              </p:cNvPr>
              <p:cNvSpPr>
                <a:spLocks noChangeArrowheads="1"/>
              </p:cNvSpPr>
              <p:nvPr/>
            </p:nvSpPr>
            <p:spPr bwMode="ltGray">
              <a:xfrm>
                <a:off x="0" y="347"/>
                <a:ext cx="1667" cy="80"/>
              </a:xfrm>
              <a:prstGeom prst="rect">
                <a:avLst/>
              </a:prstGeom>
              <a:gradFill rotWithShape="0">
                <a:gsLst>
                  <a:gs pos="0">
                    <a:schemeClr val="hlink"/>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buFontTx/>
                  <a:buNone/>
                </a:pPr>
                <a:endParaRPr lang="zh-CN" altLang="en-US"/>
              </a:p>
            </p:txBody>
          </p:sp>
        </p:grpSp>
      </p:grpSp>
      <p:sp>
        <p:nvSpPr>
          <p:cNvPr id="1027" name="Rectangle 12">
            <a:extLst>
              <a:ext uri="{FF2B5EF4-FFF2-40B4-BE49-F238E27FC236}">
                <a16:creationId xmlns:a16="http://schemas.microsoft.com/office/drawing/2014/main" id="{54491368-14B9-49C2-9D5F-0913C4997183}"/>
              </a:ext>
            </a:extLst>
          </p:cNvPr>
          <p:cNvSpPr>
            <a:spLocks noGrp="1" noChangeArrowheads="1"/>
          </p:cNvSpPr>
          <p:nvPr>
            <p:ph type="title" idx="4294967295"/>
          </p:nvPr>
        </p:nvSpPr>
        <p:spPr bwMode="auto">
          <a:xfrm>
            <a:off x="12954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8" name="Rectangle 13">
            <a:extLst>
              <a:ext uri="{FF2B5EF4-FFF2-40B4-BE49-F238E27FC236}">
                <a16:creationId xmlns:a16="http://schemas.microsoft.com/office/drawing/2014/main" id="{5B62BE4E-EF9D-4CFD-B029-E4E0546721B6}"/>
              </a:ext>
            </a:extLst>
          </p:cNvPr>
          <p:cNvSpPr>
            <a:spLocks noGrp="1" noChangeArrowheads="1"/>
          </p:cNvSpPr>
          <p:nvPr>
            <p:ph type="body" idx="4294967295"/>
          </p:nvPr>
        </p:nvSpPr>
        <p:spPr bwMode="auto">
          <a:xfrm>
            <a:off x="12954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062" name="Rectangle 14">
            <a:extLst>
              <a:ext uri="{FF2B5EF4-FFF2-40B4-BE49-F238E27FC236}">
                <a16:creationId xmlns:a16="http://schemas.microsoft.com/office/drawing/2014/main" id="{743C1854-ECCF-4C0B-8D58-9701CE11EE89}"/>
              </a:ext>
            </a:extLst>
          </p:cNvPr>
          <p:cNvSpPr>
            <a:spLocks noGrp="1" noChangeArrowheads="1"/>
          </p:cNvSpPr>
          <p:nvPr>
            <p:ph type="dt" sz="half" idx="2"/>
          </p:nvPr>
        </p:nvSpPr>
        <p:spPr bwMode="auto">
          <a:xfrm>
            <a:off x="1295400" y="6248400"/>
            <a:ext cx="1905000" cy="457200"/>
          </a:xfrm>
          <a:prstGeom prst="rect">
            <a:avLst/>
          </a:prstGeom>
          <a:noFill/>
          <a:ln>
            <a:noFill/>
          </a:ln>
        </p:spPr>
        <p:txBody>
          <a:bodyPr vert="horz" wrap="square" lIns="91440" tIns="45720" rIns="91440" bIns="45720" numCol="1" anchor="t" anchorCtr="0" compatLnSpc="1"/>
          <a:lstStyle>
            <a:lvl1pPr eaLnBrk="0" hangingPunct="0">
              <a:spcBef>
                <a:spcPct val="50000"/>
              </a:spcBef>
              <a:buFontTx/>
              <a:buNone/>
              <a:defRPr sz="1400">
                <a:latin typeface="+mn-lt"/>
              </a:defRPr>
            </a:lvl1pPr>
          </a:lstStyle>
          <a:p>
            <a:pPr>
              <a:defRPr/>
            </a:pPr>
            <a:endParaRPr lang="en-US" altLang="zh-CN"/>
          </a:p>
        </p:txBody>
      </p:sp>
      <p:sp>
        <p:nvSpPr>
          <p:cNvPr id="2063" name="Rectangle 15">
            <a:extLst>
              <a:ext uri="{FF2B5EF4-FFF2-40B4-BE49-F238E27FC236}">
                <a16:creationId xmlns:a16="http://schemas.microsoft.com/office/drawing/2014/main" id="{7D0DD591-9FEA-47F2-9A20-9055EA302D69}"/>
              </a:ext>
            </a:extLst>
          </p:cNvPr>
          <p:cNvSpPr>
            <a:spLocks noGrp="1" noChangeArrowheads="1"/>
          </p:cNvSpPr>
          <p:nvPr>
            <p:ph type="ftr" sz="quarter" idx="3"/>
          </p:nvPr>
        </p:nvSpPr>
        <p:spPr bwMode="auto">
          <a:xfrm>
            <a:off x="3733800" y="6248400"/>
            <a:ext cx="2895600" cy="457200"/>
          </a:xfrm>
          <a:prstGeom prst="rect">
            <a:avLst/>
          </a:prstGeom>
          <a:noFill/>
          <a:ln>
            <a:noFill/>
          </a:ln>
        </p:spPr>
        <p:txBody>
          <a:bodyPr vert="horz" wrap="square" lIns="91440" tIns="45720" rIns="91440" bIns="45720" numCol="1" anchor="t" anchorCtr="0" compatLnSpc="1"/>
          <a:lstStyle>
            <a:lvl1pPr algn="ctr" eaLnBrk="0" hangingPunct="0">
              <a:spcBef>
                <a:spcPct val="50000"/>
              </a:spcBef>
              <a:buFontTx/>
              <a:buNone/>
              <a:defRPr sz="1400">
                <a:latin typeface="+mn-lt"/>
              </a:defRPr>
            </a:lvl1pPr>
          </a:lstStyle>
          <a:p>
            <a:pPr>
              <a:defRPr/>
            </a:pPr>
            <a:endParaRPr lang="en-US" altLang="zh-CN"/>
          </a:p>
        </p:txBody>
      </p:sp>
      <p:sp>
        <p:nvSpPr>
          <p:cNvPr id="2064" name="Rectangle 16">
            <a:extLst>
              <a:ext uri="{FF2B5EF4-FFF2-40B4-BE49-F238E27FC236}">
                <a16:creationId xmlns:a16="http://schemas.microsoft.com/office/drawing/2014/main" id="{0038364F-D594-49F5-BEC1-480716C9C54E}"/>
              </a:ext>
            </a:extLst>
          </p:cNvPr>
          <p:cNvSpPr>
            <a:spLocks noGrp="1" noChangeArrowheads="1"/>
          </p:cNvSpPr>
          <p:nvPr>
            <p:ph type="sldNum" sz="quarter" idx="4"/>
          </p:nvPr>
        </p:nvSpPr>
        <p:spPr bwMode="auto">
          <a:xfrm>
            <a:off x="7162800" y="62484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spcBef>
                <a:spcPct val="50000"/>
              </a:spcBef>
              <a:defRPr sz="1400">
                <a:latin typeface="Impact" panose="020B0806030902050204" pitchFamily="34" charset="0"/>
              </a:defRPr>
            </a:lvl1pPr>
          </a:lstStyle>
          <a:p>
            <a:fld id="{EB5980EF-B824-4036-9D75-83C4D3488FBA}"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793"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Impact" panose="020B0806030902050204" pitchFamily="34" charset="0"/>
          <a:ea typeface="宋体" panose="02010600030101010101" pitchFamily="2" charset="-122"/>
        </a:defRPr>
      </a:lvl2pPr>
      <a:lvl3pPr algn="l" rtl="0" eaLnBrk="0" fontAlgn="base" hangingPunct="0">
        <a:spcBef>
          <a:spcPct val="0"/>
        </a:spcBef>
        <a:spcAft>
          <a:spcPct val="0"/>
        </a:spcAft>
        <a:defRPr sz="4400">
          <a:solidFill>
            <a:schemeClr val="tx2"/>
          </a:solidFill>
          <a:latin typeface="Impact" panose="020B0806030902050204" pitchFamily="34" charset="0"/>
          <a:ea typeface="宋体" panose="02010600030101010101" pitchFamily="2" charset="-122"/>
        </a:defRPr>
      </a:lvl3pPr>
      <a:lvl4pPr algn="l" rtl="0" eaLnBrk="0" fontAlgn="base" hangingPunct="0">
        <a:spcBef>
          <a:spcPct val="0"/>
        </a:spcBef>
        <a:spcAft>
          <a:spcPct val="0"/>
        </a:spcAft>
        <a:defRPr sz="4400">
          <a:solidFill>
            <a:schemeClr val="tx2"/>
          </a:solidFill>
          <a:latin typeface="Impact" panose="020B0806030902050204" pitchFamily="34" charset="0"/>
          <a:ea typeface="宋体" panose="02010600030101010101" pitchFamily="2" charset="-122"/>
        </a:defRPr>
      </a:lvl4pPr>
      <a:lvl5pPr algn="l" rtl="0" eaLnBrk="0" fontAlgn="base" hangingPunct="0">
        <a:spcBef>
          <a:spcPct val="0"/>
        </a:spcBef>
        <a:spcAft>
          <a:spcPct val="0"/>
        </a:spcAft>
        <a:defRPr sz="4400">
          <a:solidFill>
            <a:schemeClr val="tx2"/>
          </a:solidFill>
          <a:latin typeface="Impact" panose="020B0806030902050204" pitchFamily="34" charset="0"/>
          <a:ea typeface="宋体" panose="02010600030101010101" pitchFamily="2" charset="-122"/>
        </a:defRPr>
      </a:lvl5pPr>
      <a:lvl6pPr marL="457200" algn="l" rtl="0" fontAlgn="base">
        <a:spcBef>
          <a:spcPct val="0"/>
        </a:spcBef>
        <a:spcAft>
          <a:spcPct val="0"/>
        </a:spcAft>
        <a:defRPr sz="4400">
          <a:solidFill>
            <a:schemeClr val="tx2"/>
          </a:solidFill>
          <a:latin typeface="Impact" panose="020B0806030902050204" pitchFamily="34" charset="0"/>
          <a:ea typeface="宋体" panose="02010600030101010101" pitchFamily="2" charset="-122"/>
        </a:defRPr>
      </a:lvl6pPr>
      <a:lvl7pPr marL="914400" algn="l" rtl="0" fontAlgn="base">
        <a:spcBef>
          <a:spcPct val="0"/>
        </a:spcBef>
        <a:spcAft>
          <a:spcPct val="0"/>
        </a:spcAft>
        <a:defRPr sz="4400">
          <a:solidFill>
            <a:schemeClr val="tx2"/>
          </a:solidFill>
          <a:latin typeface="Impact" panose="020B0806030902050204" pitchFamily="34" charset="0"/>
          <a:ea typeface="宋体" panose="02010600030101010101" pitchFamily="2" charset="-122"/>
        </a:defRPr>
      </a:lvl7pPr>
      <a:lvl8pPr marL="1371600" algn="l" rtl="0" fontAlgn="base">
        <a:spcBef>
          <a:spcPct val="0"/>
        </a:spcBef>
        <a:spcAft>
          <a:spcPct val="0"/>
        </a:spcAft>
        <a:defRPr sz="4400">
          <a:solidFill>
            <a:schemeClr val="tx2"/>
          </a:solidFill>
          <a:latin typeface="Impact" panose="020B0806030902050204" pitchFamily="34" charset="0"/>
          <a:ea typeface="宋体" panose="02010600030101010101" pitchFamily="2" charset="-122"/>
        </a:defRPr>
      </a:lvl8pPr>
      <a:lvl9pPr marL="1828800" algn="l" rtl="0" fontAlgn="base">
        <a:spcBef>
          <a:spcPct val="0"/>
        </a:spcBef>
        <a:spcAft>
          <a:spcPct val="0"/>
        </a:spcAft>
        <a:defRPr sz="4400">
          <a:solidFill>
            <a:schemeClr val="tx2"/>
          </a:solidFill>
          <a:latin typeface="Impact" panose="020B080603090205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baidu.com/i?ct=503316480&amp;z=0&amp;tn=baiduimagedetail&amp;word=%CE%CA%BA%C5&amp;in=19740&amp;cl=2&amp;lm=-1&amp;pn=1&amp;rn=1&amp;di=46750427205&amp;ln=1&amp;fr=&amp;fmq=&amp;ic=0&amp;s=0&amp;se=1&amp;sme=0&amp;tab=&amp;width=&amp;height=&amp;face=0&amp;fb=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baidu.com/i?ct=503316480&amp;z=0&amp;tn=baiduimagedetail&amp;word=%CE%CA%BA%C5&amp;in=16480&amp;cl=2&amp;lm=-1&amp;pn=2&amp;rn=1&amp;di=10325930220&amp;ln=1&amp;fr=&amp;fmq=&amp;ic=0&amp;s=0&amp;se=1&amp;sme=0&amp;tab=&amp;width=&amp;height=&amp;face=0&amp;fb=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baidu.com/i?ct=503316480&amp;z=0&amp;tn=baiduimagedetail&amp;word=%CE%CA%BA%C5&amp;in=11806&amp;cl=2&amp;lm=-1&amp;pn=9&amp;rn=1&amp;di=5016797430&amp;ln=1&amp;fr=&amp;fmq=&amp;ic=0&amp;s=0&amp;se=1&amp;sme=0&amp;tab=&amp;width=&amp;height=&amp;face=0&amp;fb=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baidu.com/i?ct=503316480&amp;z=0&amp;tn=baiduimagedetail&amp;word=%CE%CA&amp;in=31191&amp;cl=2&amp;lm=-1&amp;pn=0&amp;rn=1&amp;di=50565858123&amp;ln=1&amp;fr=&amp;fmq=&amp;ic=0&amp;s=0&amp;se=1&amp;sme=0&amp;tab=&amp;width=&amp;height=&amp;face=0&amp;fb=0"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www.shui5.cn/article/02/4132.html"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44062A5-0710-4CBE-86AD-A230B2953F8B}"/>
              </a:ext>
            </a:extLst>
          </p:cNvPr>
          <p:cNvSpPr>
            <a:spLocks noGrp="1" noChangeArrowheads="1"/>
          </p:cNvSpPr>
          <p:nvPr>
            <p:ph type="title"/>
          </p:nvPr>
        </p:nvSpPr>
        <p:spPr>
          <a:xfrm>
            <a:off x="1219200" y="533400"/>
            <a:ext cx="7772400" cy="914400"/>
          </a:xfrm>
        </p:spPr>
        <p:txBody>
          <a:bodyPr/>
          <a:lstStyle/>
          <a:p>
            <a:pPr algn="ctr" eaLnBrk="1" hangingPunct="1"/>
            <a:r>
              <a:rPr lang="zh-CN" altLang="en-US" sz="5000" b="1">
                <a:solidFill>
                  <a:schemeClr val="tx1"/>
                </a:solidFill>
                <a:latin typeface="楷体" panose="02010609060101010101" pitchFamily="49" charset="-122"/>
                <a:ea typeface="楷体" panose="02010609060101010101" pitchFamily="49" charset="-122"/>
              </a:rPr>
              <a:t>个人所得税知识模块二：</a:t>
            </a:r>
            <a:br>
              <a:rPr lang="en-US" altLang="zh-CN" sz="5000" b="1">
                <a:solidFill>
                  <a:schemeClr val="tx1"/>
                </a:solidFill>
                <a:latin typeface="楷体" panose="02010609060101010101" pitchFamily="49" charset="-122"/>
                <a:ea typeface="楷体" panose="02010609060101010101" pitchFamily="49" charset="-122"/>
              </a:rPr>
            </a:br>
            <a:r>
              <a:rPr lang="zh-CN" altLang="en-US" sz="4000" b="1">
                <a:solidFill>
                  <a:schemeClr val="tx1"/>
                </a:solidFill>
                <a:latin typeface="楷体" panose="02010609060101010101" pitchFamily="49" charset="-122"/>
                <a:ea typeface="楷体" panose="02010609060101010101" pitchFamily="49" charset="-122"/>
              </a:rPr>
              <a:t>个人所得税计税依据和税额计算</a:t>
            </a:r>
          </a:p>
        </p:txBody>
      </p:sp>
      <p:pic>
        <p:nvPicPr>
          <p:cNvPr id="3075" name="Picture 4">
            <a:extLst>
              <a:ext uri="{FF2B5EF4-FFF2-40B4-BE49-F238E27FC236}">
                <a16:creationId xmlns:a16="http://schemas.microsoft.com/office/drawing/2014/main" id="{7A4EE543-565E-4D7B-B1C3-010663AA02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05000"/>
            <a:ext cx="76962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a:extLst>
              <a:ext uri="{FF2B5EF4-FFF2-40B4-BE49-F238E27FC236}">
                <a16:creationId xmlns:a16="http://schemas.microsoft.com/office/drawing/2014/main" id="{C97B4E4E-61F6-4AD8-9FF9-08C089519651}"/>
              </a:ext>
            </a:extLst>
          </p:cNvPr>
          <p:cNvSpPr>
            <a:spLocks noChangeArrowheads="1"/>
          </p:cNvSpPr>
          <p:nvPr>
            <p:ph idx="1"/>
          </p:nvPr>
        </p:nvSpPr>
        <p:spPr>
          <a:xfrm>
            <a:off x="1295400" y="914400"/>
            <a:ext cx="7772400" cy="5791200"/>
          </a:xfrm>
        </p:spPr>
        <p:txBody>
          <a:bodyPr/>
          <a:lstStyle/>
          <a:p>
            <a:pPr>
              <a:lnSpc>
                <a:spcPct val="90000"/>
              </a:lnSpc>
            </a:pPr>
            <a:r>
              <a:rPr lang="zh-CN" altLang="en-US" sz="2800" b="1">
                <a:latin typeface="仿宋_GB2312"/>
                <a:ea typeface="仿宋_GB2312"/>
                <a:cs typeface="仿宋_GB2312"/>
              </a:rPr>
              <a:t>计税办法</a:t>
            </a:r>
          </a:p>
          <a:p>
            <a:pPr>
              <a:lnSpc>
                <a:spcPct val="90000"/>
              </a:lnSpc>
            </a:pPr>
            <a:r>
              <a:rPr lang="zh-CN" altLang="en-US" sz="2800" b="1">
                <a:latin typeface="仿宋_GB2312"/>
                <a:ea typeface="仿宋_GB2312"/>
                <a:cs typeface="仿宋_GB2312"/>
              </a:rPr>
              <a:t>（</a:t>
            </a:r>
            <a:r>
              <a:rPr lang="en-US" altLang="zh-CN" sz="2800" b="1">
                <a:latin typeface="仿宋_GB2312"/>
                <a:ea typeface="仿宋_GB2312"/>
                <a:cs typeface="仿宋_GB2312"/>
              </a:rPr>
              <a:t>1</a:t>
            </a:r>
            <a:r>
              <a:rPr lang="zh-CN" altLang="en-US" sz="2800" b="1">
                <a:latin typeface="仿宋_GB2312"/>
                <a:ea typeface="仿宋_GB2312"/>
                <a:cs typeface="仿宋_GB2312"/>
              </a:rPr>
              <a:t>）将全年一次性奖金除以</a:t>
            </a:r>
            <a:r>
              <a:rPr lang="en-US" altLang="zh-CN" sz="2800" b="1">
                <a:latin typeface="仿宋_GB2312"/>
                <a:ea typeface="仿宋_GB2312"/>
                <a:cs typeface="仿宋_GB2312"/>
              </a:rPr>
              <a:t>12</a:t>
            </a:r>
            <a:r>
              <a:rPr lang="zh-CN" altLang="en-US" sz="2800" b="1">
                <a:latin typeface="仿宋_GB2312"/>
                <a:ea typeface="仿宋_GB2312"/>
                <a:cs typeface="仿宋_GB2312"/>
              </a:rPr>
              <a:t>个月，按其商数确定适用税率和速算扣除数。</a:t>
            </a:r>
          </a:p>
          <a:p>
            <a:pPr>
              <a:lnSpc>
                <a:spcPct val="90000"/>
              </a:lnSpc>
            </a:pPr>
            <a:r>
              <a:rPr lang="zh-CN" altLang="en-US" sz="2800" b="1">
                <a:latin typeface="楷体" panose="02010609060101010101" pitchFamily="49" charset="-122"/>
                <a:ea typeface="楷体" panose="02010609060101010101" pitchFamily="49" charset="-122"/>
              </a:rPr>
              <a:t>应纳税额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全年一次性奖金</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适用税率</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速算扣除数</a:t>
            </a:r>
          </a:p>
          <a:p>
            <a:pPr>
              <a:lnSpc>
                <a:spcPct val="90000"/>
              </a:lnSpc>
            </a:pPr>
            <a:r>
              <a:rPr lang="zh-CN" altLang="en-US" sz="2800" b="1">
                <a:latin typeface="仿宋_GB2312"/>
                <a:ea typeface="仿宋_GB2312"/>
                <a:cs typeface="仿宋_GB2312"/>
              </a:rPr>
              <a:t>（</a:t>
            </a:r>
            <a:r>
              <a:rPr lang="en-US" altLang="zh-CN" sz="2800" b="1">
                <a:latin typeface="仿宋_GB2312"/>
                <a:ea typeface="仿宋_GB2312"/>
                <a:cs typeface="仿宋_GB2312"/>
              </a:rPr>
              <a:t>2</a:t>
            </a:r>
            <a:r>
              <a:rPr lang="zh-CN" altLang="en-US" sz="2800" b="1">
                <a:latin typeface="仿宋_GB2312"/>
                <a:ea typeface="仿宋_GB2312"/>
                <a:cs typeface="仿宋_GB2312"/>
              </a:rPr>
              <a:t>）如果雇员当月工资、薪金所得低于税法规定的费用扣除额的</a:t>
            </a:r>
          </a:p>
          <a:p>
            <a:pPr>
              <a:lnSpc>
                <a:spcPct val="90000"/>
              </a:lnSpc>
            </a:pPr>
            <a:r>
              <a:rPr lang="zh-CN" altLang="en-US" sz="2800" b="1">
                <a:latin typeface="楷体" panose="02010609060101010101" pitchFamily="49" charset="-122"/>
                <a:ea typeface="楷体" panose="02010609060101010101" pitchFamily="49" charset="-122"/>
              </a:rPr>
              <a:t>应纳税额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（雇员当月取得全年一次性奖金</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雇员当月工资薪金所得与费用扣除额的差额）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适用税率</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速算扣除数</a:t>
            </a:r>
            <a:endParaRPr lang="en-US" altLang="zh-CN" sz="2800" b="1">
              <a:latin typeface="楷体" panose="02010609060101010101" pitchFamily="49" charset="-122"/>
              <a:ea typeface="楷体" panose="02010609060101010101" pitchFamily="49" charset="-122"/>
            </a:endParaRPr>
          </a:p>
          <a:p>
            <a:pPr>
              <a:lnSpc>
                <a:spcPct val="90000"/>
              </a:lnSpc>
            </a:pPr>
            <a:endParaRPr lang="zh-CN" altLang="en-US" sz="2800" b="1">
              <a:latin typeface="楷体" panose="02010609060101010101" pitchFamily="49" charset="-122"/>
              <a:ea typeface="楷体" panose="02010609060101010101" pitchFamily="49" charset="-122"/>
            </a:endParaRPr>
          </a:p>
          <a:p>
            <a:pPr>
              <a:lnSpc>
                <a:spcPct val="90000"/>
              </a:lnSpc>
            </a:pPr>
            <a:endParaRPr lang="zh-CN" altLang="en-US" sz="2800" b="1">
              <a:latin typeface="仿宋_GB2312"/>
              <a:ea typeface="仿宋_GB2312"/>
              <a:cs typeface="仿宋_GB231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0898">
                                            <p:txEl>
                                              <p:pRg st="0" end="0"/>
                                            </p:txEl>
                                          </p:spTgt>
                                        </p:tgtEl>
                                        <p:attrNameLst>
                                          <p:attrName>style.visibility</p:attrName>
                                        </p:attrNameLst>
                                      </p:cBhvr>
                                      <p:to>
                                        <p:strVal val="visible"/>
                                      </p:to>
                                    </p:set>
                                    <p:anim calcmode="lin" valueType="num">
                                      <p:cBhvr additive="base">
                                        <p:cTn id="7" dur="500" fill="hold"/>
                                        <p:tgtEl>
                                          <p:spTgt spid="808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08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0898">
                                            <p:txEl>
                                              <p:pRg st="1" end="1"/>
                                            </p:txEl>
                                          </p:spTgt>
                                        </p:tgtEl>
                                        <p:attrNameLst>
                                          <p:attrName>style.visibility</p:attrName>
                                        </p:attrNameLst>
                                      </p:cBhvr>
                                      <p:to>
                                        <p:strVal val="visible"/>
                                      </p:to>
                                    </p:set>
                                    <p:anim calcmode="lin" valueType="num">
                                      <p:cBhvr additive="base">
                                        <p:cTn id="13" dur="500" fill="hold"/>
                                        <p:tgtEl>
                                          <p:spTgt spid="808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08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0898">
                                            <p:txEl>
                                              <p:pRg st="2" end="2"/>
                                            </p:txEl>
                                          </p:spTgt>
                                        </p:tgtEl>
                                        <p:attrNameLst>
                                          <p:attrName>style.visibility</p:attrName>
                                        </p:attrNameLst>
                                      </p:cBhvr>
                                      <p:to>
                                        <p:strVal val="visible"/>
                                      </p:to>
                                    </p:set>
                                    <p:anim calcmode="lin" valueType="num">
                                      <p:cBhvr additive="base">
                                        <p:cTn id="19" dur="500" fill="hold"/>
                                        <p:tgtEl>
                                          <p:spTgt spid="808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08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0898">
                                            <p:txEl>
                                              <p:pRg st="3" end="3"/>
                                            </p:txEl>
                                          </p:spTgt>
                                        </p:tgtEl>
                                        <p:attrNameLst>
                                          <p:attrName>style.visibility</p:attrName>
                                        </p:attrNameLst>
                                      </p:cBhvr>
                                      <p:to>
                                        <p:strVal val="visible"/>
                                      </p:to>
                                    </p:set>
                                    <p:anim calcmode="lin" valueType="num">
                                      <p:cBhvr additive="base">
                                        <p:cTn id="25" dur="500" fill="hold"/>
                                        <p:tgtEl>
                                          <p:spTgt spid="808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08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80898">
                                            <p:txEl>
                                              <p:pRg st="4" end="4"/>
                                            </p:txEl>
                                          </p:spTgt>
                                        </p:tgtEl>
                                        <p:attrNameLst>
                                          <p:attrName>style.visibility</p:attrName>
                                        </p:attrNameLst>
                                      </p:cBhvr>
                                      <p:to>
                                        <p:strVal val="visible"/>
                                      </p:to>
                                    </p:set>
                                    <p:anim calcmode="lin" valueType="num">
                                      <p:cBhvr additive="base">
                                        <p:cTn id="31" dur="500" fill="hold"/>
                                        <p:tgtEl>
                                          <p:spTgt spid="808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089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022BB9A-6023-4194-9ABA-3AF179EF50C0}"/>
              </a:ext>
            </a:extLst>
          </p:cNvPr>
          <p:cNvSpPr>
            <a:spLocks noGrp="1"/>
          </p:cNvSpPr>
          <p:nvPr>
            <p:ph idx="1"/>
          </p:nvPr>
        </p:nvSpPr>
        <p:spPr>
          <a:xfrm>
            <a:off x="1295400" y="533400"/>
            <a:ext cx="7772400" cy="5562600"/>
          </a:xfrm>
        </p:spPr>
        <p:txBody>
          <a:bodyPr/>
          <a:lstStyle/>
          <a:p>
            <a:pPr>
              <a:spcAft>
                <a:spcPts val="0"/>
              </a:spcAft>
              <a:defRPr/>
            </a:pPr>
            <a:r>
              <a:rPr lang="zh-CN" altLang="zh-CN" dirty="0">
                <a:solidFill>
                  <a:srgbClr val="000000"/>
                </a:solidFill>
                <a:latin typeface="Times New Roman"/>
                <a:cs typeface="宋体"/>
              </a:rPr>
              <a:t>【注意】</a:t>
            </a:r>
            <a:br>
              <a:rPr lang="en-US" altLang="zh-CN" dirty="0">
                <a:solidFill>
                  <a:srgbClr val="000000"/>
                </a:solidFill>
                <a:latin typeface="Times New Roman"/>
                <a:cs typeface="宋体"/>
              </a:rPr>
            </a:br>
            <a:r>
              <a:rPr lang="zh-CN" altLang="zh-CN" dirty="0">
                <a:solidFill>
                  <a:srgbClr val="000000"/>
                </a:solidFill>
                <a:latin typeface="Times New Roman"/>
                <a:cs typeface="宋体"/>
              </a:rPr>
              <a:t>　　①在一个纳税年度内，对每一个纳税人，该计税办法只允许采用一次。</a:t>
            </a:r>
            <a:br>
              <a:rPr lang="en-US" altLang="zh-CN" dirty="0">
                <a:solidFill>
                  <a:srgbClr val="000000"/>
                </a:solidFill>
                <a:latin typeface="Times New Roman"/>
                <a:cs typeface="宋体"/>
              </a:rPr>
            </a:br>
            <a:r>
              <a:rPr lang="zh-CN" altLang="zh-CN" dirty="0">
                <a:solidFill>
                  <a:srgbClr val="000000"/>
                </a:solidFill>
                <a:latin typeface="Times New Roman"/>
                <a:cs typeface="宋体"/>
              </a:rPr>
              <a:t>　　②雇员取得除全年一次性奖金以外的其它各种名目奖金，如</a:t>
            </a:r>
            <a:r>
              <a:rPr lang="zh-CN" altLang="zh-CN" b="1" u="dbl" dirty="0">
                <a:solidFill>
                  <a:srgbClr val="A50021"/>
                </a:solidFill>
                <a:latin typeface="Times New Roman"/>
                <a:cs typeface="宋体"/>
              </a:rPr>
              <a:t>半年奖、季度奖、加班奖、先进奖、考勤奖等，一律与当月工资、薪金收入合并</a:t>
            </a:r>
            <a:r>
              <a:rPr lang="zh-CN" altLang="zh-CN" dirty="0">
                <a:solidFill>
                  <a:srgbClr val="000000"/>
                </a:solidFill>
                <a:latin typeface="Times New Roman"/>
                <a:cs typeface="宋体"/>
              </a:rPr>
              <a:t>，按税法规定缴纳个人所得税。</a:t>
            </a:r>
            <a:endParaRPr lang="zh-CN" altLang="zh-CN" sz="4000" dirty="0">
              <a:latin typeface="Times New Roman"/>
            </a:endParaRPr>
          </a:p>
          <a:p>
            <a:pPr>
              <a:defRPr/>
            </a:pPr>
            <a:r>
              <a:rPr lang="zh-CN" altLang="zh-CN" dirty="0">
                <a:solidFill>
                  <a:srgbClr val="000000"/>
                </a:solidFill>
                <a:cs typeface="宋体"/>
              </a:rPr>
              <a:t>　　₃全年一次性奖金</a:t>
            </a:r>
            <a:r>
              <a:rPr lang="zh-CN" altLang="zh-CN" b="1" u="dbl" dirty="0">
                <a:solidFill>
                  <a:srgbClr val="A50021"/>
                </a:solidFill>
                <a:cs typeface="宋体"/>
              </a:rPr>
              <a:t>单独作为一个月工资、薪金所得</a:t>
            </a:r>
            <a:r>
              <a:rPr lang="zh-CN" altLang="zh-CN" dirty="0">
                <a:solidFill>
                  <a:srgbClr val="000000"/>
                </a:solidFill>
                <a:cs typeface="宋体"/>
              </a:rPr>
              <a:t>计算纳税。</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DA1A93C2-A9A6-4442-9F16-99D2B375E759}"/>
              </a:ext>
            </a:extLst>
          </p:cNvPr>
          <p:cNvSpPr>
            <a:spLocks noChangeArrowheads="1"/>
          </p:cNvSpPr>
          <p:nvPr>
            <p:ph idx="1"/>
          </p:nvPr>
        </p:nvSpPr>
        <p:spPr>
          <a:xfrm>
            <a:off x="1295400" y="457200"/>
            <a:ext cx="7772400" cy="5638800"/>
          </a:xfrm>
        </p:spPr>
        <p:txBody>
          <a:bodyPr/>
          <a:lstStyle/>
          <a:p>
            <a:r>
              <a:rPr lang="en-US" altLang="zh-CN" b="1">
                <a:latin typeface="楷体_GB2312" pitchFamily="1" charset="-122"/>
                <a:ea typeface="楷体_GB2312" pitchFamily="1" charset="-122"/>
              </a:rPr>
              <a:t>6600÷12=550</a:t>
            </a:r>
            <a:r>
              <a:rPr lang="zh-CN" altLang="en-US" b="1">
                <a:latin typeface="楷体_GB2312" pitchFamily="1" charset="-122"/>
                <a:ea typeface="楷体_GB2312" pitchFamily="1" charset="-122"/>
              </a:rPr>
              <a:t>（元）</a:t>
            </a:r>
          </a:p>
          <a:p>
            <a:r>
              <a:rPr lang="en-US" altLang="zh-CN" b="1">
                <a:latin typeface="楷体_GB2312" pitchFamily="1" charset="-122"/>
                <a:ea typeface="楷体_GB2312" pitchFamily="1" charset="-122"/>
              </a:rPr>
              <a:t>550</a:t>
            </a:r>
            <a:r>
              <a:rPr lang="zh-CN" altLang="en-US" b="1">
                <a:latin typeface="楷体_GB2312" pitchFamily="1" charset="-122"/>
                <a:ea typeface="楷体_GB2312" pitchFamily="1" charset="-122"/>
              </a:rPr>
              <a:t>元适用的工资、薪金所得税率为</a:t>
            </a:r>
            <a:r>
              <a:rPr lang="en-US" altLang="zh-CN" b="1">
                <a:latin typeface="楷体_GB2312" pitchFamily="1" charset="-122"/>
                <a:ea typeface="楷体_GB2312" pitchFamily="1" charset="-122"/>
              </a:rPr>
              <a:t>3%</a:t>
            </a:r>
            <a:r>
              <a:rPr lang="zh-CN" altLang="en-US" b="1">
                <a:latin typeface="楷体_GB2312" pitchFamily="1" charset="-122"/>
                <a:ea typeface="楷体_GB2312" pitchFamily="1" charset="-122"/>
              </a:rPr>
              <a:t>，速算扣除数为</a:t>
            </a:r>
            <a:r>
              <a:rPr lang="en-US" altLang="zh-CN" b="1">
                <a:latin typeface="楷体_GB2312" pitchFamily="1" charset="-122"/>
                <a:ea typeface="楷体_GB2312" pitchFamily="1" charset="-122"/>
              </a:rPr>
              <a:t>0</a:t>
            </a:r>
            <a:r>
              <a:rPr lang="zh-CN" altLang="en-US" b="1">
                <a:latin typeface="楷体_GB2312" pitchFamily="1" charset="-122"/>
                <a:ea typeface="楷体_GB2312" pitchFamily="1" charset="-122"/>
              </a:rPr>
              <a:t>元</a:t>
            </a:r>
          </a:p>
          <a:p>
            <a:r>
              <a:rPr lang="zh-CN" altLang="en-US" b="1">
                <a:latin typeface="楷体_GB2312" pitchFamily="1" charset="-122"/>
                <a:ea typeface="楷体_GB2312" pitchFamily="1" charset="-122"/>
              </a:rPr>
              <a:t>全年一次性奖金应纳税额</a:t>
            </a:r>
            <a:r>
              <a:rPr lang="en-US" altLang="zh-CN" b="1">
                <a:latin typeface="楷体_GB2312" pitchFamily="1" charset="-122"/>
                <a:ea typeface="楷体_GB2312" pitchFamily="1" charset="-122"/>
              </a:rPr>
              <a:t>=6600×3%-0=198</a:t>
            </a:r>
            <a:r>
              <a:rPr lang="zh-CN" altLang="en-US" b="1">
                <a:latin typeface="楷体_GB2312" pitchFamily="1" charset="-122"/>
                <a:ea typeface="楷体_GB2312" pitchFamily="1" charset="-122"/>
              </a:rPr>
              <a:t>元。</a:t>
            </a:r>
          </a:p>
          <a:p>
            <a:r>
              <a:rPr lang="zh-CN" altLang="en-US" b="1">
                <a:latin typeface="楷体_GB2312" pitchFamily="1" charset="-122"/>
                <a:ea typeface="楷体_GB2312" pitchFamily="1" charset="-122"/>
              </a:rPr>
              <a:t>当月工资应纳税额</a:t>
            </a:r>
            <a:r>
              <a:rPr lang="en-US" altLang="zh-CN" b="1">
                <a:latin typeface="楷体_GB2312" pitchFamily="1" charset="-122"/>
                <a:ea typeface="楷体_GB2312" pitchFamily="1" charset="-122"/>
              </a:rPr>
              <a:t>=</a:t>
            </a:r>
            <a:r>
              <a:rPr lang="zh-CN" altLang="en-US" b="1">
                <a:latin typeface="楷体_GB2312" pitchFamily="1" charset="-122"/>
                <a:ea typeface="楷体_GB2312" pitchFamily="1" charset="-122"/>
              </a:rPr>
              <a:t>（</a:t>
            </a:r>
            <a:r>
              <a:rPr lang="en-US" altLang="zh-CN" b="1">
                <a:latin typeface="楷体_GB2312" pitchFamily="1" charset="-122"/>
                <a:ea typeface="楷体_GB2312" pitchFamily="1" charset="-122"/>
              </a:rPr>
              <a:t>6000-3500</a:t>
            </a:r>
            <a:r>
              <a:rPr lang="zh-CN" altLang="en-US" b="1">
                <a:latin typeface="楷体_GB2312" pitchFamily="1" charset="-122"/>
                <a:ea typeface="楷体_GB2312" pitchFamily="1" charset="-122"/>
              </a:rPr>
              <a:t>）</a:t>
            </a:r>
            <a:r>
              <a:rPr lang="en-US" altLang="zh-CN" b="1">
                <a:latin typeface="楷体_GB2312" pitchFamily="1" charset="-122"/>
                <a:ea typeface="楷体_GB2312" pitchFamily="1" charset="-122"/>
              </a:rPr>
              <a:t>×10%-105=145</a:t>
            </a:r>
            <a:r>
              <a:rPr lang="zh-CN" altLang="en-US" b="1">
                <a:latin typeface="楷体_GB2312" pitchFamily="1" charset="-122"/>
                <a:ea typeface="楷体_GB2312" pitchFamily="1" charset="-122"/>
              </a:rPr>
              <a:t>元</a:t>
            </a:r>
          </a:p>
          <a:p>
            <a:r>
              <a:rPr lang="zh-CN" altLang="en-US" b="1">
                <a:latin typeface="楷体_GB2312" pitchFamily="1" charset="-122"/>
                <a:ea typeface="楷体_GB2312" pitchFamily="1" charset="-122"/>
              </a:rPr>
              <a:t>当月应纳个人所得税</a:t>
            </a:r>
            <a:r>
              <a:rPr lang="en-US" altLang="zh-CN" b="1">
                <a:latin typeface="楷体_GB2312" pitchFamily="1" charset="-122"/>
                <a:ea typeface="楷体_GB2312" pitchFamily="1" charset="-122"/>
              </a:rPr>
              <a:t>=198+145=343</a:t>
            </a:r>
            <a:r>
              <a:rPr lang="zh-CN" altLang="en-US" b="1">
                <a:latin typeface="楷体_GB2312" pitchFamily="1" charset="-122"/>
                <a:ea typeface="楷体_GB2312" pitchFamily="1" charset="-122"/>
              </a:rPr>
              <a:t>元</a:t>
            </a:r>
            <a:endParaRPr lang="en-US" altLang="zh-CN" b="1">
              <a:latin typeface="楷体_GB2312" pitchFamily="1" charset="-122"/>
              <a:ea typeface="楷体_GB2312" pitchFamily="1" charset="-122"/>
            </a:endParaRPr>
          </a:p>
          <a:p>
            <a:r>
              <a:rPr lang="zh-CN" altLang="en-US" b="1">
                <a:latin typeface="楷体_GB2312" pitchFamily="1" charset="-122"/>
                <a:ea typeface="楷体_GB2312" pitchFamily="1" charset="-122"/>
              </a:rPr>
              <a:t>新</a:t>
            </a:r>
            <a:r>
              <a:rPr lang="zh-CN" altLang="en-US" b="1">
                <a:latin typeface="楷体_GB2312" pitchFamily="1" charset="-122"/>
                <a:ea typeface="楷体_GB2312" pitchFamily="1" charset="-122"/>
                <a:sym typeface="Wingdings" panose="05000000000000000000" pitchFamily="2" charset="2"/>
              </a:rPr>
              <a:t>： 工资</a:t>
            </a:r>
            <a:r>
              <a:rPr lang="zh-CN" altLang="en-US" b="1">
                <a:latin typeface="楷体" panose="02010609060101010101" pitchFamily="49" charset="-122"/>
                <a:ea typeface="楷体" panose="02010609060101010101" pitchFamily="49" charset="-122"/>
                <a:sym typeface="Wingdings" panose="05000000000000000000" pitchFamily="2" charset="2"/>
              </a:rPr>
              <a:t>（</a:t>
            </a:r>
            <a:r>
              <a:rPr lang="en-US" altLang="zh-CN" b="1">
                <a:latin typeface="楷体" panose="02010609060101010101" pitchFamily="49" charset="-122"/>
                <a:ea typeface="楷体" panose="02010609060101010101" pitchFamily="49" charset="-122"/>
                <a:sym typeface="Wingdings" panose="05000000000000000000" pitchFamily="2" charset="2"/>
              </a:rPr>
              <a:t>6000-5000</a:t>
            </a:r>
            <a:r>
              <a:rPr lang="zh-CN" altLang="en-US" b="1">
                <a:latin typeface="楷体" panose="02010609060101010101" pitchFamily="49" charset="-122"/>
                <a:ea typeface="楷体" panose="02010609060101010101" pitchFamily="49" charset="-122"/>
                <a:sym typeface="Wingdings" panose="05000000000000000000" pitchFamily="2" charset="2"/>
              </a:rPr>
              <a:t>）</a:t>
            </a:r>
            <a:r>
              <a:rPr lang="en-US" altLang="zh-CN">
                <a:latin typeface="楷体" panose="02010609060101010101" pitchFamily="49" charset="-122"/>
                <a:ea typeface="楷体" panose="02010609060101010101" pitchFamily="49" charset="-122"/>
                <a:cs typeface="Arial" panose="020B0604020202020204" pitchFamily="34" charset="0"/>
              </a:rPr>
              <a:t>×3%=30</a:t>
            </a:r>
            <a:r>
              <a:rPr lang="zh-CN" altLang="en-US">
                <a:latin typeface="楷体" panose="02010609060101010101" pitchFamily="49" charset="-122"/>
                <a:ea typeface="楷体" panose="02010609060101010101" pitchFamily="49" charset="-122"/>
                <a:cs typeface="Arial" panose="020B0604020202020204" pitchFamily="34" charset="0"/>
              </a:rPr>
              <a:t>（元）</a:t>
            </a:r>
            <a:endParaRPr lang="en-US" altLang="zh-CN">
              <a:latin typeface="楷体" panose="02010609060101010101" pitchFamily="49" charset="-122"/>
              <a:ea typeface="楷体" panose="02010609060101010101" pitchFamily="49" charset="-122"/>
              <a:cs typeface="Arial" panose="020B0604020202020204" pitchFamily="34" charset="0"/>
            </a:endParaRPr>
          </a:p>
          <a:p>
            <a:r>
              <a:rPr lang="zh-CN" altLang="en-US" b="1">
                <a:latin typeface="楷体" panose="02010609060101010101" pitchFamily="49" charset="-122"/>
                <a:ea typeface="楷体" panose="02010609060101010101" pitchFamily="49" charset="-122"/>
                <a:cs typeface="Arial" panose="020B0604020202020204" pitchFamily="34" charset="0"/>
              </a:rPr>
              <a:t>当月应纳个人所得税</a:t>
            </a:r>
            <a:r>
              <a:rPr lang="en-US" altLang="zh-CN" b="1">
                <a:latin typeface="楷体" panose="02010609060101010101" pitchFamily="49" charset="-122"/>
                <a:ea typeface="楷体" panose="02010609060101010101" pitchFamily="49" charset="-122"/>
                <a:cs typeface="Arial" panose="020B0604020202020204" pitchFamily="34" charset="0"/>
              </a:rPr>
              <a:t>=198+30=228</a:t>
            </a:r>
            <a:r>
              <a:rPr lang="zh-CN" altLang="en-US" b="1">
                <a:latin typeface="楷体" panose="02010609060101010101" pitchFamily="49" charset="-122"/>
                <a:ea typeface="楷体" panose="02010609060101010101" pitchFamily="49" charset="-122"/>
                <a:cs typeface="Arial" panose="020B0604020202020204" pitchFamily="34" charset="0"/>
              </a:rPr>
              <a:t>（元）</a:t>
            </a:r>
            <a:endParaRPr lang="zh-CN" altLang="en-US" b="1">
              <a:latin typeface="楷体" panose="02010609060101010101" pitchFamily="49" charset="-122"/>
              <a:ea typeface="楷体" panose="02010609060101010101" pitchFamily="49" charset="-122"/>
            </a:endParaRPr>
          </a:p>
          <a:p>
            <a:endParaRPr lang="zh-CN" altLang="en-US" b="1">
              <a:latin typeface="楷体_GB2312" pitchFamily="1" charset="-122"/>
              <a:ea typeface="楷体_GB2312" pitchFamily="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883921DA-CFAE-41A0-827A-7B09648D8640}"/>
              </a:ext>
            </a:extLst>
          </p:cNvPr>
          <p:cNvSpPr>
            <a:spLocks noGrp="1" noChangeArrowheads="1"/>
          </p:cNvSpPr>
          <p:nvPr>
            <p:ph idx="1"/>
          </p:nvPr>
        </p:nvSpPr>
        <p:spPr>
          <a:xfrm>
            <a:off x="838200" y="3048000"/>
            <a:ext cx="7696200" cy="2930525"/>
          </a:xfrm>
        </p:spPr>
        <p:txBody>
          <a:bodyPr/>
          <a:lstStyle/>
          <a:p>
            <a:pPr eaLnBrk="1" hangingPunct="1"/>
            <a:r>
              <a:rPr lang="zh-CN" altLang="en-US" b="1">
                <a:solidFill>
                  <a:srgbClr val="FF0000"/>
                </a:solidFill>
                <a:latin typeface="仿宋_GB2312"/>
                <a:ea typeface="仿宋_GB2312"/>
                <a:cs typeface="仿宋_GB2312"/>
              </a:rPr>
              <a:t>例</a:t>
            </a:r>
            <a:r>
              <a:rPr lang="zh-CN" altLang="en-US" b="1">
                <a:latin typeface="仿宋_GB2312"/>
                <a:ea typeface="仿宋_GB2312"/>
                <a:cs typeface="仿宋_GB2312"/>
              </a:rPr>
              <a:t>：韩先生在某一公司工作，２０１</a:t>
            </a:r>
            <a:r>
              <a:rPr lang="en-US" altLang="zh-CN" b="1">
                <a:latin typeface="仿宋_GB2312"/>
                <a:ea typeface="仿宋_GB2312"/>
                <a:cs typeface="仿宋_GB2312"/>
              </a:rPr>
              <a:t>7</a:t>
            </a:r>
            <a:r>
              <a:rPr lang="zh-CN" altLang="en-US" b="1">
                <a:latin typeface="仿宋_GB2312"/>
                <a:ea typeface="仿宋_GB2312"/>
                <a:cs typeface="仿宋_GB2312"/>
              </a:rPr>
              <a:t>年１２月３日取得工资收入３４００元，当月又一次取得年终奖金２４１００元，其应缴纳多少个人所得税？</a:t>
            </a:r>
          </a:p>
          <a:p>
            <a:pPr eaLnBrk="1" hangingPunct="1"/>
            <a:endParaRPr lang="zh-CN" altLang="en-US" b="1">
              <a:latin typeface="仿宋_GB2312"/>
              <a:ea typeface="仿宋_GB2312"/>
              <a:cs typeface="仿宋_GB2312"/>
            </a:endParaRPr>
          </a:p>
        </p:txBody>
      </p:sp>
      <p:sp>
        <p:nvSpPr>
          <p:cNvPr id="15363" name="TextBox 1">
            <a:extLst>
              <a:ext uri="{FF2B5EF4-FFF2-40B4-BE49-F238E27FC236}">
                <a16:creationId xmlns:a16="http://schemas.microsoft.com/office/drawing/2014/main" id="{C1A511E4-63B8-458E-962A-59958505C865}"/>
              </a:ext>
            </a:extLst>
          </p:cNvPr>
          <p:cNvSpPr txBox="1">
            <a:spLocks noChangeArrowheads="1"/>
          </p:cNvSpPr>
          <p:nvPr/>
        </p:nvSpPr>
        <p:spPr bwMode="auto">
          <a:xfrm>
            <a:off x="1295400" y="247650"/>
            <a:ext cx="6324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3600">
                <a:latin typeface="黑体" panose="02010609060101010101" pitchFamily="49" charset="-122"/>
                <a:ea typeface="黑体" panose="02010609060101010101" pitchFamily="49" charset="-122"/>
              </a:rPr>
              <a:t>如果</a:t>
            </a:r>
            <a:r>
              <a:rPr lang="zh-CN" altLang="en-US" sz="3600" b="1">
                <a:latin typeface="黑体" panose="02010609060101010101" pitchFamily="49" charset="-122"/>
                <a:ea typeface="黑体" panose="02010609060101010101" pitchFamily="49" charset="-122"/>
              </a:rPr>
              <a:t>当月工资、薪金所得低于税法规定的费用扣除额</a:t>
            </a:r>
            <a:endParaRPr lang="zh-CN" altLang="en-US" sz="3600">
              <a:latin typeface="黑体" panose="02010609060101010101" pitchFamily="49" charset="-122"/>
              <a:ea typeface="黑体" panose="02010609060101010101" pitchFamily="49" charset="-122"/>
            </a:endParaRPr>
          </a:p>
        </p:txBody>
      </p:sp>
      <p:pic>
        <p:nvPicPr>
          <p:cNvPr id="15364" name="Picture 6" descr="http://t3.baidu.com/it/u=1588865100,1652359526&amp;fm=0&amp;gp=0.jpg">
            <a:hlinkClick r:id="rId2"/>
            <a:extLst>
              <a:ext uri="{FF2B5EF4-FFF2-40B4-BE49-F238E27FC236}">
                <a16:creationId xmlns:a16="http://schemas.microsoft.com/office/drawing/2014/main" id="{4DC268F9-14A6-4EB9-A362-D21E7AF519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290638"/>
            <a:ext cx="1600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2946">
                                            <p:txEl>
                                              <p:pRg st="0" end="0"/>
                                            </p:txEl>
                                          </p:spTgt>
                                        </p:tgtEl>
                                        <p:attrNameLst>
                                          <p:attrName>style.visibility</p:attrName>
                                        </p:attrNameLst>
                                      </p:cBhvr>
                                      <p:to>
                                        <p:strVal val="visible"/>
                                      </p:to>
                                    </p:set>
                                    <p:anim calcmode="lin" valueType="num">
                                      <p:cBhvr additive="base">
                                        <p:cTn id="7" dur="500" fill="hold"/>
                                        <p:tgtEl>
                                          <p:spTgt spid="829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94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a:extLst>
              <a:ext uri="{FF2B5EF4-FFF2-40B4-BE49-F238E27FC236}">
                <a16:creationId xmlns:a16="http://schemas.microsoft.com/office/drawing/2014/main" id="{594F56E8-CA53-4867-A17C-A2A027A59D97}"/>
              </a:ext>
            </a:extLst>
          </p:cNvPr>
          <p:cNvSpPr>
            <a:spLocks noGrp="1" noChangeArrowheads="1"/>
          </p:cNvSpPr>
          <p:nvPr>
            <p:ph idx="1"/>
          </p:nvPr>
        </p:nvSpPr>
        <p:spPr>
          <a:xfrm>
            <a:off x="685800" y="333375"/>
            <a:ext cx="8001000" cy="5797550"/>
          </a:xfrm>
        </p:spPr>
        <p:txBody>
          <a:bodyPr/>
          <a:lstStyle/>
          <a:p>
            <a:pPr eaLnBrk="1" hangingPunct="1"/>
            <a:r>
              <a:rPr lang="zh-CN" altLang="en-US" sz="3600" b="1"/>
              <a:t>解：</a:t>
            </a:r>
          </a:p>
          <a:p>
            <a:pPr eaLnBrk="1" hangingPunct="1"/>
            <a:r>
              <a:rPr lang="zh-CN" altLang="en-US" b="1">
                <a:latin typeface="华文楷体" panose="02010600040101010101" pitchFamily="2" charset="-122"/>
                <a:ea typeface="华文楷体" panose="02010600040101010101" pitchFamily="2" charset="-122"/>
              </a:rPr>
              <a:t>韩先生因当月工资不足</a:t>
            </a:r>
            <a:r>
              <a:rPr lang="en-US" altLang="zh-CN" b="1">
                <a:latin typeface="华文楷体" panose="02010600040101010101" pitchFamily="2" charset="-122"/>
                <a:ea typeface="华文楷体" panose="02010600040101010101" pitchFamily="2" charset="-122"/>
              </a:rPr>
              <a:t>3500</a:t>
            </a:r>
            <a:r>
              <a:rPr lang="zh-CN" altLang="en-US" b="1">
                <a:latin typeface="华文楷体" panose="02010600040101010101" pitchFamily="2" charset="-122"/>
                <a:ea typeface="华文楷体" panose="02010600040101010101" pitchFamily="2" charset="-122"/>
              </a:rPr>
              <a:t>元，可用其取得的奖金收入</a:t>
            </a:r>
            <a:r>
              <a:rPr lang="en-US" altLang="zh-CN" b="1">
                <a:latin typeface="华文楷体" panose="02010600040101010101" pitchFamily="2" charset="-122"/>
                <a:ea typeface="华文楷体" panose="02010600040101010101" pitchFamily="2" charset="-122"/>
              </a:rPr>
              <a:t>24100</a:t>
            </a:r>
            <a:r>
              <a:rPr lang="zh-CN" altLang="en-US" b="1">
                <a:latin typeface="华文楷体" panose="02010600040101010101" pitchFamily="2" charset="-122"/>
                <a:ea typeface="华文楷体" panose="02010600040101010101" pitchFamily="2" charset="-122"/>
              </a:rPr>
              <a:t>元补足其差额部分 </a:t>
            </a:r>
            <a:r>
              <a:rPr lang="en-US" altLang="zh-CN" b="1">
                <a:latin typeface="华文楷体" panose="02010600040101010101" pitchFamily="2" charset="-122"/>
                <a:ea typeface="华文楷体" panose="02010600040101010101" pitchFamily="2" charset="-122"/>
              </a:rPr>
              <a:t>100</a:t>
            </a:r>
            <a:r>
              <a:rPr lang="zh-CN" altLang="en-US" b="1">
                <a:latin typeface="华文楷体" panose="02010600040101010101" pitchFamily="2" charset="-122"/>
                <a:ea typeface="华文楷体" panose="02010600040101010101" pitchFamily="2" charset="-122"/>
              </a:rPr>
              <a:t>元，剩余</a:t>
            </a:r>
            <a:r>
              <a:rPr lang="en-US" altLang="zh-CN" b="1">
                <a:latin typeface="华文楷体" panose="02010600040101010101" pitchFamily="2" charset="-122"/>
                <a:ea typeface="华文楷体" panose="02010600040101010101" pitchFamily="2" charset="-122"/>
              </a:rPr>
              <a:t>24000</a:t>
            </a:r>
            <a:r>
              <a:rPr lang="zh-CN" altLang="en-US" b="1">
                <a:latin typeface="华文楷体" panose="02010600040101010101" pitchFamily="2" charset="-122"/>
                <a:ea typeface="华文楷体" panose="02010600040101010101" pitchFamily="2" charset="-122"/>
              </a:rPr>
              <a:t>元除以</a:t>
            </a:r>
            <a:r>
              <a:rPr lang="en-US" altLang="zh-CN" b="1">
                <a:latin typeface="华文楷体" panose="02010600040101010101" pitchFamily="2" charset="-122"/>
                <a:ea typeface="华文楷体" panose="02010600040101010101" pitchFamily="2" charset="-122"/>
              </a:rPr>
              <a:t>12</a:t>
            </a:r>
            <a:r>
              <a:rPr lang="zh-CN" altLang="en-US" b="1">
                <a:latin typeface="华文楷体" panose="02010600040101010101" pitchFamily="2" charset="-122"/>
                <a:ea typeface="华文楷体" panose="02010600040101010101" pitchFamily="2" charset="-122"/>
              </a:rPr>
              <a:t>个月，得出月均收入</a:t>
            </a:r>
            <a:r>
              <a:rPr lang="en-US" altLang="zh-CN" b="1">
                <a:latin typeface="华文楷体" panose="02010600040101010101" pitchFamily="2" charset="-122"/>
                <a:ea typeface="华文楷体" panose="02010600040101010101" pitchFamily="2" charset="-122"/>
              </a:rPr>
              <a:t>2000</a:t>
            </a:r>
            <a:r>
              <a:rPr lang="zh-CN" altLang="en-US" b="1">
                <a:latin typeface="华文楷体" panose="02010600040101010101" pitchFamily="2" charset="-122"/>
                <a:ea typeface="华文楷体" panose="02010600040101010101" pitchFamily="2" charset="-122"/>
              </a:rPr>
              <a:t>元，其对应的税率和速算扣除数分别为</a:t>
            </a:r>
            <a:r>
              <a:rPr lang="en-US" altLang="zh-CN" b="1">
                <a:latin typeface="华文楷体" panose="02010600040101010101" pitchFamily="2" charset="-122"/>
                <a:ea typeface="华文楷体" panose="02010600040101010101" pitchFamily="2" charset="-122"/>
              </a:rPr>
              <a:t>10</a:t>
            </a:r>
            <a:r>
              <a:rPr lang="zh-CN" altLang="en-US" b="1">
                <a:latin typeface="华文楷体" panose="02010600040101010101" pitchFamily="2" charset="-122"/>
                <a:ea typeface="华文楷体" panose="02010600040101010101" pitchFamily="2" charset="-122"/>
              </a:rPr>
              <a:t>％和</a:t>
            </a:r>
            <a:r>
              <a:rPr lang="en-US" altLang="zh-CN" b="1">
                <a:latin typeface="华文楷体" panose="02010600040101010101" pitchFamily="2" charset="-122"/>
                <a:ea typeface="华文楷体" panose="02010600040101010101" pitchFamily="2" charset="-122"/>
              </a:rPr>
              <a:t>105</a:t>
            </a:r>
            <a:r>
              <a:rPr lang="zh-CN" altLang="en-US" b="1">
                <a:latin typeface="华文楷体" panose="02010600040101010101" pitchFamily="2" charset="-122"/>
                <a:ea typeface="华文楷体" panose="02010600040101010101" pitchFamily="2" charset="-122"/>
              </a:rPr>
              <a:t>元。</a:t>
            </a:r>
            <a:endParaRPr lang="en-US" altLang="zh-CN" b="1">
              <a:latin typeface="华文楷体" panose="02010600040101010101" pitchFamily="2" charset="-122"/>
              <a:ea typeface="华文楷体" panose="02010600040101010101" pitchFamily="2" charset="-122"/>
            </a:endParaRPr>
          </a:p>
          <a:p>
            <a:pPr eaLnBrk="1" hangingPunct="1"/>
            <a:r>
              <a:rPr lang="zh-CN" altLang="en-US" b="1">
                <a:latin typeface="Times New Roman" panose="02020603050405020304" pitchFamily="18" charset="0"/>
                <a:cs typeface="Times New Roman" panose="02020603050405020304" pitchFamily="18" charset="0"/>
              </a:rPr>
              <a:t>具体计算公式为：</a:t>
            </a:r>
            <a:endParaRPr lang="en-US" altLang="zh-CN" b="1">
              <a:latin typeface="Times New Roman" panose="02020603050405020304" pitchFamily="18" charset="0"/>
              <a:cs typeface="Times New Roman" panose="02020603050405020304" pitchFamily="18" charset="0"/>
            </a:endParaRPr>
          </a:p>
          <a:p>
            <a:pPr eaLnBrk="1" hangingPunct="1"/>
            <a:r>
              <a:rPr lang="zh-CN" altLang="en-US" b="1">
                <a:latin typeface="Times New Roman" panose="02020603050405020304" pitchFamily="18" charset="0"/>
                <a:cs typeface="Times New Roman" panose="02020603050405020304" pitchFamily="18" charset="0"/>
              </a:rPr>
              <a:t>应纳税额＝（</a:t>
            </a:r>
            <a:r>
              <a:rPr lang="en-US" altLang="zh-CN" b="1">
                <a:latin typeface="Times New Roman" panose="02020603050405020304" pitchFamily="18" charset="0"/>
                <a:cs typeface="Times New Roman" panose="02020603050405020304" pitchFamily="18" charset="0"/>
              </a:rPr>
              <a:t>24100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3400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3500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105</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2295</a:t>
            </a:r>
            <a:r>
              <a:rPr lang="zh-CN" altLang="en-US" b="1">
                <a:latin typeface="Times New Roman" panose="02020603050405020304" pitchFamily="18" charset="0"/>
                <a:cs typeface="Times New Roman" panose="02020603050405020304" pitchFamily="18" charset="0"/>
              </a:rPr>
              <a:t>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3970">
                                            <p:txEl>
                                              <p:pRg st="1" end="1"/>
                                            </p:txEl>
                                          </p:spTgt>
                                        </p:tgtEl>
                                        <p:attrNameLst>
                                          <p:attrName>style.visibility</p:attrName>
                                        </p:attrNameLst>
                                      </p:cBhvr>
                                      <p:to>
                                        <p:strVal val="visible"/>
                                      </p:to>
                                    </p:set>
                                    <p:anim calcmode="lin" valueType="num">
                                      <p:cBhvr additive="base">
                                        <p:cTn id="7" dur="500" fill="hold"/>
                                        <p:tgtEl>
                                          <p:spTgt spid="8397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39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3970">
                                            <p:txEl>
                                              <p:pRg st="2" end="2"/>
                                            </p:txEl>
                                          </p:spTgt>
                                        </p:tgtEl>
                                        <p:attrNameLst>
                                          <p:attrName>style.visibility</p:attrName>
                                        </p:attrNameLst>
                                      </p:cBhvr>
                                      <p:to>
                                        <p:strVal val="visible"/>
                                      </p:to>
                                    </p:set>
                                    <p:anim calcmode="lin" valueType="num">
                                      <p:cBhvr additive="base">
                                        <p:cTn id="13" dur="500" fill="hold"/>
                                        <p:tgtEl>
                                          <p:spTgt spid="8397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397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3970">
                                            <p:txEl>
                                              <p:pRg st="3" end="3"/>
                                            </p:txEl>
                                          </p:spTgt>
                                        </p:tgtEl>
                                        <p:attrNameLst>
                                          <p:attrName>style.visibility</p:attrName>
                                        </p:attrNameLst>
                                      </p:cBhvr>
                                      <p:to>
                                        <p:strVal val="visible"/>
                                      </p:to>
                                    </p:set>
                                    <p:anim calcmode="lin" valueType="num">
                                      <p:cBhvr additive="base">
                                        <p:cTn id="17" dur="500" fill="hold"/>
                                        <p:tgtEl>
                                          <p:spTgt spid="8397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397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5" name="Rectangle 7">
            <a:extLst>
              <a:ext uri="{FF2B5EF4-FFF2-40B4-BE49-F238E27FC236}">
                <a16:creationId xmlns:a16="http://schemas.microsoft.com/office/drawing/2014/main" id="{9F4018BD-C3BA-49CB-9A4A-A74C91FEB322}"/>
              </a:ext>
            </a:extLst>
          </p:cNvPr>
          <p:cNvSpPr>
            <a:spLocks noGrp="1" noChangeArrowheads="1"/>
          </p:cNvSpPr>
          <p:nvPr>
            <p:ph type="title"/>
          </p:nvPr>
        </p:nvSpPr>
        <p:spPr>
          <a:solidFill>
            <a:srgbClr val="00B0F0"/>
          </a:solidFill>
          <a:ln>
            <a:solidFill>
              <a:schemeClr val="tx1"/>
            </a:solidFill>
          </a:ln>
        </p:spPr>
        <p:txBody>
          <a:bodyPr/>
          <a:lstStyle/>
          <a:p>
            <a:pPr>
              <a:defRPr/>
            </a:pPr>
            <a:r>
              <a:rPr lang="zh-CN" altLang="en-US" sz="4000" b="1" dirty="0">
                <a:solidFill>
                  <a:schemeClr val="tx2">
                    <a:lumMod val="75000"/>
                  </a:schemeClr>
                </a:solidFill>
                <a:latin typeface="黑体" panose="02010609060101010101" pitchFamily="49" charset="-122"/>
                <a:ea typeface="黑体" panose="02010609060101010101" pitchFamily="49" charset="-122"/>
              </a:rPr>
              <a:t>如果取得的是税后所得呢？</a:t>
            </a:r>
            <a:endParaRPr lang="en-US" altLang="zh-CN" sz="4000" b="1" dirty="0">
              <a:solidFill>
                <a:schemeClr val="tx2">
                  <a:lumMod val="75000"/>
                </a:schemeClr>
              </a:solidFill>
              <a:latin typeface="黑体" panose="02010609060101010101" pitchFamily="49" charset="-122"/>
              <a:ea typeface="黑体" panose="02010609060101010101" pitchFamily="49" charset="-122"/>
            </a:endParaRPr>
          </a:p>
        </p:txBody>
      </p:sp>
      <p:sp>
        <p:nvSpPr>
          <p:cNvPr id="17411" name="Rectangle 8">
            <a:extLst>
              <a:ext uri="{FF2B5EF4-FFF2-40B4-BE49-F238E27FC236}">
                <a16:creationId xmlns:a16="http://schemas.microsoft.com/office/drawing/2014/main" id="{AA78A518-F72F-474D-8662-7867B5EA0166}"/>
              </a:ext>
            </a:extLst>
          </p:cNvPr>
          <p:cNvSpPr>
            <a:spLocks noChangeArrowheads="1"/>
          </p:cNvSpPr>
          <p:nvPr/>
        </p:nvSpPr>
        <p:spPr bwMode="auto">
          <a:xfrm>
            <a:off x="1447800" y="2286000"/>
            <a:ext cx="4943475"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spcBef>
                <a:spcPct val="20000"/>
              </a:spcBef>
            </a:pPr>
            <a:endParaRPr lang="en-US" altLang="zh-CN" b="1"/>
          </a:p>
          <a:p>
            <a:pPr eaLnBrk="1" hangingPunct="1">
              <a:spcBef>
                <a:spcPct val="20000"/>
              </a:spcBef>
              <a:buFont typeface="Arial" panose="020B0604020202020204" pitchFamily="34" charset="0"/>
              <a:buChar char="•"/>
            </a:pPr>
            <a:endParaRPr lang="en-US" altLang="zh-CN" b="1"/>
          </a:p>
          <a:p>
            <a:pPr eaLnBrk="1" hangingPunct="1">
              <a:spcBef>
                <a:spcPct val="20000"/>
              </a:spcBef>
              <a:buFont typeface="Arial" panose="020B0604020202020204" pitchFamily="34" charset="0"/>
              <a:buChar char="•"/>
            </a:pPr>
            <a:endParaRPr lang="en-US" altLang="zh-CN" b="1"/>
          </a:p>
          <a:p>
            <a:pPr eaLnBrk="1" hangingPunct="1">
              <a:spcBef>
                <a:spcPct val="20000"/>
              </a:spcBef>
              <a:buFont typeface="Arial" panose="020B0604020202020204" pitchFamily="34" charset="0"/>
              <a:buChar char="•"/>
            </a:pPr>
            <a:endParaRPr lang="en-US" altLang="zh-CN" b="1"/>
          </a:p>
          <a:p>
            <a:pPr eaLnBrk="1" hangingPunct="1">
              <a:spcBef>
                <a:spcPct val="20000"/>
              </a:spcBef>
            </a:pPr>
            <a:endParaRPr lang="en-US" altLang="zh-CN" b="1"/>
          </a:p>
        </p:txBody>
      </p:sp>
      <p:sp>
        <p:nvSpPr>
          <p:cNvPr id="2" name="TextBox 1">
            <a:extLst>
              <a:ext uri="{FF2B5EF4-FFF2-40B4-BE49-F238E27FC236}">
                <a16:creationId xmlns:a16="http://schemas.microsoft.com/office/drawing/2014/main" id="{328C79DD-E967-4306-B9D0-D9549D50900D}"/>
              </a:ext>
            </a:extLst>
          </p:cNvPr>
          <p:cNvSpPr txBox="1"/>
          <p:nvPr/>
        </p:nvSpPr>
        <p:spPr>
          <a:xfrm>
            <a:off x="1066800" y="2366963"/>
            <a:ext cx="7924800" cy="2800350"/>
          </a:xfrm>
          <a:prstGeom prst="rect">
            <a:avLst/>
          </a:prstGeom>
          <a:noFill/>
        </p:spPr>
        <p:txBody>
          <a:bodyPr>
            <a:spAutoFit/>
          </a:bodyPr>
          <a:lstStyle/>
          <a:p>
            <a:pPr>
              <a:buFontTx/>
              <a:buNone/>
              <a:defRPr/>
            </a:pPr>
            <a:r>
              <a:rPr lang="zh-CN" altLang="en-US" sz="3600" b="1" dirty="0">
                <a:latin typeface="+mn-ea"/>
                <a:ea typeface="+mn-ea"/>
              </a:rPr>
              <a:t>要将不含税奖金换算成含税奖金</a:t>
            </a:r>
            <a:endParaRPr lang="en-US" altLang="zh-CN" sz="2800" b="1" dirty="0">
              <a:latin typeface="+mn-ea"/>
              <a:ea typeface="+mn-ea"/>
            </a:endParaRPr>
          </a:p>
          <a:p>
            <a:pPr>
              <a:buFontTx/>
              <a:buNone/>
              <a:defRPr/>
            </a:pPr>
            <a:r>
              <a:rPr lang="zh-CN" altLang="en-US" sz="2800" b="1" dirty="0">
                <a:latin typeface="楷体" panose="02010609060101010101" pitchFamily="49" charset="-122"/>
                <a:ea typeface="楷体" panose="02010609060101010101" pitchFamily="49" charset="-122"/>
              </a:rPr>
              <a:t>逆推：</a:t>
            </a:r>
            <a:endParaRPr lang="en-US" altLang="zh-CN" sz="2800" b="1" dirty="0">
              <a:latin typeface="楷体" panose="02010609060101010101" pitchFamily="49" charset="-122"/>
              <a:ea typeface="楷体" panose="02010609060101010101" pitchFamily="49" charset="-122"/>
            </a:endParaRPr>
          </a:p>
          <a:p>
            <a:pPr>
              <a:buFontTx/>
              <a:buNone/>
              <a:defRPr/>
            </a:pPr>
            <a:r>
              <a:rPr lang="zh-CN" altLang="en-US" sz="2800" b="1" dirty="0">
                <a:latin typeface="楷体" panose="02010609060101010101" pitchFamily="49" charset="-122"/>
                <a:ea typeface="楷体" panose="02010609060101010101" pitchFamily="49" charset="-122"/>
              </a:rPr>
              <a:t>税收</a:t>
            </a:r>
            <a:r>
              <a:rPr lang="en-US" altLang="zh-CN" sz="2800" b="1" dirty="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含税奖金</a:t>
            </a:r>
            <a:r>
              <a:rPr lang="en-US" altLang="zh-CN" sz="2800" b="1" dirty="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适用税率</a:t>
            </a:r>
            <a:r>
              <a:rPr lang="en-US" altLang="zh-CN" sz="2800" b="1" dirty="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速算扣除数</a:t>
            </a:r>
            <a:endParaRPr lang="en-US" altLang="zh-CN" sz="2800" b="1" dirty="0">
              <a:latin typeface="楷体" panose="02010609060101010101" pitchFamily="49" charset="-122"/>
              <a:ea typeface="楷体" panose="02010609060101010101" pitchFamily="49" charset="-122"/>
            </a:endParaRPr>
          </a:p>
          <a:p>
            <a:pPr>
              <a:buFontTx/>
              <a:buNone/>
              <a:defRPr/>
            </a:pPr>
            <a:r>
              <a:rPr lang="zh-CN" altLang="en-US" sz="2800" b="1" dirty="0">
                <a:latin typeface="楷体" panose="02010609060101010101" pitchFamily="49" charset="-122"/>
                <a:ea typeface="楷体" panose="02010609060101010101" pitchFamily="49" charset="-122"/>
              </a:rPr>
              <a:t>不含税奖金</a:t>
            </a:r>
            <a:r>
              <a:rPr lang="en-US" altLang="zh-CN" sz="2800" b="1" dirty="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含税奖金</a:t>
            </a:r>
            <a:r>
              <a:rPr lang="en-US" altLang="zh-CN" sz="2800" b="1" dirty="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税收</a:t>
            </a:r>
            <a:endParaRPr lang="en-US" altLang="zh-CN" sz="2800" b="1" dirty="0">
              <a:latin typeface="楷体" panose="02010609060101010101" pitchFamily="49" charset="-122"/>
              <a:ea typeface="楷体" panose="02010609060101010101" pitchFamily="49" charset="-122"/>
            </a:endParaRPr>
          </a:p>
          <a:p>
            <a:pPr>
              <a:buFontTx/>
              <a:buNone/>
              <a:defRPr/>
            </a:pPr>
            <a:endParaRPr lang="en-US" altLang="zh-CN" sz="2800" b="1" dirty="0">
              <a:latin typeface="+mn-ea"/>
              <a:ea typeface="+mn-ea"/>
            </a:endParaRPr>
          </a:p>
          <a:p>
            <a:pPr>
              <a:buFontTx/>
              <a:buNone/>
              <a:defRPr/>
            </a:pPr>
            <a:r>
              <a:rPr lang="zh-CN" altLang="en-US" sz="2800" b="1" dirty="0">
                <a:latin typeface="+mn-ea"/>
                <a:ea typeface="+mn-ea"/>
              </a:rPr>
              <a:t>则： 含税奖金</a:t>
            </a:r>
            <a:r>
              <a:rPr lang="en-US" altLang="zh-CN" sz="2800" b="1" dirty="0">
                <a:latin typeface="+mn-ea"/>
                <a:ea typeface="+mn-ea"/>
              </a:rPr>
              <a:t>=</a:t>
            </a:r>
            <a:endParaRPr lang="zh-CN" altLang="en-US" sz="2800" b="1" dirty="0">
              <a:latin typeface="+mn-ea"/>
              <a:ea typeface="+mn-ea"/>
            </a:endParaRPr>
          </a:p>
        </p:txBody>
      </p:sp>
      <p:pic>
        <p:nvPicPr>
          <p:cNvPr id="17413" name="Picture 6" descr="http://t3.baidu.com/it/u=3305661168,472820495&amp;fm=0&amp;gp=0.jpg">
            <a:hlinkClick r:id="rId2"/>
            <a:extLst>
              <a:ext uri="{FF2B5EF4-FFF2-40B4-BE49-F238E27FC236}">
                <a16:creationId xmlns:a16="http://schemas.microsoft.com/office/drawing/2014/main" id="{48EDD09D-F9A1-4D94-9D6B-D3DCD8F83A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4495800"/>
            <a:ext cx="198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F670236-FAA0-4A06-8F4D-12766293038B}"/>
              </a:ext>
            </a:extLst>
          </p:cNvPr>
          <p:cNvSpPr txBox="1">
            <a:spLocks noChangeArrowheads="1"/>
          </p:cNvSpPr>
          <p:nvPr/>
        </p:nvSpPr>
        <p:spPr bwMode="auto">
          <a:xfrm>
            <a:off x="1295400" y="609600"/>
            <a:ext cx="7162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2800" b="1">
                <a:latin typeface="楷体_GB2312" pitchFamily="1" charset="-122"/>
                <a:ea typeface="楷体_GB2312" pitchFamily="1" charset="-122"/>
              </a:rPr>
              <a:t>中国公民李某</a:t>
            </a:r>
            <a:r>
              <a:rPr lang="en-US" altLang="zh-CN" sz="2800" b="1">
                <a:latin typeface="楷体_GB2312" pitchFamily="1" charset="-122"/>
                <a:ea typeface="楷体_GB2312" pitchFamily="1" charset="-122"/>
              </a:rPr>
              <a:t>2017</a:t>
            </a:r>
            <a:r>
              <a:rPr lang="zh-CN" altLang="en-US" sz="2800" b="1">
                <a:latin typeface="楷体_GB2312" pitchFamily="1" charset="-122"/>
                <a:ea typeface="楷体_GB2312" pitchFamily="1" charset="-122"/>
              </a:rPr>
              <a:t>年</a:t>
            </a:r>
            <a:r>
              <a:rPr lang="en-US" altLang="zh-CN" sz="2800" b="1">
                <a:latin typeface="楷体_GB2312" pitchFamily="1" charset="-122"/>
                <a:ea typeface="楷体_GB2312" pitchFamily="1" charset="-122"/>
              </a:rPr>
              <a:t>3</a:t>
            </a:r>
            <a:r>
              <a:rPr lang="zh-CN" altLang="en-US" sz="2800" b="1">
                <a:latin typeface="楷体_GB2312" pitchFamily="1" charset="-122"/>
                <a:ea typeface="楷体_GB2312" pitchFamily="1" charset="-122"/>
              </a:rPr>
              <a:t>月取得当月工薪收入</a:t>
            </a:r>
            <a:r>
              <a:rPr lang="en-US" altLang="zh-CN" sz="2800" b="1">
                <a:latin typeface="楷体_GB2312" pitchFamily="1" charset="-122"/>
                <a:ea typeface="楷体_GB2312" pitchFamily="1" charset="-122"/>
              </a:rPr>
              <a:t>6800</a:t>
            </a:r>
            <a:r>
              <a:rPr lang="zh-CN" altLang="en-US" sz="2800" b="1">
                <a:latin typeface="楷体_GB2312" pitchFamily="1" charset="-122"/>
                <a:ea typeface="楷体_GB2312" pitchFamily="1" charset="-122"/>
              </a:rPr>
              <a:t>元和</a:t>
            </a:r>
            <a:r>
              <a:rPr lang="en-US" altLang="zh-CN" sz="2800" b="1">
                <a:latin typeface="楷体_GB2312" pitchFamily="1" charset="-122"/>
                <a:ea typeface="楷体_GB2312" pitchFamily="1" charset="-122"/>
              </a:rPr>
              <a:t>2016</a:t>
            </a:r>
            <a:r>
              <a:rPr lang="zh-CN" altLang="en-US" sz="2800" b="1">
                <a:latin typeface="楷体_GB2312" pitchFamily="1" charset="-122"/>
                <a:ea typeface="楷体_GB2312" pitchFamily="1" charset="-122"/>
              </a:rPr>
              <a:t>年的年终税后奖金</a:t>
            </a:r>
            <a:r>
              <a:rPr lang="en-US" altLang="zh-CN" sz="2800" b="1">
                <a:latin typeface="楷体_GB2312" pitchFamily="1" charset="-122"/>
                <a:ea typeface="楷体_GB2312" pitchFamily="1" charset="-122"/>
              </a:rPr>
              <a:t>24000</a:t>
            </a:r>
            <a:r>
              <a:rPr lang="zh-CN" altLang="en-US" sz="2800" b="1">
                <a:latin typeface="楷体_GB2312" pitchFamily="1" charset="-122"/>
                <a:ea typeface="楷体_GB2312" pitchFamily="1" charset="-122"/>
              </a:rPr>
              <a:t>元，计算李某</a:t>
            </a:r>
            <a:r>
              <a:rPr lang="en-US" altLang="zh-CN" sz="2800" b="1">
                <a:latin typeface="楷体_GB2312" pitchFamily="1" charset="-122"/>
                <a:ea typeface="楷体_GB2312" pitchFamily="1" charset="-122"/>
              </a:rPr>
              <a:t>3</a:t>
            </a:r>
            <a:r>
              <a:rPr lang="zh-CN" altLang="en-US" sz="2800" b="1">
                <a:latin typeface="楷体_GB2312" pitchFamily="1" charset="-122"/>
                <a:ea typeface="楷体_GB2312" pitchFamily="1" charset="-122"/>
              </a:rPr>
              <a:t>月份应纳的个人所得税。</a:t>
            </a:r>
          </a:p>
        </p:txBody>
      </p:sp>
      <p:sp>
        <p:nvSpPr>
          <p:cNvPr id="5" name="TextBox 4">
            <a:extLst>
              <a:ext uri="{FF2B5EF4-FFF2-40B4-BE49-F238E27FC236}">
                <a16:creationId xmlns:a16="http://schemas.microsoft.com/office/drawing/2014/main" id="{5E906734-F88F-436C-B277-580F4E3A8E88}"/>
              </a:ext>
            </a:extLst>
          </p:cNvPr>
          <p:cNvSpPr txBox="1">
            <a:spLocks noChangeArrowheads="1"/>
          </p:cNvSpPr>
          <p:nvPr/>
        </p:nvSpPr>
        <p:spPr bwMode="auto">
          <a:xfrm>
            <a:off x="1447800" y="2609850"/>
            <a:ext cx="7391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2400" b="1">
                <a:latin typeface="楷体" panose="02010609060101010101" pitchFamily="49" charset="-122"/>
                <a:ea typeface="楷体" panose="02010609060101010101" pitchFamily="49" charset="-122"/>
              </a:rPr>
              <a:t>工资：（</a:t>
            </a:r>
            <a:r>
              <a:rPr lang="en-US" altLang="zh-CN" sz="2400" b="1">
                <a:latin typeface="楷体" panose="02010609060101010101" pitchFamily="49" charset="-122"/>
                <a:ea typeface="楷体" panose="02010609060101010101" pitchFamily="49" charset="-122"/>
              </a:rPr>
              <a:t>6800-3500</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 ×10%-105=225</a:t>
            </a:r>
            <a:r>
              <a:rPr lang="zh-CN" altLang="en-US" sz="2400" b="1">
                <a:latin typeface="楷体" panose="02010609060101010101" pitchFamily="49" charset="-122"/>
                <a:ea typeface="楷体" panose="02010609060101010101" pitchFamily="49" charset="-122"/>
              </a:rPr>
              <a:t>（元）</a:t>
            </a:r>
            <a:endParaRPr lang="en-US" altLang="zh-CN" sz="2400" b="1">
              <a:latin typeface="楷体" panose="02010609060101010101" pitchFamily="49" charset="-122"/>
              <a:ea typeface="楷体" panose="02010609060101010101" pitchFamily="49" charset="-122"/>
            </a:endParaRPr>
          </a:p>
          <a:p>
            <a:pPr eaLnBrk="1" hangingPunct="1"/>
            <a:r>
              <a:rPr lang="zh-CN" altLang="en-US" sz="2400" b="1">
                <a:latin typeface="楷体" panose="02010609060101010101" pitchFamily="49" charset="-122"/>
                <a:ea typeface="楷体" panose="02010609060101010101" pitchFamily="49" charset="-122"/>
              </a:rPr>
              <a:t>奖金：</a:t>
            </a:r>
            <a:endParaRPr lang="en-US" altLang="zh-CN" sz="2400" b="1">
              <a:latin typeface="楷体" panose="02010609060101010101" pitchFamily="49" charset="-122"/>
              <a:ea typeface="楷体" panose="02010609060101010101" pitchFamily="49" charset="-122"/>
            </a:endParaRPr>
          </a:p>
          <a:p>
            <a:pPr eaLnBrk="1" hangingPunct="1"/>
            <a:r>
              <a:rPr lang="en-US" altLang="zh-CN" sz="2400" b="1">
                <a:latin typeface="楷体" panose="02010609060101010101" pitchFamily="49" charset="-122"/>
                <a:ea typeface="楷体" panose="02010609060101010101" pitchFamily="49" charset="-122"/>
              </a:rPr>
              <a:t>24000÷12=2000</a:t>
            </a:r>
            <a:r>
              <a:rPr lang="zh-CN" altLang="en-US" sz="2400" b="1">
                <a:latin typeface="楷体" panose="02010609060101010101" pitchFamily="49" charset="-122"/>
                <a:ea typeface="楷体" panose="02010609060101010101" pitchFamily="49" charset="-122"/>
              </a:rPr>
              <a:t>（元），税率</a:t>
            </a:r>
            <a:r>
              <a:rPr lang="en-US" altLang="zh-CN" sz="2400" b="1">
                <a:latin typeface="楷体" panose="02010609060101010101" pitchFamily="49" charset="-122"/>
                <a:ea typeface="楷体" panose="02010609060101010101" pitchFamily="49" charset="-122"/>
              </a:rPr>
              <a:t>10%</a:t>
            </a:r>
            <a:r>
              <a:rPr lang="zh-CN" altLang="en-US" sz="2400" b="1">
                <a:latin typeface="楷体" panose="02010609060101010101" pitchFamily="49" charset="-122"/>
                <a:ea typeface="楷体" panose="02010609060101010101" pitchFamily="49" charset="-122"/>
              </a:rPr>
              <a:t>，速算扣除数</a:t>
            </a:r>
            <a:r>
              <a:rPr lang="en-US" altLang="zh-CN" sz="2400" b="1">
                <a:latin typeface="楷体" panose="02010609060101010101" pitchFamily="49" charset="-122"/>
                <a:ea typeface="楷体" panose="02010609060101010101" pitchFamily="49" charset="-122"/>
              </a:rPr>
              <a:t>105</a:t>
            </a:r>
            <a:r>
              <a:rPr lang="zh-CN" altLang="en-US" sz="2400" b="1">
                <a:latin typeface="楷体" panose="02010609060101010101" pitchFamily="49" charset="-122"/>
                <a:ea typeface="楷体" panose="02010609060101010101" pitchFamily="49" charset="-122"/>
              </a:rPr>
              <a:t>，</a:t>
            </a:r>
            <a:endParaRPr lang="en-US" altLang="zh-CN" sz="2400" b="1">
              <a:latin typeface="楷体" panose="02010609060101010101" pitchFamily="49" charset="-122"/>
              <a:ea typeface="楷体" panose="02010609060101010101" pitchFamily="49" charset="-122"/>
            </a:endParaRPr>
          </a:p>
          <a:p>
            <a:pPr eaLnBrk="1" hangingPunct="1"/>
            <a:r>
              <a:rPr lang="zh-CN" altLang="en-US" sz="2400" b="1">
                <a:latin typeface="楷体" panose="02010609060101010101" pitchFamily="49" charset="-122"/>
                <a:ea typeface="楷体" panose="02010609060101010101" pitchFamily="49" charset="-122"/>
              </a:rPr>
              <a:t>换算成含税一次性奖金（</a:t>
            </a:r>
            <a:r>
              <a:rPr lang="en-US" altLang="zh-CN" sz="2400" b="1">
                <a:latin typeface="楷体" panose="02010609060101010101" pitchFamily="49" charset="-122"/>
                <a:ea typeface="楷体" panose="02010609060101010101" pitchFamily="49" charset="-122"/>
              </a:rPr>
              <a:t>24000-105</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1-10%</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=26550</a:t>
            </a:r>
            <a:r>
              <a:rPr lang="zh-CN" altLang="en-US" sz="2400" b="1">
                <a:latin typeface="楷体" panose="02010609060101010101" pitchFamily="49" charset="-122"/>
                <a:ea typeface="楷体" panose="02010609060101010101" pitchFamily="49" charset="-122"/>
              </a:rPr>
              <a:t>（元）</a:t>
            </a:r>
            <a:endParaRPr lang="en-US" altLang="zh-CN" sz="2400" b="1">
              <a:latin typeface="楷体" panose="02010609060101010101" pitchFamily="49" charset="-122"/>
              <a:ea typeface="楷体" panose="02010609060101010101" pitchFamily="49" charset="-122"/>
            </a:endParaRPr>
          </a:p>
          <a:p>
            <a:pPr eaLnBrk="1" hangingPunct="1"/>
            <a:r>
              <a:rPr lang="en-US" altLang="zh-CN" sz="2400" b="1">
                <a:latin typeface="楷体" panose="02010609060101010101" pitchFamily="49" charset="-122"/>
                <a:ea typeface="楷体" panose="02010609060101010101" pitchFamily="49" charset="-122"/>
              </a:rPr>
              <a:t>26550÷12=2212.5</a:t>
            </a:r>
            <a:r>
              <a:rPr lang="zh-CN" altLang="en-US" sz="2400" b="1">
                <a:latin typeface="楷体" panose="02010609060101010101" pitchFamily="49" charset="-122"/>
                <a:ea typeface="楷体" panose="02010609060101010101" pitchFamily="49" charset="-122"/>
              </a:rPr>
              <a:t>（元），税率</a:t>
            </a:r>
            <a:r>
              <a:rPr lang="en-US" altLang="zh-CN" sz="2400" b="1">
                <a:latin typeface="楷体" panose="02010609060101010101" pitchFamily="49" charset="-122"/>
                <a:ea typeface="楷体" panose="02010609060101010101" pitchFamily="49" charset="-122"/>
              </a:rPr>
              <a:t>10%</a:t>
            </a:r>
            <a:r>
              <a:rPr lang="zh-CN" altLang="en-US" sz="2400" b="1">
                <a:latin typeface="楷体" panose="02010609060101010101" pitchFamily="49" charset="-122"/>
                <a:ea typeface="楷体" panose="02010609060101010101" pitchFamily="49" charset="-122"/>
              </a:rPr>
              <a:t>，速算扣除数</a:t>
            </a:r>
            <a:r>
              <a:rPr lang="en-US" altLang="zh-CN" sz="2400" b="1">
                <a:latin typeface="楷体" panose="02010609060101010101" pitchFamily="49" charset="-122"/>
                <a:ea typeface="楷体" panose="02010609060101010101" pitchFamily="49" charset="-122"/>
              </a:rPr>
              <a:t>105</a:t>
            </a:r>
            <a:r>
              <a:rPr lang="zh-CN" altLang="en-US" sz="2400" b="1">
                <a:latin typeface="楷体" panose="02010609060101010101" pitchFamily="49" charset="-122"/>
                <a:ea typeface="楷体" panose="02010609060101010101" pitchFamily="49" charset="-122"/>
              </a:rPr>
              <a:t>，</a:t>
            </a:r>
            <a:endParaRPr lang="en-US" altLang="zh-CN" sz="2400" b="1">
              <a:latin typeface="楷体" panose="02010609060101010101" pitchFamily="49" charset="-122"/>
              <a:ea typeface="楷体" panose="02010609060101010101" pitchFamily="49" charset="-122"/>
            </a:endParaRPr>
          </a:p>
          <a:p>
            <a:pPr eaLnBrk="1" hangingPunct="1"/>
            <a:r>
              <a:rPr lang="en-US" altLang="zh-CN" sz="2400" b="1">
                <a:latin typeface="楷体" panose="02010609060101010101" pitchFamily="49" charset="-122"/>
                <a:ea typeface="楷体" panose="02010609060101010101" pitchFamily="49" charset="-122"/>
              </a:rPr>
              <a:t>26550×10%-105=2550</a:t>
            </a:r>
          </a:p>
          <a:p>
            <a:pPr eaLnBrk="1" hangingPunct="1"/>
            <a:r>
              <a:rPr lang="zh-CN" altLang="en-US" sz="2400" b="1">
                <a:latin typeface="楷体" panose="02010609060101010101" pitchFamily="49" charset="-122"/>
                <a:ea typeface="楷体" panose="02010609060101010101" pitchFamily="49" charset="-122"/>
              </a:rPr>
              <a:t>应纳个人所得税</a:t>
            </a:r>
            <a:r>
              <a:rPr lang="en-US" altLang="zh-CN" sz="2400" b="1">
                <a:latin typeface="楷体" panose="02010609060101010101" pitchFamily="49" charset="-122"/>
                <a:ea typeface="楷体" panose="02010609060101010101" pitchFamily="49" charset="-122"/>
              </a:rPr>
              <a:t>=225+2550=2775</a:t>
            </a:r>
            <a:r>
              <a:rPr lang="zh-CN" altLang="en-US" sz="2400" b="1">
                <a:latin typeface="楷体" panose="02010609060101010101" pitchFamily="49" charset="-122"/>
                <a:ea typeface="楷体" panose="02010609060101010101" pitchFamily="49" charset="-122"/>
              </a:rPr>
              <a:t>（元）</a:t>
            </a:r>
            <a:endParaRPr lang="zh-CN" altLang="en-US" sz="2400">
              <a:latin typeface="楷体" panose="02010609060101010101" pitchFamily="49" charset="-122"/>
              <a:ea typeface="楷体" panose="02010609060101010101" pitchFamily="49" charset="-122"/>
            </a:endParaRPr>
          </a:p>
        </p:txBody>
      </p:sp>
      <p:pic>
        <p:nvPicPr>
          <p:cNvPr id="18436" name="Picture 2" descr="http://t2.baidu.com/it/u=3688798276,1809578572&amp;fm=0&amp;gp=0.jpg">
            <a:hlinkClick r:id="rId2"/>
            <a:extLst>
              <a:ext uri="{FF2B5EF4-FFF2-40B4-BE49-F238E27FC236}">
                <a16:creationId xmlns:a16="http://schemas.microsoft.com/office/drawing/2014/main" id="{42BD1CAC-5912-45D4-BDEF-EE22412337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38" y="4038600"/>
            <a:ext cx="13239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additive="base">
                                        <p:cTn id="3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a:extLst>
              <a:ext uri="{FF2B5EF4-FFF2-40B4-BE49-F238E27FC236}">
                <a16:creationId xmlns:a16="http://schemas.microsoft.com/office/drawing/2014/main" id="{3244689E-D8A0-47F7-925C-9D3E454B1B4C}"/>
              </a:ext>
            </a:extLst>
          </p:cNvPr>
          <p:cNvSpPr>
            <a:spLocks noGrp="1" noChangeArrowheads="1"/>
          </p:cNvSpPr>
          <p:nvPr>
            <p:ph idx="1"/>
          </p:nvPr>
        </p:nvSpPr>
        <p:spPr>
          <a:xfrm>
            <a:off x="914400" y="333375"/>
            <a:ext cx="7772400" cy="5797550"/>
          </a:xfrm>
        </p:spPr>
        <p:txBody>
          <a:bodyPr/>
          <a:lstStyle/>
          <a:p>
            <a:pPr eaLnBrk="1" hangingPunct="1">
              <a:defRPr/>
            </a:pPr>
            <a:r>
              <a:rPr lang="zh-CN" altLang="en-US" b="1" dirty="0">
                <a:latin typeface="+mn-ea"/>
              </a:rPr>
              <a:t>（</a:t>
            </a:r>
            <a:r>
              <a:rPr lang="en-US" altLang="zh-CN" b="1" dirty="0">
                <a:latin typeface="+mn-ea"/>
              </a:rPr>
              <a:t>2</a:t>
            </a:r>
            <a:r>
              <a:rPr lang="zh-CN" altLang="en-US" b="1" dirty="0">
                <a:latin typeface="+mn-ea"/>
              </a:rPr>
              <a:t>）</a:t>
            </a:r>
            <a:r>
              <a:rPr lang="zh-CN" altLang="en-US" b="1" dirty="0"/>
              <a:t>雇用单位和派遣单位分别支付工资、薪金应纳税额的计算</a:t>
            </a:r>
          </a:p>
          <a:p>
            <a:pPr eaLnBrk="1" hangingPunct="1">
              <a:defRPr/>
            </a:pPr>
            <a:endParaRPr lang="zh-CN" altLang="en-US" b="1" dirty="0"/>
          </a:p>
          <a:p>
            <a:pPr eaLnBrk="1" hangingPunct="1">
              <a:defRPr/>
            </a:pPr>
            <a:r>
              <a:rPr lang="zh-CN" altLang="en-US" sz="2800" b="1" dirty="0">
                <a:latin typeface="楷体" panose="02010609060101010101" pitchFamily="49" charset="-122"/>
                <a:ea typeface="楷体" panose="02010609060101010101" pitchFamily="49" charset="-122"/>
              </a:rPr>
              <a:t>总体方法：在外企和外国驻华机构工作的中方人员从两处取得的工资，先在各地</a:t>
            </a:r>
            <a:r>
              <a:rPr lang="zh-CN" altLang="en-US" sz="2800" b="1" dirty="0">
                <a:solidFill>
                  <a:srgbClr val="FF0000"/>
                </a:solidFill>
                <a:latin typeface="楷体" panose="02010609060101010101" pitchFamily="49" charset="-122"/>
                <a:ea typeface="楷体" panose="02010609060101010101" pitchFamily="49" charset="-122"/>
              </a:rPr>
              <a:t>预扣</a:t>
            </a:r>
            <a:r>
              <a:rPr lang="zh-CN" altLang="en-US" sz="2800" b="1" dirty="0">
                <a:latin typeface="楷体" panose="02010609060101010101" pitchFamily="49" charset="-122"/>
                <a:ea typeface="楷体" panose="02010609060101010101" pitchFamily="49" charset="-122"/>
              </a:rPr>
              <a:t>，再由纳税人</a:t>
            </a:r>
            <a:r>
              <a:rPr lang="zh-CN" altLang="en-US" sz="2800" b="1" dirty="0">
                <a:solidFill>
                  <a:srgbClr val="FF0000"/>
                </a:solidFill>
                <a:latin typeface="楷体" panose="02010609060101010101" pitchFamily="49" charset="-122"/>
                <a:ea typeface="楷体" panose="02010609060101010101" pitchFamily="49" charset="-122"/>
              </a:rPr>
              <a:t>选择并固定一地</a:t>
            </a:r>
            <a:r>
              <a:rPr lang="zh-CN" altLang="en-US" sz="2800" b="1" dirty="0">
                <a:latin typeface="楷体" panose="02010609060101010101" pitchFamily="49" charset="-122"/>
                <a:ea typeface="楷体" panose="02010609060101010101" pitchFamily="49" charset="-122"/>
              </a:rPr>
              <a:t>税务机关</a:t>
            </a:r>
            <a:r>
              <a:rPr lang="zh-CN" altLang="en-US" sz="2800" b="1" dirty="0">
                <a:solidFill>
                  <a:srgbClr val="FF0000"/>
                </a:solidFill>
                <a:latin typeface="楷体" panose="02010609060101010101" pitchFamily="49" charset="-122"/>
                <a:ea typeface="楷体" panose="02010609060101010101" pitchFamily="49" charset="-122"/>
              </a:rPr>
              <a:t>汇算清缴</a:t>
            </a:r>
            <a:r>
              <a:rPr lang="zh-CN" altLang="en-US" sz="2800" b="1" dirty="0">
                <a:latin typeface="楷体" panose="02010609060101010101" pitchFamily="49" charset="-122"/>
                <a:ea typeface="楷体" panose="02010609060101010101" pitchFamily="49" charset="-122"/>
              </a:rPr>
              <a:t>（附工资单原件和完税凭证原件），多退少补。</a:t>
            </a:r>
          </a:p>
          <a:p>
            <a:pPr eaLnBrk="1" hangingPunct="1">
              <a:defRPr/>
            </a:pPr>
            <a:r>
              <a:rPr lang="zh-CN" altLang="en-US" sz="2800" b="1" dirty="0">
                <a:latin typeface="楷体" panose="02010609060101010101" pitchFamily="49" charset="-122"/>
                <a:ea typeface="楷体" panose="02010609060101010101" pitchFamily="49" charset="-122"/>
              </a:rPr>
              <a:t>具体方法：</a:t>
            </a:r>
            <a:r>
              <a:rPr lang="zh-CN" altLang="en-US" sz="2800" b="1" dirty="0">
                <a:solidFill>
                  <a:srgbClr val="FF0000"/>
                </a:solidFill>
                <a:latin typeface="楷体" panose="02010609060101010101" pitchFamily="49" charset="-122"/>
                <a:ea typeface="楷体" panose="02010609060101010101" pitchFamily="49" charset="-122"/>
              </a:rPr>
              <a:t>雇用单位</a:t>
            </a:r>
            <a:r>
              <a:rPr lang="zh-CN" altLang="en-US" sz="2800" b="1" dirty="0">
                <a:latin typeface="楷体" panose="02010609060101010101" pitchFamily="49" charset="-122"/>
                <a:ea typeface="楷体" panose="02010609060101010101" pitchFamily="49" charset="-122"/>
              </a:rPr>
              <a:t>支付工资扣税时，</a:t>
            </a:r>
            <a:r>
              <a:rPr lang="zh-CN" altLang="en-US" sz="2800" b="1" dirty="0">
                <a:solidFill>
                  <a:srgbClr val="FF0000"/>
                </a:solidFill>
                <a:latin typeface="楷体" panose="02010609060101010101" pitchFamily="49" charset="-122"/>
                <a:ea typeface="楷体" panose="02010609060101010101" pitchFamily="49" charset="-122"/>
              </a:rPr>
              <a:t>减除</a:t>
            </a:r>
            <a:r>
              <a:rPr lang="zh-CN" altLang="en-US" sz="2800" b="1" dirty="0">
                <a:latin typeface="楷体" panose="02010609060101010101" pitchFamily="49" charset="-122"/>
                <a:ea typeface="楷体" panose="02010609060101010101" pitchFamily="49" charset="-122"/>
              </a:rPr>
              <a:t>扣除费用，</a:t>
            </a:r>
            <a:r>
              <a:rPr lang="zh-CN" altLang="en-US" sz="2800" b="1" dirty="0">
                <a:solidFill>
                  <a:srgbClr val="FF0000"/>
                </a:solidFill>
                <a:latin typeface="楷体" panose="02010609060101010101" pitchFamily="49" charset="-122"/>
                <a:ea typeface="楷体" panose="02010609060101010101" pitchFamily="49" charset="-122"/>
              </a:rPr>
              <a:t>派遣单位</a:t>
            </a:r>
            <a:r>
              <a:rPr lang="zh-CN" altLang="en-US" sz="2800" b="1" dirty="0">
                <a:latin typeface="楷体" panose="02010609060101010101" pitchFamily="49" charset="-122"/>
                <a:ea typeface="楷体" panose="02010609060101010101" pitchFamily="49" charset="-122"/>
              </a:rPr>
              <a:t>在支付工资扣税时，</a:t>
            </a:r>
            <a:r>
              <a:rPr lang="zh-CN" altLang="en-US" sz="2800" b="1" dirty="0">
                <a:solidFill>
                  <a:srgbClr val="FF0000"/>
                </a:solidFill>
                <a:latin typeface="楷体" panose="02010609060101010101" pitchFamily="49" charset="-122"/>
                <a:ea typeface="楷体" panose="02010609060101010101" pitchFamily="49" charset="-122"/>
              </a:rPr>
              <a:t>不减除</a:t>
            </a:r>
            <a:r>
              <a:rPr lang="zh-CN" altLang="en-US" sz="2800" b="1" dirty="0">
                <a:latin typeface="楷体" panose="02010609060101010101" pitchFamily="49" charset="-122"/>
                <a:ea typeface="楷体" panose="02010609060101010101" pitchFamily="49" charset="-122"/>
              </a:rPr>
              <a:t>费用，全额计算。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7042">
                                            <p:txEl>
                                              <p:pRg st="0" end="0"/>
                                            </p:txEl>
                                          </p:spTgt>
                                        </p:tgtEl>
                                        <p:attrNameLst>
                                          <p:attrName>style.visibility</p:attrName>
                                        </p:attrNameLst>
                                      </p:cBhvr>
                                      <p:to>
                                        <p:strVal val="visible"/>
                                      </p:to>
                                    </p:set>
                                    <p:anim calcmode="lin" valueType="num">
                                      <p:cBhvr additive="base">
                                        <p:cTn id="7" dur="500" fill="hold"/>
                                        <p:tgtEl>
                                          <p:spTgt spid="870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70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7042">
                                            <p:txEl>
                                              <p:pRg st="2" end="2"/>
                                            </p:txEl>
                                          </p:spTgt>
                                        </p:tgtEl>
                                        <p:attrNameLst>
                                          <p:attrName>style.visibility</p:attrName>
                                        </p:attrNameLst>
                                      </p:cBhvr>
                                      <p:to>
                                        <p:strVal val="visible"/>
                                      </p:to>
                                    </p:set>
                                    <p:anim calcmode="lin" valueType="num">
                                      <p:cBhvr additive="base">
                                        <p:cTn id="13" dur="500" fill="hold"/>
                                        <p:tgtEl>
                                          <p:spTgt spid="8704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70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7042">
                                            <p:txEl>
                                              <p:pRg st="3" end="3"/>
                                            </p:txEl>
                                          </p:spTgt>
                                        </p:tgtEl>
                                        <p:attrNameLst>
                                          <p:attrName>style.visibility</p:attrName>
                                        </p:attrNameLst>
                                      </p:cBhvr>
                                      <p:to>
                                        <p:strVal val="visible"/>
                                      </p:to>
                                    </p:set>
                                    <p:anim calcmode="lin" valueType="num">
                                      <p:cBhvr additive="base">
                                        <p:cTn id="19" dur="500" fill="hold"/>
                                        <p:tgtEl>
                                          <p:spTgt spid="8704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704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3AE682A1-DC62-47CE-96FD-5BF77A74ADA6}"/>
              </a:ext>
            </a:extLst>
          </p:cNvPr>
          <p:cNvSpPr>
            <a:spLocks noGrp="1" noChangeArrowheads="1"/>
          </p:cNvSpPr>
          <p:nvPr>
            <p:ph idx="1"/>
          </p:nvPr>
        </p:nvSpPr>
        <p:spPr>
          <a:xfrm>
            <a:off x="914400" y="404813"/>
            <a:ext cx="7772400" cy="5843587"/>
          </a:xfrm>
        </p:spPr>
        <p:txBody>
          <a:bodyPr/>
          <a:lstStyle/>
          <a:p>
            <a:pPr eaLnBrk="1" hangingPunct="1">
              <a:lnSpc>
                <a:spcPct val="90000"/>
              </a:lnSpc>
            </a:pPr>
            <a:r>
              <a:rPr lang="zh-CN" altLang="en-US" b="1">
                <a:solidFill>
                  <a:srgbClr val="FF0000"/>
                </a:solidFill>
                <a:latin typeface="仿宋_GB2312"/>
                <a:ea typeface="仿宋_GB2312"/>
                <a:cs typeface="仿宋_GB2312"/>
              </a:rPr>
              <a:t>例</a:t>
            </a:r>
            <a:r>
              <a:rPr lang="zh-CN" altLang="en-US" b="1">
                <a:latin typeface="仿宋_GB2312"/>
                <a:ea typeface="仿宋_GB2312"/>
                <a:cs typeface="仿宋_GB2312"/>
              </a:rPr>
              <a:t>：王某为一外商投资企业雇用的中方人员，</a:t>
            </a:r>
            <a:r>
              <a:rPr lang="en-US" altLang="zh-CN" b="1">
                <a:solidFill>
                  <a:srgbClr val="FF0000"/>
                </a:solidFill>
                <a:latin typeface="仿宋_GB2312"/>
                <a:ea typeface="仿宋_GB2312"/>
                <a:cs typeface="仿宋_GB2312"/>
              </a:rPr>
              <a:t>2016</a:t>
            </a:r>
            <a:r>
              <a:rPr lang="zh-CN" altLang="en-US" b="1">
                <a:latin typeface="仿宋_GB2312"/>
                <a:ea typeface="仿宋_GB2312"/>
                <a:cs typeface="仿宋_GB2312"/>
              </a:rPr>
              <a:t>年</a:t>
            </a:r>
            <a:r>
              <a:rPr lang="en-US" altLang="zh-CN" b="1">
                <a:latin typeface="仿宋_GB2312"/>
                <a:ea typeface="仿宋_GB2312"/>
                <a:cs typeface="仿宋_GB2312"/>
              </a:rPr>
              <a:t>10</a:t>
            </a:r>
            <a:r>
              <a:rPr lang="zh-CN" altLang="en-US" b="1">
                <a:latin typeface="仿宋_GB2312"/>
                <a:ea typeface="仿宋_GB2312"/>
                <a:cs typeface="仿宋_GB2312"/>
              </a:rPr>
              <a:t>月，该外企付给王某薪金</a:t>
            </a:r>
            <a:r>
              <a:rPr lang="en-US" altLang="zh-CN" b="1">
                <a:latin typeface="仿宋_GB2312"/>
                <a:ea typeface="仿宋_GB2312"/>
                <a:cs typeface="仿宋_GB2312"/>
              </a:rPr>
              <a:t>8000</a:t>
            </a:r>
            <a:r>
              <a:rPr lang="zh-CN" altLang="en-US" b="1">
                <a:latin typeface="仿宋_GB2312"/>
                <a:ea typeface="仿宋_GB2312"/>
                <a:cs typeface="仿宋_GB2312"/>
              </a:rPr>
              <a:t>元，同月，王某还收到派遣单位支付的薪金</a:t>
            </a:r>
            <a:r>
              <a:rPr lang="en-US" altLang="zh-CN" b="1">
                <a:latin typeface="仿宋_GB2312"/>
                <a:ea typeface="仿宋_GB2312"/>
                <a:cs typeface="仿宋_GB2312"/>
              </a:rPr>
              <a:t>900</a:t>
            </a:r>
            <a:r>
              <a:rPr lang="zh-CN" altLang="en-US" b="1">
                <a:latin typeface="仿宋_GB2312"/>
                <a:ea typeface="仿宋_GB2312"/>
                <a:cs typeface="仿宋_GB2312"/>
              </a:rPr>
              <a:t>元，问：两支付单位应如何扣缴个人所得税，王某实际应纳个人所得税为多少？</a:t>
            </a:r>
          </a:p>
          <a:p>
            <a:pPr eaLnBrk="1" hangingPunct="1">
              <a:lnSpc>
                <a:spcPct val="90000"/>
              </a:lnSpc>
            </a:pPr>
            <a:endParaRPr lang="zh-CN" altLang="en-US" b="1">
              <a:latin typeface="仿宋_GB2312"/>
              <a:ea typeface="仿宋_GB2312"/>
              <a:cs typeface="仿宋_GB2312"/>
            </a:endParaRPr>
          </a:p>
          <a:p>
            <a:pPr eaLnBrk="1" hangingPunct="1">
              <a:lnSpc>
                <a:spcPct val="90000"/>
              </a:lnSpc>
            </a:pPr>
            <a:r>
              <a:rPr lang="zh-CN" altLang="en-US" sz="2800" b="1">
                <a:latin typeface="楷体_GB2312" pitchFamily="1" charset="-122"/>
                <a:ea typeface="楷体_GB2312" pitchFamily="1" charset="-122"/>
              </a:rPr>
              <a:t>解：外企应扣缴税款</a:t>
            </a:r>
            <a:r>
              <a:rPr lang="en-US" altLang="zh-CN" sz="2800" b="1">
                <a:latin typeface="楷体_GB2312" pitchFamily="1" charset="-122"/>
                <a:ea typeface="楷体_GB2312" pitchFamily="1" charset="-122"/>
              </a:rPr>
              <a:t>=</a:t>
            </a:r>
            <a:r>
              <a:rPr lang="zh-CN" altLang="en-US" sz="2800" b="1">
                <a:latin typeface="楷体_GB2312" pitchFamily="1" charset="-122"/>
                <a:ea typeface="楷体_GB2312" pitchFamily="1" charset="-122"/>
              </a:rPr>
              <a:t>（</a:t>
            </a:r>
            <a:r>
              <a:rPr lang="en-US" altLang="zh-CN" sz="2800" b="1">
                <a:latin typeface="楷体_GB2312" pitchFamily="1" charset="-122"/>
                <a:ea typeface="楷体_GB2312" pitchFamily="1" charset="-122"/>
              </a:rPr>
              <a:t>8000-3500</a:t>
            </a:r>
            <a:r>
              <a:rPr lang="zh-CN" altLang="en-US" sz="2800" b="1">
                <a:latin typeface="楷体_GB2312" pitchFamily="1" charset="-122"/>
                <a:ea typeface="楷体_GB2312" pitchFamily="1" charset="-122"/>
              </a:rPr>
              <a:t>）</a:t>
            </a:r>
            <a:r>
              <a:rPr lang="en-US" altLang="zh-CN" sz="2800" b="1">
                <a:latin typeface="楷体_GB2312" pitchFamily="1" charset="-122"/>
                <a:ea typeface="楷体_GB2312" pitchFamily="1" charset="-122"/>
              </a:rPr>
              <a:t>×</a:t>
            </a:r>
            <a:r>
              <a:rPr lang="en-US" altLang="zh-CN" sz="2800" b="1">
                <a:solidFill>
                  <a:srgbClr val="FF0000"/>
                </a:solidFill>
                <a:latin typeface="楷体_GB2312" pitchFamily="1" charset="-122"/>
                <a:ea typeface="楷体_GB2312" pitchFamily="1" charset="-122"/>
              </a:rPr>
              <a:t>10</a:t>
            </a:r>
            <a:r>
              <a:rPr lang="en-US" altLang="zh-CN" sz="2800" b="1">
                <a:latin typeface="楷体_GB2312" pitchFamily="1" charset="-122"/>
                <a:ea typeface="楷体_GB2312" pitchFamily="1" charset="-122"/>
              </a:rPr>
              <a:t>%-105=345</a:t>
            </a:r>
            <a:r>
              <a:rPr lang="zh-CN" altLang="en-US" sz="2800" b="1">
                <a:latin typeface="楷体_GB2312" pitchFamily="1" charset="-122"/>
                <a:ea typeface="楷体_GB2312" pitchFamily="1" charset="-122"/>
              </a:rPr>
              <a:t>（元）</a:t>
            </a:r>
          </a:p>
          <a:p>
            <a:pPr eaLnBrk="1" hangingPunct="1">
              <a:lnSpc>
                <a:spcPct val="90000"/>
              </a:lnSpc>
            </a:pPr>
            <a:r>
              <a:rPr lang="zh-CN" altLang="en-US" sz="2800" b="1">
                <a:latin typeface="楷体_GB2312" pitchFamily="1" charset="-122"/>
                <a:ea typeface="楷体_GB2312" pitchFamily="1" charset="-122"/>
              </a:rPr>
              <a:t>派遣单位应扣缴税款</a:t>
            </a:r>
            <a:r>
              <a:rPr lang="en-US" altLang="zh-CN" sz="2800" b="1">
                <a:latin typeface="楷体_GB2312" pitchFamily="1" charset="-122"/>
                <a:ea typeface="楷体_GB2312" pitchFamily="1" charset="-122"/>
              </a:rPr>
              <a:t>=900×</a:t>
            </a:r>
            <a:r>
              <a:rPr lang="en-US" altLang="zh-CN" sz="2800" b="1">
                <a:solidFill>
                  <a:srgbClr val="FF0000"/>
                </a:solidFill>
                <a:latin typeface="楷体_GB2312" pitchFamily="1" charset="-122"/>
                <a:ea typeface="楷体_GB2312" pitchFamily="1" charset="-122"/>
              </a:rPr>
              <a:t>3</a:t>
            </a:r>
            <a:r>
              <a:rPr lang="en-US" altLang="zh-CN" sz="2800" b="1">
                <a:latin typeface="楷体_GB2312" pitchFamily="1" charset="-122"/>
                <a:ea typeface="楷体_GB2312" pitchFamily="1" charset="-122"/>
              </a:rPr>
              <a:t>%-0=27</a:t>
            </a:r>
            <a:r>
              <a:rPr lang="zh-CN" altLang="en-US" sz="2800" b="1">
                <a:latin typeface="楷体_GB2312" pitchFamily="1" charset="-122"/>
                <a:ea typeface="楷体_GB2312" pitchFamily="1" charset="-122"/>
              </a:rPr>
              <a:t>（元）</a:t>
            </a:r>
          </a:p>
          <a:p>
            <a:pPr eaLnBrk="1" hangingPunct="1">
              <a:lnSpc>
                <a:spcPct val="90000"/>
              </a:lnSpc>
            </a:pPr>
            <a:r>
              <a:rPr lang="zh-CN" altLang="en-US" sz="2800" b="1">
                <a:latin typeface="楷体_GB2312" pitchFamily="1" charset="-122"/>
                <a:ea typeface="楷体_GB2312" pitchFamily="1" charset="-122"/>
              </a:rPr>
              <a:t>汇总应纳个人所得税</a:t>
            </a:r>
            <a:r>
              <a:rPr lang="en-US" altLang="zh-CN" sz="2800" b="1">
                <a:latin typeface="楷体_GB2312" pitchFamily="1" charset="-122"/>
                <a:ea typeface="楷体_GB2312" pitchFamily="1" charset="-122"/>
              </a:rPr>
              <a:t>=</a:t>
            </a:r>
            <a:r>
              <a:rPr lang="zh-CN" altLang="en-US" sz="2800" b="1">
                <a:latin typeface="楷体_GB2312" pitchFamily="1" charset="-122"/>
                <a:ea typeface="楷体_GB2312" pitchFamily="1" charset="-122"/>
              </a:rPr>
              <a:t>（</a:t>
            </a:r>
            <a:r>
              <a:rPr lang="en-US" altLang="zh-CN" sz="2800" b="1">
                <a:latin typeface="楷体_GB2312" pitchFamily="1" charset="-122"/>
                <a:ea typeface="楷体_GB2312" pitchFamily="1" charset="-122"/>
              </a:rPr>
              <a:t>8000+900-3500</a:t>
            </a:r>
            <a:r>
              <a:rPr lang="zh-CN" altLang="en-US" sz="2800" b="1">
                <a:latin typeface="楷体_GB2312" pitchFamily="1" charset="-122"/>
                <a:ea typeface="楷体_GB2312" pitchFamily="1" charset="-122"/>
              </a:rPr>
              <a:t>）</a:t>
            </a:r>
            <a:r>
              <a:rPr lang="en-US" altLang="zh-CN" sz="2800" b="1">
                <a:latin typeface="楷体_GB2312" pitchFamily="1" charset="-122"/>
                <a:ea typeface="楷体_GB2312" pitchFamily="1" charset="-122"/>
              </a:rPr>
              <a:t>×</a:t>
            </a:r>
            <a:r>
              <a:rPr lang="en-US" altLang="zh-CN" sz="2800" b="1">
                <a:solidFill>
                  <a:srgbClr val="FF0000"/>
                </a:solidFill>
                <a:latin typeface="楷体_GB2312" pitchFamily="1" charset="-122"/>
                <a:ea typeface="楷体_GB2312" pitchFamily="1" charset="-122"/>
              </a:rPr>
              <a:t>20</a:t>
            </a:r>
            <a:r>
              <a:rPr lang="en-US" altLang="zh-CN" sz="2800" b="1">
                <a:latin typeface="楷体_GB2312" pitchFamily="1" charset="-122"/>
                <a:ea typeface="楷体_GB2312" pitchFamily="1" charset="-122"/>
              </a:rPr>
              <a:t>%-555=525</a:t>
            </a:r>
            <a:r>
              <a:rPr lang="zh-CN" altLang="en-US" sz="2800" b="1">
                <a:latin typeface="楷体_GB2312" pitchFamily="1" charset="-122"/>
                <a:ea typeface="楷体_GB2312" pitchFamily="1" charset="-122"/>
              </a:rPr>
              <a:t>（元）</a:t>
            </a:r>
          </a:p>
          <a:p>
            <a:pPr eaLnBrk="1" hangingPunct="1">
              <a:lnSpc>
                <a:spcPct val="90000"/>
              </a:lnSpc>
            </a:pPr>
            <a:r>
              <a:rPr lang="zh-CN" altLang="en-US" sz="2800" b="1">
                <a:latin typeface="楷体_GB2312" pitchFamily="1" charset="-122"/>
                <a:ea typeface="楷体_GB2312" pitchFamily="1" charset="-122"/>
              </a:rPr>
              <a:t>应补个税</a:t>
            </a:r>
            <a:r>
              <a:rPr lang="en-US" altLang="zh-CN" sz="2800" b="1">
                <a:latin typeface="楷体_GB2312" pitchFamily="1" charset="-122"/>
                <a:ea typeface="楷体_GB2312" pitchFamily="1" charset="-122"/>
              </a:rPr>
              <a:t>=525-</a:t>
            </a:r>
            <a:r>
              <a:rPr lang="zh-CN" altLang="en-US" sz="2800" b="1">
                <a:latin typeface="楷体_GB2312" pitchFamily="1" charset="-122"/>
                <a:ea typeface="楷体_GB2312" pitchFamily="1" charset="-122"/>
              </a:rPr>
              <a:t>（</a:t>
            </a:r>
            <a:r>
              <a:rPr lang="en-US" altLang="zh-CN" sz="2800" b="1">
                <a:latin typeface="楷体_GB2312" pitchFamily="1" charset="-122"/>
                <a:ea typeface="楷体_GB2312" pitchFamily="1" charset="-122"/>
              </a:rPr>
              <a:t>345+27</a:t>
            </a:r>
            <a:r>
              <a:rPr lang="zh-CN" altLang="en-US" sz="2800" b="1">
                <a:latin typeface="楷体_GB2312" pitchFamily="1" charset="-122"/>
                <a:ea typeface="楷体_GB2312" pitchFamily="1" charset="-122"/>
              </a:rPr>
              <a:t>）</a:t>
            </a:r>
            <a:r>
              <a:rPr lang="en-US" altLang="zh-CN" sz="2800" b="1">
                <a:latin typeface="楷体_GB2312" pitchFamily="1" charset="-122"/>
                <a:ea typeface="楷体_GB2312" pitchFamily="1" charset="-122"/>
              </a:rPr>
              <a:t>=153</a:t>
            </a:r>
            <a:r>
              <a:rPr lang="zh-CN" altLang="en-US" sz="2800" b="1">
                <a:latin typeface="楷体_GB2312" pitchFamily="1" charset="-122"/>
                <a:ea typeface="楷体_GB2312" pitchFamily="1" charset="-122"/>
              </a:rPr>
              <a:t>（元）</a:t>
            </a:r>
          </a:p>
          <a:p>
            <a:pPr eaLnBrk="1" hangingPunct="1">
              <a:lnSpc>
                <a:spcPct val="90000"/>
              </a:lnSpc>
            </a:pPr>
            <a:endParaRPr lang="en-US" altLang="zh-CN" sz="2800" b="1">
              <a:latin typeface="楷体_GB2312" pitchFamily="1" charset="-122"/>
              <a:ea typeface="楷体_GB2312"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2">
                                            <p:txEl>
                                              <p:pRg st="0" end="0"/>
                                            </p:txEl>
                                          </p:spTgt>
                                        </p:tgtEl>
                                        <p:attrNameLst>
                                          <p:attrName>style.visibility</p:attrName>
                                        </p:attrNameLst>
                                      </p:cBhvr>
                                      <p:to>
                                        <p:strVal val="visible"/>
                                      </p:to>
                                    </p:set>
                                    <p:anim calcmode="lin" valueType="num">
                                      <p:cBhvr additive="base">
                                        <p:cTn id="7" dur="500" fill="hold"/>
                                        <p:tgtEl>
                                          <p:spTgt spid="7680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68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2">
                                            <p:txEl>
                                              <p:pRg st="2" end="2"/>
                                            </p:txEl>
                                          </p:spTgt>
                                        </p:tgtEl>
                                        <p:attrNameLst>
                                          <p:attrName>style.visibility</p:attrName>
                                        </p:attrNameLst>
                                      </p:cBhvr>
                                      <p:to>
                                        <p:strVal val="visible"/>
                                      </p:to>
                                    </p:set>
                                    <p:anim calcmode="lin" valueType="num">
                                      <p:cBhvr additive="base">
                                        <p:cTn id="13" dur="500" fill="hold"/>
                                        <p:tgtEl>
                                          <p:spTgt spid="7680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680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2">
                                            <p:txEl>
                                              <p:pRg st="3" end="3"/>
                                            </p:txEl>
                                          </p:spTgt>
                                        </p:tgtEl>
                                        <p:attrNameLst>
                                          <p:attrName>style.visibility</p:attrName>
                                        </p:attrNameLst>
                                      </p:cBhvr>
                                      <p:to>
                                        <p:strVal val="visible"/>
                                      </p:to>
                                    </p:set>
                                    <p:anim calcmode="lin" valueType="num">
                                      <p:cBhvr additive="base">
                                        <p:cTn id="19" dur="500" fill="hold"/>
                                        <p:tgtEl>
                                          <p:spTgt spid="7680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680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6802">
                                            <p:txEl>
                                              <p:pRg st="4" end="4"/>
                                            </p:txEl>
                                          </p:spTgt>
                                        </p:tgtEl>
                                        <p:attrNameLst>
                                          <p:attrName>style.visibility</p:attrName>
                                        </p:attrNameLst>
                                      </p:cBhvr>
                                      <p:to>
                                        <p:strVal val="visible"/>
                                      </p:to>
                                    </p:set>
                                    <p:anim calcmode="lin" valueType="num">
                                      <p:cBhvr additive="base">
                                        <p:cTn id="25" dur="500" fill="hold"/>
                                        <p:tgtEl>
                                          <p:spTgt spid="7680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680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6802">
                                            <p:txEl>
                                              <p:pRg st="5" end="5"/>
                                            </p:txEl>
                                          </p:spTgt>
                                        </p:tgtEl>
                                        <p:attrNameLst>
                                          <p:attrName>style.visibility</p:attrName>
                                        </p:attrNameLst>
                                      </p:cBhvr>
                                      <p:to>
                                        <p:strVal val="visible"/>
                                      </p:to>
                                    </p:set>
                                    <p:anim calcmode="lin" valueType="num">
                                      <p:cBhvr additive="base">
                                        <p:cTn id="31" dur="500" fill="hold"/>
                                        <p:tgtEl>
                                          <p:spTgt spid="7680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680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a:extLst>
              <a:ext uri="{FF2B5EF4-FFF2-40B4-BE49-F238E27FC236}">
                <a16:creationId xmlns:a16="http://schemas.microsoft.com/office/drawing/2014/main" id="{16809AFE-9BA7-40D1-9A4B-A041BBA58136}"/>
              </a:ext>
            </a:extLst>
          </p:cNvPr>
          <p:cNvSpPr>
            <a:spLocks noGrp="1" noChangeArrowheads="1"/>
          </p:cNvSpPr>
          <p:nvPr>
            <p:ph idx="1"/>
          </p:nvPr>
        </p:nvSpPr>
        <p:spPr>
          <a:xfrm>
            <a:off x="685800" y="260350"/>
            <a:ext cx="8001000" cy="6292850"/>
          </a:xfrm>
        </p:spPr>
        <p:txBody>
          <a:bodyPr/>
          <a:lstStyle/>
          <a:p>
            <a:pPr>
              <a:spcAft>
                <a:spcPts val="0"/>
              </a:spcAft>
              <a:defRPr/>
            </a:pPr>
            <a:r>
              <a:rPr lang="zh-CN" altLang="en-US" sz="2400" dirty="0">
                <a:solidFill>
                  <a:srgbClr val="000000"/>
                </a:solidFill>
                <a:latin typeface="黑体" pitchFamily="49" charset="-122"/>
                <a:ea typeface="黑体" pitchFamily="49" charset="-122"/>
                <a:cs typeface="宋体"/>
              </a:rPr>
              <a:t>（</a:t>
            </a:r>
            <a:r>
              <a:rPr lang="en-US" altLang="zh-CN" sz="2400" dirty="0">
                <a:solidFill>
                  <a:srgbClr val="000000"/>
                </a:solidFill>
                <a:latin typeface="黑体" pitchFamily="49" charset="-122"/>
                <a:ea typeface="黑体" pitchFamily="49" charset="-122"/>
                <a:cs typeface="宋体"/>
              </a:rPr>
              <a:t>3</a:t>
            </a:r>
            <a:r>
              <a:rPr lang="zh-CN" altLang="en-US" sz="2400" dirty="0">
                <a:solidFill>
                  <a:srgbClr val="000000"/>
                </a:solidFill>
                <a:latin typeface="黑体" pitchFamily="49" charset="-122"/>
                <a:ea typeface="黑体" pitchFamily="49" charset="-122"/>
                <a:cs typeface="宋体"/>
              </a:rPr>
              <a:t>）</a:t>
            </a:r>
            <a:r>
              <a:rPr lang="zh-CN" altLang="zh-CN" sz="2400" dirty="0">
                <a:solidFill>
                  <a:srgbClr val="000000"/>
                </a:solidFill>
                <a:latin typeface="黑体" pitchFamily="49" charset="-122"/>
                <a:ea typeface="黑体" pitchFamily="49" charset="-122"/>
                <a:cs typeface="宋体"/>
              </a:rPr>
              <a:t>特定行业职工取得的工资、薪金所得的计税问题。</a:t>
            </a:r>
            <a:br>
              <a:rPr lang="en-US" altLang="zh-CN" sz="2400" dirty="0">
                <a:solidFill>
                  <a:srgbClr val="000000"/>
                </a:solidFill>
                <a:latin typeface="Times New Roman"/>
                <a:cs typeface="宋体"/>
              </a:rPr>
            </a:br>
            <a:r>
              <a:rPr lang="zh-CN" altLang="zh-CN" sz="2400" dirty="0">
                <a:solidFill>
                  <a:srgbClr val="000000"/>
                </a:solidFill>
                <a:latin typeface="Times New Roman"/>
                <a:cs typeface="宋体"/>
              </a:rPr>
              <a:t>　</a:t>
            </a:r>
            <a:r>
              <a:rPr lang="zh-CN" altLang="zh-CN" sz="2400" dirty="0">
                <a:solidFill>
                  <a:srgbClr val="000000"/>
                </a:solidFill>
                <a:latin typeface="楷体" pitchFamily="49" charset="-122"/>
                <a:ea typeface="楷体" pitchFamily="49" charset="-122"/>
                <a:cs typeface="宋体"/>
              </a:rPr>
              <a:t>　</a:t>
            </a:r>
            <a:r>
              <a:rPr lang="zh-CN" altLang="zh-CN" sz="2400" b="1" u="dbl" dirty="0">
                <a:solidFill>
                  <a:srgbClr val="A50021"/>
                </a:solidFill>
                <a:latin typeface="楷体" pitchFamily="49" charset="-122"/>
                <a:ea typeface="楷体" pitchFamily="49" charset="-122"/>
                <a:cs typeface="宋体"/>
              </a:rPr>
              <a:t>采掘业、远洋运输业、远洋捕捞业</a:t>
            </a:r>
            <a:r>
              <a:rPr lang="zh-CN" altLang="zh-CN" sz="2400" dirty="0">
                <a:solidFill>
                  <a:srgbClr val="000000"/>
                </a:solidFill>
                <a:latin typeface="楷体" pitchFamily="49" charset="-122"/>
                <a:ea typeface="楷体" pitchFamily="49" charset="-122"/>
                <a:cs typeface="宋体"/>
              </a:rPr>
              <a:t>的职工取得的工资、薪金所得，可</a:t>
            </a:r>
            <a:r>
              <a:rPr lang="zh-CN" altLang="zh-CN" sz="2400" b="1" u="dbl" dirty="0">
                <a:solidFill>
                  <a:srgbClr val="A50021"/>
                </a:solidFill>
                <a:latin typeface="楷体" pitchFamily="49" charset="-122"/>
                <a:ea typeface="楷体" pitchFamily="49" charset="-122"/>
                <a:cs typeface="宋体"/>
              </a:rPr>
              <a:t>按月预缴</a:t>
            </a:r>
            <a:r>
              <a:rPr lang="zh-CN" altLang="zh-CN" sz="2400" dirty="0">
                <a:solidFill>
                  <a:srgbClr val="000000"/>
                </a:solidFill>
                <a:latin typeface="楷体" pitchFamily="49" charset="-122"/>
                <a:ea typeface="楷体" pitchFamily="49" charset="-122"/>
                <a:cs typeface="宋体"/>
              </a:rPr>
              <a:t>，</a:t>
            </a:r>
            <a:r>
              <a:rPr lang="zh-CN" altLang="zh-CN" sz="2400" b="1" u="dbl" dirty="0">
                <a:solidFill>
                  <a:srgbClr val="A50021"/>
                </a:solidFill>
                <a:latin typeface="楷体" pitchFamily="49" charset="-122"/>
                <a:ea typeface="楷体" pitchFamily="49" charset="-122"/>
                <a:cs typeface="宋体"/>
              </a:rPr>
              <a:t>年度终了后</a:t>
            </a:r>
            <a:r>
              <a:rPr lang="en-US" altLang="zh-CN" sz="2400" b="1" u="dbl" dirty="0">
                <a:solidFill>
                  <a:srgbClr val="A50021"/>
                </a:solidFill>
                <a:latin typeface="楷体" pitchFamily="49" charset="-122"/>
                <a:ea typeface="楷体" pitchFamily="49" charset="-122"/>
                <a:cs typeface="宋体"/>
              </a:rPr>
              <a:t>30</a:t>
            </a:r>
            <a:r>
              <a:rPr lang="zh-CN" altLang="zh-CN" sz="2400" b="1" u="dbl" dirty="0">
                <a:solidFill>
                  <a:srgbClr val="A50021"/>
                </a:solidFill>
                <a:latin typeface="楷体" pitchFamily="49" charset="-122"/>
                <a:ea typeface="楷体" pitchFamily="49" charset="-122"/>
                <a:cs typeface="宋体"/>
              </a:rPr>
              <a:t>日内</a:t>
            </a:r>
            <a:r>
              <a:rPr lang="zh-CN" altLang="zh-CN" sz="2400" dirty="0">
                <a:solidFill>
                  <a:srgbClr val="000000"/>
                </a:solidFill>
                <a:latin typeface="楷体" pitchFamily="49" charset="-122"/>
                <a:ea typeface="楷体" pitchFamily="49" charset="-122"/>
                <a:cs typeface="宋体"/>
              </a:rPr>
              <a:t>，合计其全年工资、薪金所得，再按</a:t>
            </a:r>
            <a:r>
              <a:rPr lang="en-US" altLang="zh-CN" sz="2400" dirty="0">
                <a:solidFill>
                  <a:srgbClr val="000000"/>
                </a:solidFill>
                <a:latin typeface="楷体" pitchFamily="49" charset="-122"/>
                <a:ea typeface="楷体" pitchFamily="49" charset="-122"/>
                <a:cs typeface="宋体"/>
              </a:rPr>
              <a:t>12</a:t>
            </a:r>
            <a:r>
              <a:rPr lang="zh-CN" altLang="zh-CN" sz="2400" dirty="0">
                <a:solidFill>
                  <a:srgbClr val="000000"/>
                </a:solidFill>
                <a:latin typeface="楷体" pitchFamily="49" charset="-122"/>
                <a:ea typeface="楷体" pitchFamily="49" charset="-122"/>
                <a:cs typeface="宋体"/>
              </a:rPr>
              <a:t>个月平均并计算实际应纳的税款，</a:t>
            </a:r>
            <a:r>
              <a:rPr lang="zh-CN" altLang="zh-CN" sz="2400" b="1" u="dbl" dirty="0">
                <a:solidFill>
                  <a:srgbClr val="A50021"/>
                </a:solidFill>
                <a:latin typeface="楷体" pitchFamily="49" charset="-122"/>
                <a:ea typeface="楷体" pitchFamily="49" charset="-122"/>
                <a:cs typeface="宋体"/>
              </a:rPr>
              <a:t>多退少补</a:t>
            </a:r>
            <a:r>
              <a:rPr lang="zh-CN" altLang="zh-CN" sz="2400" dirty="0">
                <a:solidFill>
                  <a:srgbClr val="000000"/>
                </a:solidFill>
                <a:latin typeface="楷体" pitchFamily="49" charset="-122"/>
                <a:ea typeface="楷体" pitchFamily="49" charset="-122"/>
                <a:cs typeface="宋体"/>
              </a:rPr>
              <a:t>。其公式为：</a:t>
            </a:r>
            <a:br>
              <a:rPr lang="en-US" altLang="zh-CN" sz="2400" dirty="0">
                <a:solidFill>
                  <a:srgbClr val="000000"/>
                </a:solidFill>
                <a:latin typeface="楷体" pitchFamily="49" charset="-122"/>
                <a:ea typeface="楷体" pitchFamily="49" charset="-122"/>
                <a:cs typeface="宋体"/>
              </a:rPr>
            </a:br>
            <a:r>
              <a:rPr lang="zh-CN" altLang="zh-CN" sz="2400" dirty="0">
                <a:solidFill>
                  <a:srgbClr val="000000"/>
                </a:solidFill>
                <a:latin typeface="楷体" pitchFamily="49" charset="-122"/>
                <a:ea typeface="楷体" pitchFamily="49" charset="-122"/>
                <a:cs typeface="宋体"/>
              </a:rPr>
              <a:t>　　应纳所得税额＝</a:t>
            </a:r>
            <a:r>
              <a:rPr lang="en-US" altLang="zh-CN" sz="2400" dirty="0">
                <a:solidFill>
                  <a:srgbClr val="000000"/>
                </a:solidFill>
                <a:latin typeface="楷体" pitchFamily="49" charset="-122"/>
                <a:ea typeface="楷体" pitchFamily="49" charset="-122"/>
                <a:cs typeface="宋体"/>
              </a:rPr>
              <a:t>[</a:t>
            </a:r>
            <a:r>
              <a:rPr lang="zh-CN" altLang="zh-CN" sz="2400" dirty="0">
                <a:solidFill>
                  <a:srgbClr val="000000"/>
                </a:solidFill>
                <a:latin typeface="楷体" pitchFamily="49" charset="-122"/>
                <a:ea typeface="楷体" pitchFamily="49" charset="-122"/>
                <a:cs typeface="宋体"/>
              </a:rPr>
              <a:t>（全年工资、薪金收入÷</a:t>
            </a:r>
            <a:r>
              <a:rPr lang="en-US" altLang="zh-CN" sz="2400" dirty="0">
                <a:solidFill>
                  <a:srgbClr val="000000"/>
                </a:solidFill>
                <a:latin typeface="楷体" pitchFamily="49" charset="-122"/>
                <a:ea typeface="楷体" pitchFamily="49" charset="-122"/>
                <a:cs typeface="宋体"/>
              </a:rPr>
              <a:t>12</a:t>
            </a:r>
            <a:r>
              <a:rPr lang="zh-CN" altLang="zh-CN" sz="2400" dirty="0">
                <a:solidFill>
                  <a:srgbClr val="000000"/>
                </a:solidFill>
                <a:latin typeface="楷体" pitchFamily="49" charset="-122"/>
                <a:ea typeface="楷体" pitchFamily="49" charset="-122"/>
                <a:cs typeface="宋体"/>
              </a:rPr>
              <a:t>－费用扣除标准）×税率－速算扣除数</a:t>
            </a:r>
            <a:r>
              <a:rPr lang="en-US" altLang="zh-CN" sz="2400" dirty="0">
                <a:solidFill>
                  <a:srgbClr val="000000"/>
                </a:solidFill>
                <a:latin typeface="楷体" pitchFamily="49" charset="-122"/>
                <a:ea typeface="楷体" pitchFamily="49" charset="-122"/>
                <a:cs typeface="宋体"/>
              </a:rPr>
              <a:t>]</a:t>
            </a:r>
            <a:r>
              <a:rPr lang="zh-CN" altLang="zh-CN" sz="2400" dirty="0">
                <a:solidFill>
                  <a:srgbClr val="000000"/>
                </a:solidFill>
                <a:latin typeface="楷体" pitchFamily="49" charset="-122"/>
                <a:ea typeface="楷体" pitchFamily="49" charset="-122"/>
                <a:cs typeface="宋体"/>
              </a:rPr>
              <a:t>×</a:t>
            </a:r>
            <a:r>
              <a:rPr lang="en-US" altLang="zh-CN" sz="2400" dirty="0">
                <a:solidFill>
                  <a:srgbClr val="000000"/>
                </a:solidFill>
                <a:latin typeface="楷体" pitchFamily="49" charset="-122"/>
                <a:ea typeface="楷体" pitchFamily="49" charset="-122"/>
                <a:cs typeface="宋体"/>
              </a:rPr>
              <a:t>12</a:t>
            </a:r>
            <a:br>
              <a:rPr lang="en-US" altLang="zh-CN" sz="2400" dirty="0">
                <a:solidFill>
                  <a:srgbClr val="000000"/>
                </a:solidFill>
                <a:latin typeface="楷体" pitchFamily="49" charset="-122"/>
                <a:ea typeface="楷体" pitchFamily="49" charset="-122"/>
                <a:cs typeface="宋体"/>
              </a:rPr>
            </a:br>
            <a:r>
              <a:rPr lang="zh-CN" altLang="zh-CN" sz="2400" dirty="0">
                <a:solidFill>
                  <a:srgbClr val="000000"/>
                </a:solidFill>
                <a:latin typeface="楷体" pitchFamily="49" charset="-122"/>
                <a:ea typeface="楷体" pitchFamily="49" charset="-122"/>
                <a:cs typeface="宋体"/>
              </a:rPr>
              <a:t>　　</a:t>
            </a:r>
            <a:r>
              <a:rPr lang="zh-CN" altLang="zh-CN" sz="2400" b="1" u="dbl" dirty="0">
                <a:solidFill>
                  <a:srgbClr val="A50021"/>
                </a:solidFill>
                <a:latin typeface="楷体" pitchFamily="49" charset="-122"/>
                <a:ea typeface="楷体" pitchFamily="49" charset="-122"/>
                <a:cs typeface="宋体"/>
              </a:rPr>
              <a:t>远洋运输船员</a:t>
            </a:r>
            <a:r>
              <a:rPr lang="zh-CN" altLang="zh-CN" sz="2400" dirty="0">
                <a:solidFill>
                  <a:srgbClr val="000000"/>
                </a:solidFill>
                <a:latin typeface="楷体" pitchFamily="49" charset="-122"/>
                <a:ea typeface="楷体" pitchFamily="49" charset="-122"/>
                <a:cs typeface="宋体"/>
              </a:rPr>
              <a:t>用于集体用餐的</a:t>
            </a:r>
            <a:r>
              <a:rPr lang="zh-CN" altLang="zh-CN" sz="2400" b="1" u="dbl" dirty="0">
                <a:solidFill>
                  <a:srgbClr val="A50021"/>
                </a:solidFill>
                <a:latin typeface="楷体" pitchFamily="49" charset="-122"/>
                <a:ea typeface="楷体" pitchFamily="49" charset="-122"/>
                <a:cs typeface="宋体"/>
              </a:rPr>
              <a:t>伙食费补贴不计入</a:t>
            </a:r>
            <a:r>
              <a:rPr lang="zh-CN" altLang="zh-CN" sz="2400" dirty="0">
                <a:solidFill>
                  <a:srgbClr val="000000"/>
                </a:solidFill>
                <a:latin typeface="楷体" pitchFamily="49" charset="-122"/>
                <a:ea typeface="楷体" pitchFamily="49" charset="-122"/>
                <a:cs typeface="宋体"/>
              </a:rPr>
              <a:t>每月的工资、薪金收入，同时可以适用附加减除的标准。</a:t>
            </a:r>
            <a:endParaRPr lang="zh-CN" altLang="zh-CN" sz="2400" dirty="0">
              <a:latin typeface="楷体" pitchFamily="49" charset="-122"/>
              <a:ea typeface="楷体" pitchFamily="49" charset="-122"/>
            </a:endParaRPr>
          </a:p>
          <a:p>
            <a:pPr>
              <a:spcAft>
                <a:spcPts val="0"/>
              </a:spcAft>
              <a:defRPr/>
            </a:pPr>
            <a:r>
              <a:rPr lang="zh-CN" altLang="en-US" sz="2400" dirty="0">
                <a:solidFill>
                  <a:srgbClr val="000000"/>
                </a:solidFill>
                <a:latin typeface="黑体" pitchFamily="49" charset="-122"/>
                <a:ea typeface="黑体" pitchFamily="49" charset="-122"/>
                <a:cs typeface="宋体"/>
              </a:rPr>
              <a:t>（</a:t>
            </a:r>
            <a:r>
              <a:rPr lang="en-US" altLang="zh-CN" sz="2400" dirty="0">
                <a:solidFill>
                  <a:srgbClr val="000000"/>
                </a:solidFill>
                <a:latin typeface="黑体" pitchFamily="49" charset="-122"/>
                <a:ea typeface="黑体" pitchFamily="49" charset="-122"/>
                <a:cs typeface="宋体"/>
              </a:rPr>
              <a:t>4</a:t>
            </a:r>
            <a:r>
              <a:rPr lang="zh-CN" altLang="en-US" sz="2400" dirty="0">
                <a:solidFill>
                  <a:srgbClr val="000000"/>
                </a:solidFill>
                <a:latin typeface="黑体" pitchFamily="49" charset="-122"/>
                <a:ea typeface="黑体" pitchFamily="49" charset="-122"/>
                <a:cs typeface="宋体"/>
              </a:rPr>
              <a:t>）</a:t>
            </a:r>
            <a:r>
              <a:rPr lang="zh-CN" altLang="zh-CN" sz="2400" dirty="0">
                <a:solidFill>
                  <a:srgbClr val="000000"/>
                </a:solidFill>
                <a:latin typeface="黑体" pitchFamily="49" charset="-122"/>
                <a:ea typeface="黑体" pitchFamily="49" charset="-122"/>
                <a:cs typeface="宋体"/>
              </a:rPr>
              <a:t>个人取得公务交通、通讯补贴收入的扣除标准。</a:t>
            </a:r>
            <a:br>
              <a:rPr lang="en-US" altLang="zh-CN" sz="2400" dirty="0">
                <a:solidFill>
                  <a:srgbClr val="000000"/>
                </a:solidFill>
                <a:latin typeface="Times New Roman"/>
                <a:cs typeface="宋体"/>
              </a:rPr>
            </a:br>
            <a:r>
              <a:rPr lang="zh-CN" altLang="zh-CN" sz="2400" dirty="0">
                <a:solidFill>
                  <a:srgbClr val="000000"/>
                </a:solidFill>
                <a:latin typeface="Times New Roman"/>
                <a:cs typeface="宋体"/>
              </a:rPr>
              <a:t>　　</a:t>
            </a:r>
            <a:r>
              <a:rPr lang="zh-CN" altLang="zh-CN" sz="2400" dirty="0">
                <a:solidFill>
                  <a:srgbClr val="000000"/>
                </a:solidFill>
                <a:latin typeface="楷体" pitchFamily="49" charset="-122"/>
                <a:ea typeface="楷体" pitchFamily="49" charset="-122"/>
                <a:cs typeface="宋体"/>
              </a:rPr>
              <a:t>个人因公务用车和通讯制度改革而取得的公务用车、通讯补贴收入，</a:t>
            </a:r>
            <a:r>
              <a:rPr lang="zh-CN" altLang="zh-CN" sz="2400" b="1" u="dbl" dirty="0">
                <a:solidFill>
                  <a:srgbClr val="A50021"/>
                </a:solidFill>
                <a:latin typeface="楷体" pitchFamily="49" charset="-122"/>
                <a:ea typeface="楷体" pitchFamily="49" charset="-122"/>
                <a:cs typeface="宋体"/>
              </a:rPr>
              <a:t>扣除</a:t>
            </a:r>
            <a:r>
              <a:rPr lang="zh-CN" altLang="zh-CN" sz="2400" dirty="0">
                <a:solidFill>
                  <a:srgbClr val="000000"/>
                </a:solidFill>
                <a:latin typeface="楷体" pitchFamily="49" charset="-122"/>
                <a:ea typeface="楷体" pitchFamily="49" charset="-122"/>
                <a:cs typeface="宋体"/>
              </a:rPr>
              <a:t>一定标准的公务费用后，按照“工资、薪金”所得项目征税。按月发放的，并入当月“工资、薪金”所得合并后计征税；不按月发放的，</a:t>
            </a:r>
            <a:r>
              <a:rPr lang="zh-CN" altLang="zh-CN" sz="2400" b="1" u="dbl" dirty="0">
                <a:solidFill>
                  <a:srgbClr val="A50021"/>
                </a:solidFill>
                <a:latin typeface="楷体" pitchFamily="49" charset="-122"/>
                <a:ea typeface="楷体" pitchFamily="49" charset="-122"/>
                <a:cs typeface="宋体"/>
              </a:rPr>
              <a:t>分解</a:t>
            </a:r>
            <a:r>
              <a:rPr lang="zh-CN" altLang="zh-CN" sz="2400" dirty="0">
                <a:solidFill>
                  <a:srgbClr val="000000"/>
                </a:solidFill>
                <a:latin typeface="楷体" pitchFamily="49" charset="-122"/>
                <a:ea typeface="楷体" pitchFamily="49" charset="-122"/>
                <a:cs typeface="宋体"/>
              </a:rPr>
              <a:t>到所属月份并与该月份“工资薪金”所得</a:t>
            </a:r>
            <a:r>
              <a:rPr lang="zh-CN" altLang="zh-CN" sz="2400" b="1" u="dbl" dirty="0">
                <a:solidFill>
                  <a:srgbClr val="A50021"/>
                </a:solidFill>
                <a:latin typeface="楷体" pitchFamily="49" charset="-122"/>
                <a:ea typeface="楷体" pitchFamily="49" charset="-122"/>
                <a:cs typeface="宋体"/>
              </a:rPr>
              <a:t>合并</a:t>
            </a:r>
            <a:r>
              <a:rPr lang="zh-CN" altLang="zh-CN" sz="2400" dirty="0">
                <a:solidFill>
                  <a:srgbClr val="000000"/>
                </a:solidFill>
                <a:latin typeface="楷体" pitchFamily="49" charset="-122"/>
                <a:ea typeface="楷体" pitchFamily="49" charset="-122"/>
                <a:cs typeface="宋体"/>
              </a:rPr>
              <a:t>征税。因公务用车制度改革而以</a:t>
            </a:r>
            <a:r>
              <a:rPr lang="zh-CN" altLang="zh-CN" sz="2400" b="1" dirty="0">
                <a:solidFill>
                  <a:srgbClr val="C00000"/>
                </a:solidFill>
                <a:latin typeface="楷体" pitchFamily="49" charset="-122"/>
                <a:ea typeface="楷体" pitchFamily="49" charset="-122"/>
                <a:cs typeface="宋体"/>
              </a:rPr>
              <a:t>现金、报销</a:t>
            </a:r>
            <a:r>
              <a:rPr lang="zh-CN" altLang="zh-CN" sz="2400" dirty="0">
                <a:solidFill>
                  <a:srgbClr val="000000"/>
                </a:solidFill>
                <a:latin typeface="楷体" pitchFamily="49" charset="-122"/>
                <a:ea typeface="楷体" pitchFamily="49" charset="-122"/>
                <a:cs typeface="宋体"/>
              </a:rPr>
              <a:t>等形式向个人支付的</a:t>
            </a:r>
            <a:r>
              <a:rPr lang="zh-CN" altLang="zh-CN" sz="2400" b="1" dirty="0">
                <a:solidFill>
                  <a:srgbClr val="C00000"/>
                </a:solidFill>
                <a:latin typeface="楷体" pitchFamily="49" charset="-122"/>
                <a:ea typeface="楷体" pitchFamily="49" charset="-122"/>
                <a:cs typeface="宋体"/>
              </a:rPr>
              <a:t>收入</a:t>
            </a:r>
            <a:r>
              <a:rPr lang="zh-CN" altLang="zh-CN" sz="2400" dirty="0">
                <a:solidFill>
                  <a:srgbClr val="000000"/>
                </a:solidFill>
                <a:latin typeface="楷体" pitchFamily="49" charset="-122"/>
                <a:ea typeface="楷体" pitchFamily="49" charset="-122"/>
                <a:cs typeface="宋体"/>
              </a:rPr>
              <a:t>，视为个人取得公务用车</a:t>
            </a:r>
            <a:r>
              <a:rPr lang="zh-CN" altLang="zh-CN" sz="2400" b="1" dirty="0">
                <a:solidFill>
                  <a:srgbClr val="000000"/>
                </a:solidFill>
                <a:latin typeface="楷体" pitchFamily="49" charset="-122"/>
                <a:ea typeface="楷体" pitchFamily="49" charset="-122"/>
                <a:cs typeface="宋体"/>
              </a:rPr>
              <a:t>补贴收入</a:t>
            </a:r>
            <a:r>
              <a:rPr lang="zh-CN" altLang="zh-CN" sz="2400" dirty="0">
                <a:solidFill>
                  <a:srgbClr val="000000"/>
                </a:solidFill>
                <a:latin typeface="楷体" pitchFamily="49" charset="-122"/>
                <a:ea typeface="楷体" pitchFamily="49" charset="-122"/>
                <a:cs typeface="宋体"/>
              </a:rPr>
              <a:t>。</a:t>
            </a:r>
            <a:endParaRPr lang="zh-CN" altLang="zh-CN" sz="2400" dirty="0">
              <a:latin typeface="楷体" pitchFamily="49" charset="-122"/>
              <a:ea typeface="楷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9090">
                                            <p:txEl>
                                              <p:pRg st="0" end="0"/>
                                            </p:txEl>
                                          </p:spTgt>
                                        </p:tgtEl>
                                        <p:attrNameLst>
                                          <p:attrName>style.visibility</p:attrName>
                                        </p:attrNameLst>
                                      </p:cBhvr>
                                      <p:to>
                                        <p:strVal val="visible"/>
                                      </p:to>
                                    </p:set>
                                    <p:anim calcmode="lin" valueType="num">
                                      <p:cBhvr additive="base">
                                        <p:cTn id="7" dur="500" fill="hold"/>
                                        <p:tgtEl>
                                          <p:spTgt spid="890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9090">
                                            <p:txEl>
                                              <p:pRg st="1" end="1"/>
                                            </p:txEl>
                                          </p:spTgt>
                                        </p:tgtEl>
                                        <p:attrNameLst>
                                          <p:attrName>style.visibility</p:attrName>
                                        </p:attrNameLst>
                                      </p:cBhvr>
                                      <p:to>
                                        <p:strVal val="visible"/>
                                      </p:to>
                                    </p:set>
                                    <p:anim calcmode="lin" valueType="num">
                                      <p:cBhvr additive="base">
                                        <p:cTn id="13" dur="500" fill="hold"/>
                                        <p:tgtEl>
                                          <p:spTgt spid="8909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739EEC77-2DD3-4E91-A0A0-93F4C2CFA144}"/>
              </a:ext>
            </a:extLst>
          </p:cNvPr>
          <p:cNvSpPr>
            <a:spLocks noGrp="1" noChangeArrowheads="1"/>
          </p:cNvSpPr>
          <p:nvPr>
            <p:ph idx="1"/>
          </p:nvPr>
        </p:nvSpPr>
        <p:spPr>
          <a:xfrm>
            <a:off x="914400" y="476250"/>
            <a:ext cx="7772400" cy="5654675"/>
          </a:xfrm>
        </p:spPr>
        <p:txBody>
          <a:bodyPr/>
          <a:lstStyle/>
          <a:p>
            <a:pPr algn="ctr" eaLnBrk="1" hangingPunct="1">
              <a:buFontTx/>
              <a:buNone/>
            </a:pPr>
            <a:r>
              <a:rPr lang="zh-CN" altLang="en-US" sz="3600" b="1"/>
              <a:t>第五节  计税依据和税额的计算</a:t>
            </a:r>
          </a:p>
          <a:p>
            <a:pPr algn="ctr" eaLnBrk="1" hangingPunct="1">
              <a:buFontTx/>
              <a:buNone/>
            </a:pPr>
            <a:endParaRPr lang="zh-CN" altLang="en-US" sz="3600" b="1"/>
          </a:p>
          <a:p>
            <a:pPr eaLnBrk="1" hangingPunct="1"/>
            <a:r>
              <a:rPr lang="zh-CN" altLang="en-US" b="1">
                <a:latin typeface="黑体" panose="02010609060101010101" pitchFamily="49" charset="-122"/>
                <a:ea typeface="黑体" panose="02010609060101010101" pitchFamily="49" charset="-122"/>
              </a:rPr>
              <a:t> </a:t>
            </a:r>
            <a:r>
              <a:rPr lang="zh-CN" altLang="en-US" sz="3400" b="1">
                <a:latin typeface="黑体" panose="02010609060101010101" pitchFamily="49" charset="-122"/>
                <a:ea typeface="黑体" panose="02010609060101010101" pitchFamily="49" charset="-122"/>
              </a:rPr>
              <a:t>一、计税依据</a:t>
            </a:r>
          </a:p>
          <a:p>
            <a:pPr eaLnBrk="1" hangingPunct="1"/>
            <a:r>
              <a:rPr lang="zh-CN" altLang="en-US"/>
              <a:t>          </a:t>
            </a:r>
            <a:r>
              <a:rPr lang="zh-CN" altLang="en-US" sz="3000" b="1">
                <a:latin typeface="楷体" panose="02010609060101010101" pitchFamily="49" charset="-122"/>
                <a:ea typeface="楷体" panose="02010609060101010101" pitchFamily="49" charset="-122"/>
              </a:rPr>
              <a:t>个人所得税的计税依据为纳税人取得的应纳税所得额，即纳税人取得的</a:t>
            </a:r>
            <a:r>
              <a:rPr lang="zh-CN" altLang="en-US" sz="3000" b="1">
                <a:solidFill>
                  <a:srgbClr val="FF0000"/>
                </a:solidFill>
                <a:latin typeface="楷体" panose="02010609060101010101" pitchFamily="49" charset="-122"/>
                <a:ea typeface="楷体" panose="02010609060101010101" pitchFamily="49" charset="-122"/>
              </a:rPr>
              <a:t>各项收入扣除税法规定的费用扣除项目金额后的余额</a:t>
            </a:r>
            <a:r>
              <a:rPr lang="zh-CN" altLang="en-US" sz="3000" b="1">
                <a:latin typeface="楷体" panose="02010609060101010101" pitchFamily="49" charset="-122"/>
                <a:ea typeface="楷体" panose="02010609060101010101" pitchFamily="49" charset="-122"/>
              </a:rPr>
              <a:t>。</a:t>
            </a:r>
          </a:p>
          <a:p>
            <a:pPr eaLnBrk="1" hangingPunct="1"/>
            <a:r>
              <a:rPr lang="zh-CN" altLang="en-US" sz="3000" b="1">
                <a:latin typeface="楷体" panose="02010609060101010101" pitchFamily="49" charset="-122"/>
                <a:ea typeface="楷体" panose="02010609060101010101" pitchFamily="49" charset="-122"/>
              </a:rPr>
              <a:t>    由于现行个人所得税实行分项征收，扣除标准各不相同，因此，其应纳税所得额，</a:t>
            </a:r>
            <a:r>
              <a:rPr lang="zh-CN" altLang="en-US" sz="3000" b="1">
                <a:solidFill>
                  <a:srgbClr val="FF0000"/>
                </a:solidFill>
                <a:latin typeface="楷体" panose="02010609060101010101" pitchFamily="49" charset="-122"/>
                <a:ea typeface="楷体" panose="02010609060101010101" pitchFamily="49" charset="-122"/>
              </a:rPr>
              <a:t>按不同应税项目分别计算</a:t>
            </a:r>
            <a:r>
              <a:rPr lang="zh-CN" altLang="en-US" sz="3000" b="1">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       </a:t>
            </a:r>
          </a:p>
          <a:p>
            <a:pPr eaLnBrk="1" hangingPunct="1"/>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3730">
                                            <p:txEl>
                                              <p:pRg st="2" end="2"/>
                                            </p:txEl>
                                          </p:spTgt>
                                        </p:tgtEl>
                                        <p:attrNameLst>
                                          <p:attrName>style.visibility</p:attrName>
                                        </p:attrNameLst>
                                      </p:cBhvr>
                                      <p:to>
                                        <p:strVal val="visible"/>
                                      </p:to>
                                    </p:set>
                                    <p:anim calcmode="lin" valueType="num">
                                      <p:cBhvr additive="base">
                                        <p:cTn id="7" dur="500" fill="hold"/>
                                        <p:tgtEl>
                                          <p:spTgt spid="73730">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37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3730">
                                            <p:txEl>
                                              <p:pRg st="3" end="3"/>
                                            </p:txEl>
                                          </p:spTgt>
                                        </p:tgtEl>
                                        <p:attrNameLst>
                                          <p:attrName>style.visibility</p:attrName>
                                        </p:attrNameLst>
                                      </p:cBhvr>
                                      <p:to>
                                        <p:strVal val="visible"/>
                                      </p:to>
                                    </p:set>
                                    <p:anim calcmode="lin" valueType="num">
                                      <p:cBhvr additive="base">
                                        <p:cTn id="13" dur="500" fill="hold"/>
                                        <p:tgtEl>
                                          <p:spTgt spid="7373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37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3730">
                                            <p:txEl>
                                              <p:pRg st="4" end="4"/>
                                            </p:txEl>
                                          </p:spTgt>
                                        </p:tgtEl>
                                        <p:attrNameLst>
                                          <p:attrName>style.visibility</p:attrName>
                                        </p:attrNameLst>
                                      </p:cBhvr>
                                      <p:to>
                                        <p:strVal val="visible"/>
                                      </p:to>
                                    </p:set>
                                    <p:anim calcmode="lin" valueType="num">
                                      <p:cBhvr additive="base">
                                        <p:cTn id="19" dur="500" fill="hold"/>
                                        <p:tgtEl>
                                          <p:spTgt spid="7373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373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内容占位符 2">
            <a:extLst>
              <a:ext uri="{FF2B5EF4-FFF2-40B4-BE49-F238E27FC236}">
                <a16:creationId xmlns:a16="http://schemas.microsoft.com/office/drawing/2014/main" id="{9C984775-EA3D-4A08-9A6D-B96177E8EBA0}"/>
              </a:ext>
            </a:extLst>
          </p:cNvPr>
          <p:cNvSpPr>
            <a:spLocks noGrp="1"/>
          </p:cNvSpPr>
          <p:nvPr>
            <p:ph idx="1"/>
          </p:nvPr>
        </p:nvSpPr>
        <p:spPr>
          <a:xfrm>
            <a:off x="1295400" y="838200"/>
            <a:ext cx="7772400" cy="1905000"/>
          </a:xfrm>
        </p:spPr>
        <p:txBody>
          <a:bodyPr/>
          <a:lstStyle/>
          <a:p>
            <a:r>
              <a:rPr lang="zh-CN" altLang="en-US">
                <a:latin typeface="黑体" panose="02010609060101010101" pitchFamily="49" charset="-122"/>
                <a:ea typeface="黑体" panose="02010609060101010101" pitchFamily="49" charset="-122"/>
              </a:rPr>
              <a:t>二、应纳税额计算中的特殊问题</a:t>
            </a:r>
          </a:p>
          <a:p>
            <a:r>
              <a:rPr lang="en-US" altLang="zh-CN">
                <a:latin typeface="楷体" panose="02010609060101010101" pitchFamily="49" charset="-122"/>
                <a:ea typeface="楷体" panose="02010609060101010101" pitchFamily="49" charset="-122"/>
              </a:rPr>
              <a:t>1.</a:t>
            </a:r>
            <a:r>
              <a:rPr lang="zh-CN" altLang="en-US">
                <a:latin typeface="楷体" panose="02010609060101010101" pitchFamily="49" charset="-122"/>
                <a:ea typeface="楷体" panose="02010609060101010101" pitchFamily="49" charset="-122"/>
              </a:rPr>
              <a:t>雇主为其雇员负担个人所得税额的计算：</a:t>
            </a:r>
            <a:r>
              <a:rPr lang="zh-CN" altLang="en-US" sz="2400">
                <a:latin typeface="楷体" panose="02010609060101010101" pitchFamily="49" charset="-122"/>
                <a:ea typeface="楷体" panose="02010609060101010101" pitchFamily="49" charset="-122"/>
              </a:rPr>
              <a:t>（雇主为雇员负担全年一次性奖金部分税款原理相同）</a:t>
            </a:r>
          </a:p>
          <a:p>
            <a:endParaRPr lang="zh-CN" altLang="en-US"/>
          </a:p>
        </p:txBody>
      </p:sp>
      <p:pic>
        <p:nvPicPr>
          <p:cNvPr id="22531" name="Picture 2">
            <a:extLst>
              <a:ext uri="{FF2B5EF4-FFF2-40B4-BE49-F238E27FC236}">
                <a16:creationId xmlns:a16="http://schemas.microsoft.com/office/drawing/2014/main" id="{1745D3A3-4FCE-4FED-AC2B-FAB5F28D67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288" y="2895600"/>
            <a:ext cx="8393112"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821E708-E941-414E-B5C3-BD7CE92E612B}"/>
              </a:ext>
            </a:extLst>
          </p:cNvPr>
          <p:cNvSpPr>
            <a:spLocks noGrp="1"/>
          </p:cNvSpPr>
          <p:nvPr>
            <p:ph idx="1"/>
          </p:nvPr>
        </p:nvSpPr>
        <p:spPr>
          <a:xfrm>
            <a:off x="1295400" y="762000"/>
            <a:ext cx="7772400" cy="5334000"/>
          </a:xfrm>
        </p:spPr>
        <p:txBody>
          <a:bodyPr/>
          <a:lstStyle/>
          <a:p>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典型例题</a:t>
            </a:r>
            <a:r>
              <a:rPr lang="en-US" altLang="zh-CN">
                <a:latin typeface="楷体" panose="02010609060101010101" pitchFamily="49" charset="-122"/>
                <a:ea typeface="楷体" panose="02010609060101010101" pitchFamily="49" charset="-122"/>
              </a:rPr>
              <a:t>1】</a:t>
            </a:r>
            <a:r>
              <a:rPr lang="zh-CN" altLang="en-US">
                <a:latin typeface="楷体" panose="02010609060101010101" pitchFamily="49" charset="-122"/>
                <a:ea typeface="楷体" panose="02010609060101010101" pitchFamily="49" charset="-122"/>
              </a:rPr>
              <a:t>境内某公司代其雇员（中国居民）缴纳个人所得税。</a:t>
            </a:r>
            <a:r>
              <a:rPr lang="en-US" altLang="zh-CN">
                <a:latin typeface="楷体" panose="02010609060101010101" pitchFamily="49" charset="-122"/>
                <a:ea typeface="楷体" panose="02010609060101010101" pitchFamily="49" charset="-122"/>
              </a:rPr>
              <a:t>2015</a:t>
            </a:r>
            <a:r>
              <a:rPr lang="zh-CN" altLang="en-US">
                <a:latin typeface="楷体" panose="02010609060101010101" pitchFamily="49" charset="-122"/>
                <a:ea typeface="楷体" panose="02010609060101010101" pitchFamily="49" charset="-122"/>
              </a:rPr>
              <a:t>年</a:t>
            </a:r>
            <a:r>
              <a:rPr lang="en-US" altLang="zh-CN">
                <a:latin typeface="楷体" panose="02010609060101010101" pitchFamily="49" charset="-122"/>
                <a:ea typeface="楷体" panose="02010609060101010101" pitchFamily="49" charset="-122"/>
              </a:rPr>
              <a:t>10</a:t>
            </a:r>
            <a:r>
              <a:rPr lang="zh-CN" altLang="en-US">
                <a:latin typeface="楷体" panose="02010609060101010101" pitchFamily="49" charset="-122"/>
                <a:ea typeface="楷体" panose="02010609060101010101" pitchFamily="49" charset="-122"/>
              </a:rPr>
              <a:t>月支付陈某的不含税工资为</a:t>
            </a:r>
            <a:r>
              <a:rPr lang="en-US" altLang="zh-CN">
                <a:latin typeface="楷体" panose="02010609060101010101" pitchFamily="49" charset="-122"/>
                <a:ea typeface="楷体" panose="02010609060101010101" pitchFamily="49" charset="-122"/>
              </a:rPr>
              <a:t>6000</a:t>
            </a:r>
            <a:r>
              <a:rPr lang="zh-CN" altLang="en-US">
                <a:latin typeface="楷体" panose="02010609060101010101" pitchFamily="49" charset="-122"/>
                <a:ea typeface="楷体" panose="02010609060101010101" pitchFamily="49" charset="-122"/>
              </a:rPr>
              <a:t>元人民币。计算该公司为陈某代付的个人所得税。</a:t>
            </a:r>
            <a:endParaRPr lang="en-US" altLang="zh-CN">
              <a:latin typeface="楷体" panose="02010609060101010101" pitchFamily="49" charset="-122"/>
              <a:ea typeface="楷体" panose="02010609060101010101" pitchFamily="49" charset="-122"/>
            </a:endParaRPr>
          </a:p>
          <a:p>
            <a:endParaRPr lang="en-US" altLang="zh-CN" sz="2800">
              <a:latin typeface="楷体" panose="02010609060101010101" pitchFamily="49" charset="-122"/>
              <a:ea typeface="楷体" panose="02010609060101010101" pitchFamily="49" charset="-122"/>
            </a:endParaRPr>
          </a:p>
          <a:p>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正确答案</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代付个人所得税的应纳税所得额＝（</a:t>
            </a:r>
            <a:r>
              <a:rPr lang="en-US" altLang="zh-CN" sz="2800">
                <a:latin typeface="楷体" panose="02010609060101010101" pitchFamily="49" charset="-122"/>
                <a:ea typeface="楷体" panose="02010609060101010101" pitchFamily="49" charset="-122"/>
              </a:rPr>
              <a:t>6000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3500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105</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2661.11</a:t>
            </a:r>
            <a:r>
              <a:rPr lang="zh-CN" altLang="en-US" sz="2800">
                <a:latin typeface="楷体" panose="02010609060101010101" pitchFamily="49" charset="-122"/>
                <a:ea typeface="楷体" panose="02010609060101010101" pitchFamily="49" charset="-122"/>
              </a:rPr>
              <a:t>（元）　　</a:t>
            </a:r>
          </a:p>
          <a:p>
            <a:r>
              <a:rPr lang="zh-CN" altLang="en-US" sz="2800">
                <a:latin typeface="楷体" panose="02010609060101010101" pitchFamily="49" charset="-122"/>
                <a:ea typeface="楷体" panose="02010609060101010101" pitchFamily="49" charset="-122"/>
              </a:rPr>
              <a:t>应代付的个人所得税＝</a:t>
            </a:r>
            <a:r>
              <a:rPr lang="en-US" altLang="zh-CN" sz="2800">
                <a:latin typeface="楷体" panose="02010609060101010101" pitchFamily="49" charset="-122"/>
                <a:ea typeface="楷体" panose="02010609060101010101" pitchFamily="49" charset="-122"/>
              </a:rPr>
              <a:t>2661.11×10%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105</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161</a:t>
            </a:r>
            <a:r>
              <a:rPr lang="zh-CN" altLang="en-US" sz="2800">
                <a:latin typeface="楷体" panose="02010609060101010101" pitchFamily="49" charset="-122"/>
                <a:ea typeface="楷体" panose="02010609060101010101" pitchFamily="49" charset="-122"/>
              </a:rPr>
              <a:t>（元）</a:t>
            </a: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BF3F82C-EEE8-4FC4-A82A-4670AD125F70}"/>
              </a:ext>
            </a:extLst>
          </p:cNvPr>
          <p:cNvSpPr>
            <a:spLocks noGrp="1"/>
          </p:cNvSpPr>
          <p:nvPr>
            <p:ph idx="1"/>
          </p:nvPr>
        </p:nvSpPr>
        <p:spPr>
          <a:xfrm>
            <a:off x="1295400" y="838200"/>
            <a:ext cx="7772400" cy="5257800"/>
          </a:xfrm>
        </p:spPr>
        <p:txBody>
          <a:bodyPr/>
          <a:lstStyle/>
          <a:p>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典型例题</a:t>
            </a:r>
            <a:r>
              <a:rPr lang="en-US" altLang="zh-CN">
                <a:latin typeface="楷体" panose="02010609060101010101" pitchFamily="49" charset="-122"/>
                <a:ea typeface="楷体" panose="02010609060101010101" pitchFamily="49" charset="-122"/>
              </a:rPr>
              <a:t>2】</a:t>
            </a:r>
            <a:r>
              <a:rPr lang="zh-CN" altLang="en-US">
                <a:latin typeface="楷体" panose="02010609060101010101" pitchFamily="49" charset="-122"/>
                <a:ea typeface="楷体" panose="02010609060101010101" pitchFamily="49" charset="-122"/>
              </a:rPr>
              <a:t>某外商投资企业雇员（外国居民）某月工资收入</a:t>
            </a:r>
            <a:r>
              <a:rPr lang="en-US" altLang="zh-CN">
                <a:latin typeface="楷体" panose="02010609060101010101" pitchFamily="49" charset="-122"/>
                <a:ea typeface="楷体" panose="02010609060101010101" pitchFamily="49" charset="-122"/>
              </a:rPr>
              <a:t>12000</a:t>
            </a:r>
            <a:r>
              <a:rPr lang="zh-CN" altLang="en-US">
                <a:latin typeface="楷体" panose="02010609060101010101" pitchFamily="49" charset="-122"/>
                <a:ea typeface="楷体" panose="02010609060101010101" pitchFamily="49" charset="-122"/>
              </a:rPr>
              <a:t>元，雇主负担其工资所得</a:t>
            </a:r>
            <a:r>
              <a:rPr lang="en-US" altLang="zh-CN">
                <a:latin typeface="楷体" panose="02010609060101010101" pitchFamily="49" charset="-122"/>
                <a:ea typeface="楷体" panose="02010609060101010101" pitchFamily="49" charset="-122"/>
              </a:rPr>
              <a:t>30%</a:t>
            </a:r>
            <a:r>
              <a:rPr lang="zh-CN" altLang="en-US">
                <a:latin typeface="楷体" panose="02010609060101010101" pitchFamily="49" charset="-122"/>
                <a:ea typeface="楷体" panose="02010609060101010101" pitchFamily="49" charset="-122"/>
              </a:rPr>
              <a:t>部分的税款。计算该纳税人当月应纳的个人所得税。</a:t>
            </a:r>
            <a:endParaRPr lang="en-US" altLang="zh-CN">
              <a:latin typeface="楷体" panose="02010609060101010101" pitchFamily="49" charset="-122"/>
              <a:ea typeface="楷体" panose="02010609060101010101" pitchFamily="49" charset="-122"/>
            </a:endParaRPr>
          </a:p>
          <a:p>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正确答案</a:t>
            </a:r>
            <a:r>
              <a:rPr lang="en-US" altLang="zh-CN" sz="2800">
                <a:latin typeface="楷体" panose="02010609060101010101" pitchFamily="49" charset="-122"/>
                <a:ea typeface="楷体" panose="02010609060101010101" pitchFamily="49" charset="-122"/>
              </a:rPr>
              <a:t>』</a:t>
            </a:r>
          </a:p>
          <a:p>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）应纳税所得额＝（</a:t>
            </a:r>
            <a:r>
              <a:rPr lang="en-US" altLang="zh-CN" sz="2800">
                <a:latin typeface="楷体" panose="02010609060101010101" pitchFamily="49" charset="-122"/>
                <a:ea typeface="楷体" panose="02010609060101010101" pitchFamily="49" charset="-122"/>
              </a:rPr>
              <a:t>12000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4800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555×30%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20%×30%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7482.45</a:t>
            </a:r>
            <a:r>
              <a:rPr lang="zh-CN" altLang="en-US" sz="2800">
                <a:latin typeface="楷体" panose="02010609060101010101" pitchFamily="49" charset="-122"/>
                <a:ea typeface="楷体" panose="02010609060101010101" pitchFamily="49" charset="-122"/>
              </a:rPr>
              <a:t>（元）</a:t>
            </a:r>
          </a:p>
          <a:p>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2</a:t>
            </a:r>
            <a:r>
              <a:rPr lang="zh-CN" altLang="en-US" sz="2800">
                <a:latin typeface="楷体" panose="02010609060101010101" pitchFamily="49" charset="-122"/>
                <a:ea typeface="楷体" panose="02010609060101010101" pitchFamily="49" charset="-122"/>
              </a:rPr>
              <a:t>）应缴纳个人所得税＝</a:t>
            </a:r>
            <a:r>
              <a:rPr lang="en-US" altLang="zh-CN" sz="2800">
                <a:latin typeface="楷体" panose="02010609060101010101" pitchFamily="49" charset="-122"/>
                <a:ea typeface="楷体" panose="02010609060101010101" pitchFamily="49" charset="-122"/>
              </a:rPr>
              <a:t>7482.45×20%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555</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941.49</a:t>
            </a:r>
            <a:r>
              <a:rPr lang="zh-CN" altLang="en-US" sz="2800">
                <a:latin typeface="楷体" panose="02010609060101010101" pitchFamily="49" charset="-122"/>
                <a:ea typeface="楷体" panose="02010609060101010101" pitchFamily="49" charset="-122"/>
              </a:rPr>
              <a:t>（元）</a:t>
            </a: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F641702C-345F-450A-8668-A3EC67DFA583}"/>
              </a:ext>
            </a:extLst>
          </p:cNvPr>
          <p:cNvSpPr>
            <a:spLocks noGrp="1"/>
          </p:cNvSpPr>
          <p:nvPr>
            <p:ph idx="1"/>
          </p:nvPr>
        </p:nvSpPr>
        <p:spPr>
          <a:xfrm>
            <a:off x="1066800" y="685800"/>
            <a:ext cx="8001000" cy="5410200"/>
          </a:xfrm>
        </p:spPr>
        <p:txBody>
          <a:bodyPr/>
          <a:lstStyle/>
          <a:p>
            <a:pPr marL="0" indent="0">
              <a:buFontTx/>
              <a:buNone/>
              <a:defRPr/>
            </a:pPr>
            <a:r>
              <a:rPr lang="en-US" altLang="zh-CN" sz="2800" dirty="0">
                <a:latin typeface="楷体" pitchFamily="49" charset="-122"/>
                <a:ea typeface="楷体" pitchFamily="49" charset="-122"/>
              </a:rPr>
              <a:t>2.</a:t>
            </a:r>
            <a:r>
              <a:rPr lang="zh-CN" altLang="en-US" sz="2800" dirty="0">
                <a:latin typeface="楷体" pitchFamily="49" charset="-122"/>
                <a:ea typeface="楷体" pitchFamily="49" charset="-122"/>
              </a:rPr>
              <a:t>个人因解除劳动合同取得一次性补偿收入征税问题</a:t>
            </a:r>
          </a:p>
          <a:p>
            <a:pPr>
              <a:defRPr/>
            </a:pPr>
            <a:r>
              <a:rPr lang="zh-CN" altLang="en-US" sz="2400" dirty="0"/>
              <a:t>①职工从</a:t>
            </a:r>
            <a:r>
              <a:rPr lang="zh-CN" altLang="en-US" sz="2400" b="1" dirty="0">
                <a:solidFill>
                  <a:srgbClr val="FF0000"/>
                </a:solidFill>
              </a:rPr>
              <a:t>破产企业</a:t>
            </a:r>
            <a:r>
              <a:rPr lang="zh-CN" altLang="en-US" sz="2400" dirty="0"/>
              <a:t>取得的一次性安置费收入，</a:t>
            </a:r>
            <a:r>
              <a:rPr lang="zh-CN" altLang="en-US" sz="2400" b="1" dirty="0">
                <a:solidFill>
                  <a:srgbClr val="FF0000"/>
                </a:solidFill>
              </a:rPr>
              <a:t>免征</a:t>
            </a:r>
            <a:r>
              <a:rPr lang="zh-CN" altLang="en-US" sz="2400" dirty="0"/>
              <a:t>个人所得税。</a:t>
            </a:r>
          </a:p>
          <a:p>
            <a:pPr>
              <a:defRPr/>
            </a:pPr>
            <a:r>
              <a:rPr lang="zh-CN" altLang="en-US" sz="2400" dirty="0"/>
              <a:t>②</a:t>
            </a:r>
            <a:r>
              <a:rPr lang="zh-CN" altLang="en-US" sz="2400" b="1" dirty="0">
                <a:latin typeface="楷体" pitchFamily="49" charset="-122"/>
                <a:ea typeface="楷体" pitchFamily="49" charset="-122"/>
              </a:rPr>
              <a:t>个人与用人单位</a:t>
            </a:r>
            <a:r>
              <a:rPr lang="zh-CN" altLang="en-US" sz="2400" b="1" dirty="0">
                <a:solidFill>
                  <a:srgbClr val="FF0000"/>
                </a:solidFill>
                <a:latin typeface="楷体" pitchFamily="49" charset="-122"/>
                <a:ea typeface="楷体" pitchFamily="49" charset="-122"/>
              </a:rPr>
              <a:t>解除劳动关系</a:t>
            </a:r>
            <a:r>
              <a:rPr lang="zh-CN" altLang="en-US" sz="2400" b="1" dirty="0">
                <a:latin typeface="楷体" pitchFamily="49" charset="-122"/>
                <a:ea typeface="楷体" pitchFamily="49" charset="-122"/>
              </a:rPr>
              <a:t>取得的</a:t>
            </a:r>
            <a:r>
              <a:rPr lang="zh-CN" altLang="en-US" sz="2400" b="1" dirty="0">
                <a:solidFill>
                  <a:srgbClr val="FF0000"/>
                </a:solidFill>
                <a:latin typeface="楷体" pitchFamily="49" charset="-122"/>
                <a:ea typeface="楷体" pitchFamily="49" charset="-122"/>
              </a:rPr>
              <a:t>一次性补偿收入</a:t>
            </a:r>
            <a:r>
              <a:rPr lang="zh-CN" altLang="en-US" sz="2400" b="1" dirty="0">
                <a:latin typeface="楷体" pitchFamily="49" charset="-122"/>
                <a:ea typeface="楷体" pitchFamily="49" charset="-122"/>
              </a:rPr>
              <a:t>在当地上年职工平均工资</a:t>
            </a:r>
            <a:r>
              <a:rPr lang="en-US" altLang="zh-CN" sz="2400" b="1" dirty="0">
                <a:solidFill>
                  <a:srgbClr val="FF0000"/>
                </a:solidFill>
                <a:latin typeface="楷体" pitchFamily="49" charset="-122"/>
                <a:ea typeface="楷体" pitchFamily="49" charset="-122"/>
              </a:rPr>
              <a:t>3</a:t>
            </a:r>
            <a:r>
              <a:rPr lang="zh-CN" altLang="en-US" sz="2400" b="1" dirty="0">
                <a:solidFill>
                  <a:srgbClr val="FF0000"/>
                </a:solidFill>
                <a:latin typeface="楷体" pitchFamily="49" charset="-122"/>
                <a:ea typeface="楷体" pitchFamily="49" charset="-122"/>
              </a:rPr>
              <a:t>倍以内</a:t>
            </a:r>
            <a:r>
              <a:rPr lang="zh-CN" altLang="en-US" sz="2400" b="1" dirty="0">
                <a:latin typeface="楷体" pitchFamily="49" charset="-122"/>
                <a:ea typeface="楷体" pitchFamily="49" charset="-122"/>
              </a:rPr>
              <a:t>的部分，</a:t>
            </a:r>
            <a:r>
              <a:rPr lang="zh-CN" altLang="en-US" sz="2400" b="1" dirty="0">
                <a:solidFill>
                  <a:srgbClr val="FF0000"/>
                </a:solidFill>
                <a:latin typeface="楷体" pitchFamily="49" charset="-122"/>
                <a:ea typeface="楷体" pitchFamily="49" charset="-122"/>
              </a:rPr>
              <a:t>免征</a:t>
            </a:r>
            <a:r>
              <a:rPr lang="zh-CN" altLang="en-US" sz="2400" b="1" dirty="0">
                <a:latin typeface="楷体" pitchFamily="49" charset="-122"/>
                <a:ea typeface="楷体" pitchFamily="49" charset="-122"/>
              </a:rPr>
              <a:t>个人所得税；超过</a:t>
            </a:r>
            <a:r>
              <a:rPr lang="en-US" altLang="zh-CN" sz="2400" b="1" dirty="0">
                <a:latin typeface="楷体" pitchFamily="49" charset="-122"/>
                <a:ea typeface="楷体" pitchFamily="49" charset="-122"/>
              </a:rPr>
              <a:t>3</a:t>
            </a:r>
            <a:r>
              <a:rPr lang="zh-CN" altLang="en-US" sz="2400" b="1" dirty="0">
                <a:latin typeface="楷体" pitchFamily="49" charset="-122"/>
                <a:ea typeface="楷体" pitchFamily="49" charset="-122"/>
              </a:rPr>
              <a:t>倍数额部分，视为一次取得数月工资、薪金收入，以超过部分除以</a:t>
            </a:r>
            <a:r>
              <a:rPr lang="zh-CN" altLang="en-US" sz="2400" b="1" dirty="0">
                <a:solidFill>
                  <a:srgbClr val="FF0000"/>
                </a:solidFill>
                <a:latin typeface="楷体" pitchFamily="49" charset="-122"/>
                <a:ea typeface="楷体" pitchFamily="49" charset="-122"/>
              </a:rPr>
              <a:t>个人工作年限</a:t>
            </a:r>
            <a:r>
              <a:rPr lang="zh-CN" altLang="en-US" sz="2400" b="1" dirty="0">
                <a:latin typeface="楷体" pitchFamily="49" charset="-122"/>
                <a:ea typeface="楷体" pitchFamily="49" charset="-122"/>
              </a:rPr>
              <a:t>（超过</a:t>
            </a:r>
            <a:r>
              <a:rPr lang="en-US" altLang="zh-CN" sz="2400" b="1" dirty="0">
                <a:latin typeface="楷体" pitchFamily="49" charset="-122"/>
                <a:ea typeface="楷体" pitchFamily="49" charset="-122"/>
              </a:rPr>
              <a:t>12</a:t>
            </a:r>
            <a:r>
              <a:rPr lang="zh-CN" altLang="en-US" sz="2400" b="1" dirty="0">
                <a:latin typeface="楷体" pitchFamily="49" charset="-122"/>
                <a:ea typeface="楷体" pitchFamily="49" charset="-122"/>
              </a:rPr>
              <a:t>年按</a:t>
            </a:r>
            <a:r>
              <a:rPr lang="en-US" altLang="zh-CN" sz="2400" b="1" dirty="0">
                <a:latin typeface="楷体" pitchFamily="49" charset="-122"/>
                <a:ea typeface="楷体" pitchFamily="49" charset="-122"/>
              </a:rPr>
              <a:t>12</a:t>
            </a:r>
            <a:r>
              <a:rPr lang="zh-CN" altLang="en-US" sz="2400" b="1" dirty="0">
                <a:latin typeface="楷体" pitchFamily="49" charset="-122"/>
                <a:ea typeface="楷体" pitchFamily="49" charset="-122"/>
              </a:rPr>
              <a:t>年计算），以商数作为</a:t>
            </a:r>
            <a:r>
              <a:rPr lang="zh-CN" altLang="en-US" sz="2400" b="1" dirty="0">
                <a:solidFill>
                  <a:srgbClr val="FF0000"/>
                </a:solidFill>
                <a:latin typeface="楷体" pitchFamily="49" charset="-122"/>
                <a:ea typeface="楷体" pitchFamily="49" charset="-122"/>
              </a:rPr>
              <a:t>月工资、薪金收入</a:t>
            </a:r>
            <a:r>
              <a:rPr lang="zh-CN" altLang="en-US" sz="2400" b="1" dirty="0">
                <a:latin typeface="楷体" pitchFamily="49" charset="-122"/>
                <a:ea typeface="楷体" pitchFamily="49" charset="-122"/>
              </a:rPr>
              <a:t>计算个人所得税。</a:t>
            </a:r>
          </a:p>
          <a:p>
            <a:pPr>
              <a:defRPr/>
            </a:pPr>
            <a:r>
              <a:rPr lang="zh-CN" altLang="en-US" sz="2400" dirty="0"/>
              <a:t>③个人领取一次性补偿收入时按照国家和地方政府规定的比例实际缴纳的</a:t>
            </a:r>
            <a:r>
              <a:rPr lang="zh-CN" altLang="en-US" sz="2400" b="1" dirty="0">
                <a:solidFill>
                  <a:srgbClr val="FF0000"/>
                </a:solidFill>
              </a:rPr>
              <a:t>住房公积金、医疗保险费、基本养老保险费、失业保险费</a:t>
            </a:r>
            <a:r>
              <a:rPr lang="zh-CN" altLang="en-US" sz="2400" dirty="0"/>
              <a:t>，可以在计征其一次性补偿收入的个人所得税时予以</a:t>
            </a:r>
            <a:r>
              <a:rPr lang="zh-CN" altLang="en-US" sz="2400" b="1" dirty="0">
                <a:solidFill>
                  <a:srgbClr val="FF0000"/>
                </a:solidFill>
              </a:rPr>
              <a:t>扣除</a:t>
            </a:r>
            <a:r>
              <a:rPr lang="zh-CN" altLang="en-US" sz="2400" dirty="0"/>
              <a:t>。</a:t>
            </a:r>
          </a:p>
          <a:p>
            <a:pPr>
              <a:defRPr/>
            </a:pP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2B57F1E-B184-4A63-8DEE-6AE4529C2D2D}"/>
              </a:ext>
            </a:extLst>
          </p:cNvPr>
          <p:cNvSpPr>
            <a:spLocks noGrp="1"/>
          </p:cNvSpPr>
          <p:nvPr>
            <p:ph idx="1"/>
          </p:nvPr>
        </p:nvSpPr>
        <p:spPr>
          <a:xfrm>
            <a:off x="1066800" y="762000"/>
            <a:ext cx="8001000" cy="5334000"/>
          </a:xfrm>
        </p:spPr>
        <p:txBody>
          <a:bodyPr/>
          <a:lstStyle/>
          <a:p>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典型例题</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杨某</a:t>
            </a:r>
            <a:r>
              <a:rPr lang="en-US" altLang="zh-CN">
                <a:latin typeface="楷体" panose="02010609060101010101" pitchFamily="49" charset="-122"/>
                <a:ea typeface="楷体" panose="02010609060101010101" pitchFamily="49" charset="-122"/>
              </a:rPr>
              <a:t>2016</a:t>
            </a:r>
            <a:r>
              <a:rPr lang="zh-CN" altLang="en-US">
                <a:latin typeface="楷体" panose="02010609060101010101" pitchFamily="49" charset="-122"/>
                <a:ea typeface="楷体" panose="02010609060101010101" pitchFamily="49" charset="-122"/>
              </a:rPr>
              <a:t>年</a:t>
            </a:r>
            <a:r>
              <a:rPr lang="en-US" altLang="zh-CN">
                <a:latin typeface="楷体" panose="02010609060101010101" pitchFamily="49" charset="-122"/>
                <a:ea typeface="楷体" panose="02010609060101010101" pitchFamily="49" charset="-122"/>
              </a:rPr>
              <a:t>12</a:t>
            </a:r>
            <a:r>
              <a:rPr lang="zh-CN" altLang="en-US">
                <a:latin typeface="楷体" panose="02010609060101010101" pitchFamily="49" charset="-122"/>
                <a:ea typeface="楷体" panose="02010609060101010101" pitchFamily="49" charset="-122"/>
              </a:rPr>
              <a:t>月</a:t>
            </a:r>
            <a:r>
              <a:rPr lang="en-US" altLang="zh-CN">
                <a:latin typeface="楷体" panose="02010609060101010101" pitchFamily="49" charset="-122"/>
                <a:ea typeface="楷体" panose="02010609060101010101" pitchFamily="49" charset="-122"/>
              </a:rPr>
              <a:t>31</a:t>
            </a:r>
            <a:r>
              <a:rPr lang="zh-CN" altLang="en-US">
                <a:latin typeface="楷体" panose="02010609060101010101" pitchFamily="49" charset="-122"/>
                <a:ea typeface="楷体" panose="02010609060101010101" pitchFamily="49" charset="-122"/>
              </a:rPr>
              <a:t>日与企业解除劳动合同。其在企业工作年限为</a:t>
            </a:r>
            <a:r>
              <a:rPr lang="en-US" altLang="zh-CN">
                <a:latin typeface="楷体" panose="02010609060101010101" pitchFamily="49" charset="-122"/>
                <a:ea typeface="楷体" panose="02010609060101010101" pitchFamily="49" charset="-122"/>
              </a:rPr>
              <a:t>10</a:t>
            </a:r>
            <a:r>
              <a:rPr lang="zh-CN" altLang="en-US">
                <a:latin typeface="楷体" panose="02010609060101010101" pitchFamily="49" charset="-122"/>
                <a:ea typeface="楷体" panose="02010609060101010101" pitchFamily="49" charset="-122"/>
              </a:rPr>
              <a:t>年，领取经济补偿金</a:t>
            </a:r>
            <a:r>
              <a:rPr lang="en-US" altLang="zh-CN">
                <a:latin typeface="楷体" panose="02010609060101010101" pitchFamily="49" charset="-122"/>
                <a:ea typeface="楷体" panose="02010609060101010101" pitchFamily="49" charset="-122"/>
              </a:rPr>
              <a:t>80000</a:t>
            </a:r>
            <a:r>
              <a:rPr lang="zh-CN" altLang="en-US">
                <a:latin typeface="楷体" panose="02010609060101010101" pitchFamily="49" charset="-122"/>
                <a:ea typeface="楷体" panose="02010609060101010101" pitchFamily="49" charset="-122"/>
              </a:rPr>
              <a:t>元，其所在地区上年职工平均工资为</a:t>
            </a:r>
            <a:r>
              <a:rPr lang="en-US" altLang="zh-CN">
                <a:latin typeface="楷体" panose="02010609060101010101" pitchFamily="49" charset="-122"/>
                <a:ea typeface="楷体" panose="02010609060101010101" pitchFamily="49" charset="-122"/>
              </a:rPr>
              <a:t>12000</a:t>
            </a:r>
            <a:r>
              <a:rPr lang="zh-CN" altLang="en-US">
                <a:latin typeface="楷体" panose="02010609060101010101" pitchFamily="49" charset="-122"/>
                <a:ea typeface="楷体" panose="02010609060101010101" pitchFamily="49" charset="-122"/>
              </a:rPr>
              <a:t>元，杨某应缴纳的个人所得税？</a:t>
            </a:r>
          </a:p>
          <a:p>
            <a:r>
              <a:rPr lang="zh-CN" altLang="en-US">
                <a:latin typeface="楷体" panose="02010609060101010101" pitchFamily="49" charset="-122"/>
                <a:ea typeface="楷体" panose="02010609060101010101" pitchFamily="49" charset="-122"/>
              </a:rPr>
              <a:t>　　应税部分＝</a:t>
            </a:r>
            <a:r>
              <a:rPr lang="en-US" altLang="zh-CN">
                <a:latin typeface="楷体" panose="02010609060101010101" pitchFamily="49" charset="-122"/>
                <a:ea typeface="楷体" panose="02010609060101010101" pitchFamily="49" charset="-122"/>
              </a:rPr>
              <a:t>80000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3×12000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44000</a:t>
            </a:r>
            <a:r>
              <a:rPr lang="zh-CN" altLang="en-US">
                <a:latin typeface="楷体" panose="02010609060101010101" pitchFamily="49" charset="-122"/>
                <a:ea typeface="楷体" panose="02010609060101010101" pitchFamily="49" charset="-122"/>
              </a:rPr>
              <a:t>，折成月工资＝</a:t>
            </a:r>
            <a:r>
              <a:rPr lang="en-US" altLang="zh-CN">
                <a:latin typeface="楷体" panose="02010609060101010101" pitchFamily="49" charset="-122"/>
                <a:ea typeface="楷体" panose="02010609060101010101" pitchFamily="49" charset="-122"/>
              </a:rPr>
              <a:t>44000/10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4400</a:t>
            </a:r>
            <a:r>
              <a:rPr lang="zh-CN" altLang="en-US">
                <a:latin typeface="楷体" panose="02010609060101010101" pitchFamily="49" charset="-122"/>
                <a:ea typeface="楷体" panose="02010609060101010101" pitchFamily="49" charset="-122"/>
              </a:rPr>
              <a:t>。</a:t>
            </a:r>
          </a:p>
          <a:p>
            <a:r>
              <a:rPr lang="zh-CN" altLang="en-US">
                <a:latin typeface="楷体" panose="02010609060101010101" pitchFamily="49" charset="-122"/>
                <a:ea typeface="楷体" panose="02010609060101010101" pitchFamily="49" charset="-122"/>
              </a:rPr>
              <a:t>　　应缴纳个人所得税＝</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4400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3500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×3%]×10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270</a:t>
            </a: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内容占位符 2">
            <a:extLst>
              <a:ext uri="{FF2B5EF4-FFF2-40B4-BE49-F238E27FC236}">
                <a16:creationId xmlns:a16="http://schemas.microsoft.com/office/drawing/2014/main" id="{8F012245-1871-46AB-BACC-E56947227C41}"/>
              </a:ext>
            </a:extLst>
          </p:cNvPr>
          <p:cNvSpPr>
            <a:spLocks noGrp="1"/>
          </p:cNvSpPr>
          <p:nvPr>
            <p:ph idx="1"/>
          </p:nvPr>
        </p:nvSpPr>
        <p:spPr>
          <a:xfrm>
            <a:off x="1295400" y="457200"/>
            <a:ext cx="7772400" cy="5638800"/>
          </a:xfrm>
        </p:spPr>
        <p:txBody>
          <a:bodyPr/>
          <a:lstStyle/>
          <a:p>
            <a:r>
              <a:rPr lang="en-US" altLang="zh-CN">
                <a:latin typeface="楷体" panose="02010609060101010101" pitchFamily="49" charset="-122"/>
                <a:ea typeface="楷体" panose="02010609060101010101" pitchFamily="49" charset="-122"/>
              </a:rPr>
              <a:t>3.</a:t>
            </a:r>
            <a:r>
              <a:rPr lang="zh-CN" altLang="en-US">
                <a:latin typeface="楷体" panose="02010609060101010101" pitchFamily="49" charset="-122"/>
                <a:ea typeface="楷体" panose="02010609060101010101" pitchFamily="49" charset="-122"/>
              </a:rPr>
              <a:t>提前退休取得一次性补偿收入的个税处理：（分摊法）</a:t>
            </a:r>
          </a:p>
          <a:p>
            <a:r>
              <a:rPr lang="zh-CN" altLang="en-US"/>
              <a:t>　</a:t>
            </a:r>
            <a:r>
              <a:rPr lang="zh-CN" altLang="en-US" sz="2800">
                <a:latin typeface="黑体" panose="02010609060101010101" pitchFamily="49" charset="-122"/>
                <a:ea typeface="黑体" panose="02010609060101010101" pitchFamily="49" charset="-122"/>
              </a:rPr>
              <a:t>个人因办理提前退休手续而取得的一次性补贴收入，应按照</a:t>
            </a:r>
            <a:r>
              <a:rPr lang="zh-CN" altLang="en-US" sz="2800" b="1">
                <a:solidFill>
                  <a:srgbClr val="FF0000"/>
                </a:solidFill>
                <a:latin typeface="黑体" panose="02010609060101010101" pitchFamily="49" charset="-122"/>
                <a:ea typeface="黑体" panose="02010609060101010101" pitchFamily="49" charset="-122"/>
              </a:rPr>
              <a:t>办理</a:t>
            </a:r>
            <a:r>
              <a:rPr lang="zh-CN" altLang="en-US" sz="2800">
                <a:latin typeface="黑体" panose="02010609060101010101" pitchFamily="49" charset="-122"/>
                <a:ea typeface="黑体" panose="02010609060101010101" pitchFamily="49" charset="-122"/>
              </a:rPr>
              <a:t>提前退休</a:t>
            </a:r>
            <a:r>
              <a:rPr lang="zh-CN" altLang="en-US" sz="2800" b="1">
                <a:solidFill>
                  <a:srgbClr val="FF0000"/>
                </a:solidFill>
                <a:latin typeface="黑体" panose="02010609060101010101" pitchFamily="49" charset="-122"/>
                <a:ea typeface="黑体" panose="02010609060101010101" pitchFamily="49" charset="-122"/>
              </a:rPr>
              <a:t>手续</a:t>
            </a:r>
            <a:r>
              <a:rPr lang="zh-CN" altLang="en-US" sz="2800">
                <a:latin typeface="黑体" panose="02010609060101010101" pitchFamily="49" charset="-122"/>
                <a:ea typeface="黑体" panose="02010609060101010101" pitchFamily="49" charset="-122"/>
              </a:rPr>
              <a:t>至</a:t>
            </a:r>
            <a:r>
              <a:rPr lang="zh-CN" altLang="en-US" sz="2800" b="1">
                <a:solidFill>
                  <a:srgbClr val="FF0000"/>
                </a:solidFill>
                <a:latin typeface="黑体" panose="02010609060101010101" pitchFamily="49" charset="-122"/>
                <a:ea typeface="黑体" panose="02010609060101010101" pitchFamily="49" charset="-122"/>
              </a:rPr>
              <a:t>法定退休年龄</a:t>
            </a:r>
            <a:r>
              <a:rPr lang="zh-CN" altLang="en-US" sz="2800">
                <a:latin typeface="黑体" panose="02010609060101010101" pitchFamily="49" charset="-122"/>
                <a:ea typeface="黑体" panose="02010609060101010101" pitchFamily="49" charset="-122"/>
              </a:rPr>
              <a:t>之间所属</a:t>
            </a:r>
            <a:r>
              <a:rPr lang="zh-CN" altLang="en-US" sz="2800" b="1">
                <a:solidFill>
                  <a:srgbClr val="FF0000"/>
                </a:solidFill>
                <a:latin typeface="黑体" panose="02010609060101010101" pitchFamily="49" charset="-122"/>
                <a:ea typeface="黑体" panose="02010609060101010101" pitchFamily="49" charset="-122"/>
              </a:rPr>
              <a:t>月份</a:t>
            </a:r>
            <a:r>
              <a:rPr lang="zh-CN" altLang="en-US" sz="2800">
                <a:latin typeface="黑体" panose="02010609060101010101" pitchFamily="49" charset="-122"/>
                <a:ea typeface="黑体" panose="02010609060101010101" pitchFamily="49" charset="-122"/>
              </a:rPr>
              <a:t>平均分摊计算个人所得税。</a:t>
            </a:r>
          </a:p>
          <a:p>
            <a:r>
              <a:rPr lang="zh-CN" altLang="en-US" sz="2800"/>
              <a:t>　　计税公式：</a:t>
            </a:r>
          </a:p>
          <a:p>
            <a:r>
              <a:rPr lang="zh-CN" altLang="en-US" sz="2800"/>
              <a:t>　　</a:t>
            </a:r>
            <a:r>
              <a:rPr lang="zh-CN" altLang="en-US" sz="2800" b="1">
                <a:latin typeface="楷体" panose="02010609060101010101" pitchFamily="49" charset="-122"/>
                <a:ea typeface="楷体" panose="02010609060101010101" pitchFamily="49" charset="-122"/>
              </a:rPr>
              <a:t>应纳税额＝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（一次补贴收入</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提前办理退休手续至法定退休年龄的实际月份数－</a:t>
            </a:r>
            <a:r>
              <a:rPr lang="en-US" altLang="zh-CN" sz="2800" b="1">
                <a:latin typeface="楷体" panose="02010609060101010101" pitchFamily="49" charset="-122"/>
                <a:ea typeface="楷体" panose="02010609060101010101" pitchFamily="49" charset="-122"/>
              </a:rPr>
              <a:t>3500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税率－速算扣除数</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提前办理退休手续至法定退休年龄的实际月份数</a:t>
            </a:r>
          </a:p>
          <a:p>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内容占位符 2">
            <a:extLst>
              <a:ext uri="{FF2B5EF4-FFF2-40B4-BE49-F238E27FC236}">
                <a16:creationId xmlns:a16="http://schemas.microsoft.com/office/drawing/2014/main" id="{F9E7D330-0AC6-419A-9FCC-34FC1DAEC4F6}"/>
              </a:ext>
            </a:extLst>
          </p:cNvPr>
          <p:cNvSpPr>
            <a:spLocks noGrp="1"/>
          </p:cNvSpPr>
          <p:nvPr>
            <p:ph idx="1"/>
          </p:nvPr>
        </p:nvSpPr>
        <p:spPr>
          <a:xfrm>
            <a:off x="1295400" y="609600"/>
            <a:ext cx="7772400" cy="1371600"/>
          </a:xfrm>
        </p:spPr>
        <p:txBody>
          <a:bodyPr/>
          <a:lstStyle/>
          <a:p>
            <a:pPr marL="0" indent="0">
              <a:buFontTx/>
              <a:buNone/>
            </a:pPr>
            <a:r>
              <a:rPr lang="en-US" altLang="zh-CN">
                <a:latin typeface="楷体" panose="02010609060101010101" pitchFamily="49" charset="-122"/>
                <a:ea typeface="楷体" panose="02010609060101010101" pitchFamily="49" charset="-122"/>
              </a:rPr>
              <a:t>4.</a:t>
            </a:r>
            <a:r>
              <a:rPr lang="zh-CN" altLang="en-US">
                <a:latin typeface="楷体" panose="02010609060101010101" pitchFamily="49" charset="-122"/>
                <a:ea typeface="楷体" panose="02010609060101010101" pitchFamily="49" charset="-122"/>
              </a:rPr>
              <a:t>对无住所个人不同纳税义务计算应纳税额的适用公式</a:t>
            </a:r>
          </a:p>
        </p:txBody>
      </p:sp>
      <p:pic>
        <p:nvPicPr>
          <p:cNvPr id="28675" name="Picture 2">
            <a:extLst>
              <a:ext uri="{FF2B5EF4-FFF2-40B4-BE49-F238E27FC236}">
                <a16:creationId xmlns:a16="http://schemas.microsoft.com/office/drawing/2014/main" id="{946F4075-D4F7-46E7-9550-B4DC1C154C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113" y="1905000"/>
            <a:ext cx="9024937" cy="3824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a:extLst>
              <a:ext uri="{FF2B5EF4-FFF2-40B4-BE49-F238E27FC236}">
                <a16:creationId xmlns:a16="http://schemas.microsoft.com/office/drawing/2014/main" id="{F2CDF621-473A-4510-B693-B658D6711E93}"/>
              </a:ext>
            </a:extLst>
          </p:cNvPr>
          <p:cNvGraphicFramePr>
            <a:graphicFrameLocks noGrp="1"/>
          </p:cNvGraphicFramePr>
          <p:nvPr/>
        </p:nvGraphicFramePr>
        <p:xfrm>
          <a:off x="1219200" y="762000"/>
          <a:ext cx="7391400" cy="5842000"/>
        </p:xfrm>
        <a:graphic>
          <a:graphicData uri="http://schemas.openxmlformats.org/drawingml/2006/table">
            <a:tbl>
              <a:tblPr firstRow="1" bandRow="1">
                <a:tableStyleId>{5C22544A-7EE6-4342-B048-85BDC9FD1C3A}</a:tableStyleId>
              </a:tblPr>
              <a:tblGrid>
                <a:gridCol w="923925">
                  <a:extLst>
                    <a:ext uri="{9D8B030D-6E8A-4147-A177-3AD203B41FA5}">
                      <a16:colId xmlns:a16="http://schemas.microsoft.com/office/drawing/2014/main" val="20000"/>
                    </a:ext>
                  </a:extLst>
                </a:gridCol>
                <a:gridCol w="923925">
                  <a:extLst>
                    <a:ext uri="{9D8B030D-6E8A-4147-A177-3AD203B41FA5}">
                      <a16:colId xmlns:a16="http://schemas.microsoft.com/office/drawing/2014/main" val="20001"/>
                    </a:ext>
                  </a:extLst>
                </a:gridCol>
                <a:gridCol w="923925">
                  <a:extLst>
                    <a:ext uri="{9D8B030D-6E8A-4147-A177-3AD203B41FA5}">
                      <a16:colId xmlns:a16="http://schemas.microsoft.com/office/drawing/2014/main" val="20002"/>
                    </a:ext>
                  </a:extLst>
                </a:gridCol>
                <a:gridCol w="923925">
                  <a:extLst>
                    <a:ext uri="{9D8B030D-6E8A-4147-A177-3AD203B41FA5}">
                      <a16:colId xmlns:a16="http://schemas.microsoft.com/office/drawing/2014/main" val="20003"/>
                    </a:ext>
                  </a:extLst>
                </a:gridCol>
                <a:gridCol w="923925">
                  <a:extLst>
                    <a:ext uri="{9D8B030D-6E8A-4147-A177-3AD203B41FA5}">
                      <a16:colId xmlns:a16="http://schemas.microsoft.com/office/drawing/2014/main" val="20004"/>
                    </a:ext>
                  </a:extLst>
                </a:gridCol>
                <a:gridCol w="923925">
                  <a:extLst>
                    <a:ext uri="{9D8B030D-6E8A-4147-A177-3AD203B41FA5}">
                      <a16:colId xmlns:a16="http://schemas.microsoft.com/office/drawing/2014/main" val="20005"/>
                    </a:ext>
                  </a:extLst>
                </a:gridCol>
                <a:gridCol w="923925">
                  <a:extLst>
                    <a:ext uri="{9D8B030D-6E8A-4147-A177-3AD203B41FA5}">
                      <a16:colId xmlns:a16="http://schemas.microsoft.com/office/drawing/2014/main" val="20006"/>
                    </a:ext>
                  </a:extLst>
                </a:gridCol>
                <a:gridCol w="923925">
                  <a:extLst>
                    <a:ext uri="{9D8B030D-6E8A-4147-A177-3AD203B41FA5}">
                      <a16:colId xmlns:a16="http://schemas.microsoft.com/office/drawing/2014/main" val="20007"/>
                    </a:ext>
                  </a:extLst>
                </a:gridCol>
              </a:tblGrid>
              <a:tr h="676150">
                <a:tc rowSpan="2">
                  <a:txBody>
                    <a:bodyPr/>
                    <a:lstStyle/>
                    <a:p>
                      <a:r>
                        <a:rPr lang="zh-CN" altLang="en-US" sz="1800" dirty="0"/>
                        <a:t>无住所个人</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lang="zh-CN" altLang="en-US" sz="1800" dirty="0"/>
                        <a:t>境内居住时间</a:t>
                      </a:r>
                      <a:r>
                        <a:rPr lang="en-US" altLang="zh-CN" sz="1800" dirty="0"/>
                        <a:t>T</a:t>
                      </a:r>
                      <a:endParaRPr lang="zh-CN" altLang="en-US" sz="1800" dirty="0"/>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lang="zh-CN" altLang="en-US" sz="1800" dirty="0"/>
                        <a:t>是否董事、高管</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zh-CN" altLang="en-US" sz="1800" dirty="0"/>
                        <a:t>境内工资薪金</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zh-CN" altLang="en-US" sz="1800" dirty="0"/>
                        <a:t>境外工资薪金</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lang="zh-CN" altLang="en-US" sz="1800" dirty="0"/>
                        <a:t>适用公式</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76150">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境内支付</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境外支付</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境内支付</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境外支付</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6150">
                <a:tc rowSpan="4">
                  <a:txBody>
                    <a:bodyPr/>
                    <a:lstStyle/>
                    <a:p>
                      <a:pPr algn="ctr"/>
                      <a:r>
                        <a:rPr lang="zh-CN" altLang="en-US" sz="1800" dirty="0"/>
                        <a:t>非居民</a:t>
                      </a:r>
                      <a:endParaRPr lang="en-US" altLang="zh-CN" sz="1800" dirty="0"/>
                    </a:p>
                    <a:p>
                      <a:pPr algn="ctr"/>
                      <a:endParaRPr lang="en-US" altLang="zh-CN" sz="1800" dirty="0"/>
                    </a:p>
                    <a:p>
                      <a:pPr algn="ctr"/>
                      <a:r>
                        <a:rPr lang="zh-CN" altLang="en-US" sz="1800" dirty="0"/>
                        <a:t>个人</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r>
                        <a:rPr lang="en-US" altLang="zh-CN" sz="1800" dirty="0"/>
                        <a:t>T&lt;90</a:t>
                      </a:r>
                      <a:r>
                        <a:rPr lang="zh-CN" altLang="en-US" sz="1800" dirty="0"/>
                        <a:t>天（</a:t>
                      </a:r>
                      <a:r>
                        <a:rPr lang="en-US" altLang="zh-CN" sz="1800" dirty="0"/>
                        <a:t>183</a:t>
                      </a:r>
                      <a:r>
                        <a:rPr lang="zh-CN" altLang="en-US" sz="1800" dirty="0"/>
                        <a:t>天）</a:t>
                      </a:r>
                      <a:endParaRPr lang="en-US" altLang="zh-CN" sz="1800" dirty="0"/>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否</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免税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不征税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不征税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公式</a:t>
                      </a:r>
                      <a:r>
                        <a:rPr lang="en-US" altLang="zh-CN" sz="1800" dirty="0"/>
                        <a:t>1</a:t>
                      </a:r>
                      <a:endParaRPr lang="zh-CN" altLang="en-US" sz="1800" dirty="0"/>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85685">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是</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免税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不征税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公式</a:t>
                      </a:r>
                      <a:r>
                        <a:rPr lang="en-US" altLang="zh-CN" sz="1800" dirty="0"/>
                        <a:t>2</a:t>
                      </a:r>
                      <a:endParaRPr lang="zh-CN" altLang="en-US" sz="1800" dirty="0"/>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76150">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a:t>90</a:t>
                      </a:r>
                      <a:r>
                        <a:rPr lang="zh-CN" altLang="en-US" sz="1800" dirty="0"/>
                        <a:t>天（</a:t>
                      </a:r>
                      <a:r>
                        <a:rPr lang="en-US" altLang="zh-CN" sz="1800" dirty="0"/>
                        <a:t>183</a:t>
                      </a:r>
                      <a:r>
                        <a:rPr lang="zh-CN" altLang="en-US" sz="1800" dirty="0"/>
                        <a:t>天）</a:t>
                      </a:r>
                      <a:r>
                        <a:rPr lang="en-US" altLang="zh-CN" sz="1800" dirty="0"/>
                        <a:t>&lt;=T&lt;=1</a:t>
                      </a:r>
                      <a:r>
                        <a:rPr lang="zh-CN" altLang="en-US" sz="1800" dirty="0"/>
                        <a:t>年</a:t>
                      </a:r>
                    </a:p>
                    <a:p>
                      <a:endParaRPr lang="zh-CN" altLang="en-US" sz="1800" dirty="0"/>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否</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不征税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不征税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公式</a:t>
                      </a:r>
                      <a:r>
                        <a:rPr lang="en-US" altLang="zh-CN" sz="1800" dirty="0"/>
                        <a:t>3</a:t>
                      </a:r>
                      <a:endParaRPr lang="zh-CN" altLang="en-US" sz="1800" dirty="0"/>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61184">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是</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不征税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公式</a:t>
                      </a:r>
                      <a:r>
                        <a:rPr lang="en-US" altLang="zh-CN" sz="1800" dirty="0"/>
                        <a:t>4</a:t>
                      </a:r>
                      <a:endParaRPr lang="zh-CN" altLang="en-US" sz="1800" dirty="0"/>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914380">
                <a:tc rowSpan="2">
                  <a:txBody>
                    <a:bodyPr/>
                    <a:lstStyle/>
                    <a:p>
                      <a:pPr algn="ctr"/>
                      <a:r>
                        <a:rPr lang="zh-CN" altLang="en-US" sz="1800" dirty="0"/>
                        <a:t>居民个人</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800" dirty="0"/>
                        <a:t>1</a:t>
                      </a:r>
                      <a:r>
                        <a:rPr lang="zh-CN" altLang="en-US" sz="1800" dirty="0"/>
                        <a:t>年</a:t>
                      </a:r>
                      <a:r>
                        <a:rPr lang="en-US" altLang="zh-CN" sz="1800" dirty="0"/>
                        <a:t>&lt;=T&lt;=5</a:t>
                      </a:r>
                      <a:r>
                        <a:rPr lang="zh-CN" altLang="en-US" sz="1800" dirty="0"/>
                        <a:t>年</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均可</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免税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公式</a:t>
                      </a:r>
                      <a:r>
                        <a:rPr lang="en-US" altLang="zh-CN" sz="1800" dirty="0"/>
                        <a:t>4</a:t>
                      </a:r>
                      <a:endParaRPr lang="zh-CN" altLang="en-US" sz="1800" dirty="0"/>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676150">
                <a:tc vMerge="1">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sz="1800" dirty="0"/>
                        <a:t>T&gt;5</a:t>
                      </a:r>
                      <a:r>
                        <a:rPr lang="zh-CN" altLang="en-US" sz="1800" dirty="0"/>
                        <a:t>年</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均可</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征税</a:t>
                      </a:r>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zh-CN" altLang="en-US" sz="1800" dirty="0"/>
                        <a:t>公式</a:t>
                      </a:r>
                      <a:r>
                        <a:rPr lang="en-US" altLang="zh-CN" sz="1800" dirty="0"/>
                        <a:t>5</a:t>
                      </a:r>
                      <a:endParaRPr lang="zh-CN" altLang="en-US" sz="1800" dirty="0"/>
                    </a:p>
                  </a:txBody>
                  <a:tcPr marL="91442" marR="91442"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CC6F879-FCD2-4239-AE4C-1CBF7692602A}"/>
              </a:ext>
            </a:extLst>
          </p:cNvPr>
          <p:cNvSpPr>
            <a:spLocks noGrp="1"/>
          </p:cNvSpPr>
          <p:nvPr>
            <p:ph idx="1"/>
          </p:nvPr>
        </p:nvSpPr>
        <p:spPr>
          <a:xfrm>
            <a:off x="1143000" y="838200"/>
            <a:ext cx="7924800" cy="5257800"/>
          </a:xfrm>
        </p:spPr>
        <p:txBody>
          <a:bodyPr/>
          <a:lstStyle/>
          <a:p>
            <a:pPr marL="0" indent="0">
              <a:buFontTx/>
              <a:buNone/>
              <a:defRPr/>
            </a:pPr>
            <a:r>
              <a:rPr lang="en-US" altLang="zh-CN" dirty="0"/>
              <a:t>【</a:t>
            </a:r>
            <a:r>
              <a:rPr lang="zh-CN" altLang="en-US" dirty="0"/>
              <a:t>计算公式</a:t>
            </a:r>
            <a:r>
              <a:rPr lang="en-US" altLang="zh-CN" dirty="0"/>
              <a:t>】</a:t>
            </a:r>
          </a:p>
          <a:p>
            <a:pPr>
              <a:defRPr/>
            </a:pPr>
            <a:r>
              <a:rPr lang="en-US" altLang="zh-CN" sz="2800" b="1" dirty="0">
                <a:latin typeface="楷体" pitchFamily="49" charset="-122"/>
                <a:ea typeface="楷体" pitchFamily="49" charset="-122"/>
              </a:rPr>
              <a:t>1.</a:t>
            </a:r>
            <a:r>
              <a:rPr lang="zh-CN" altLang="en-US" sz="2800" b="1" dirty="0">
                <a:latin typeface="楷体" pitchFamily="49" charset="-122"/>
                <a:ea typeface="楷体" pitchFamily="49" charset="-122"/>
              </a:rPr>
              <a:t>应纳税额＝（当月境内外工资薪金应纳税所得额</a:t>
            </a:r>
            <a:r>
              <a:rPr lang="en-US" altLang="zh-CN" sz="2800" b="1" dirty="0">
                <a:latin typeface="楷体" pitchFamily="49" charset="-122"/>
                <a:ea typeface="楷体" pitchFamily="49" charset="-122"/>
              </a:rPr>
              <a:t>×</a:t>
            </a:r>
            <a:r>
              <a:rPr lang="zh-CN" altLang="en-US" sz="2800" b="1" dirty="0">
                <a:latin typeface="楷体" pitchFamily="49" charset="-122"/>
                <a:ea typeface="楷体" pitchFamily="49" charset="-122"/>
              </a:rPr>
              <a:t>适用税率－速算扣除数）</a:t>
            </a:r>
            <a:r>
              <a:rPr lang="en-US" altLang="zh-CN" sz="2800" b="1" dirty="0">
                <a:latin typeface="楷体" pitchFamily="49" charset="-122"/>
                <a:ea typeface="楷体" pitchFamily="49" charset="-122"/>
              </a:rPr>
              <a:t>×</a:t>
            </a:r>
            <a:r>
              <a:rPr lang="zh-CN" altLang="en-US" sz="2800" b="1" dirty="0">
                <a:latin typeface="楷体" pitchFamily="49" charset="-122"/>
                <a:ea typeface="楷体" pitchFamily="49" charset="-122"/>
              </a:rPr>
              <a:t>当月境内支付工资</a:t>
            </a:r>
            <a:r>
              <a:rPr lang="en-US" altLang="zh-CN" sz="2800" b="1" dirty="0">
                <a:latin typeface="楷体" pitchFamily="49" charset="-122"/>
                <a:ea typeface="楷体" pitchFamily="49" charset="-122"/>
              </a:rPr>
              <a:t>/</a:t>
            </a:r>
            <a:r>
              <a:rPr lang="zh-CN" altLang="en-US" sz="2800" b="1" dirty="0">
                <a:latin typeface="楷体" pitchFamily="49" charset="-122"/>
                <a:ea typeface="楷体" pitchFamily="49" charset="-122"/>
              </a:rPr>
              <a:t>当月境内外支付工资总额</a:t>
            </a:r>
            <a:r>
              <a:rPr lang="en-US" altLang="zh-CN" sz="2800" b="1" dirty="0">
                <a:latin typeface="楷体" pitchFamily="49" charset="-122"/>
                <a:ea typeface="楷体" pitchFamily="49" charset="-122"/>
              </a:rPr>
              <a:t>×</a:t>
            </a:r>
            <a:r>
              <a:rPr lang="zh-CN" altLang="en-US" sz="2800" b="1" dirty="0">
                <a:latin typeface="楷体" pitchFamily="49" charset="-122"/>
                <a:ea typeface="楷体" pitchFamily="49" charset="-122"/>
              </a:rPr>
              <a:t>当月境内工作天数</a:t>
            </a:r>
            <a:r>
              <a:rPr lang="en-US" altLang="zh-CN" sz="2800" b="1" dirty="0">
                <a:latin typeface="楷体" pitchFamily="49" charset="-122"/>
                <a:ea typeface="楷体" pitchFamily="49" charset="-122"/>
              </a:rPr>
              <a:t>/</a:t>
            </a:r>
            <a:r>
              <a:rPr lang="zh-CN" altLang="en-US" sz="2800" b="1" dirty="0">
                <a:latin typeface="楷体" pitchFamily="49" charset="-122"/>
                <a:ea typeface="楷体" pitchFamily="49" charset="-122"/>
              </a:rPr>
              <a:t>当月天数</a:t>
            </a:r>
          </a:p>
          <a:p>
            <a:pPr marL="0" indent="0">
              <a:buFontTx/>
              <a:buNone/>
              <a:defRPr/>
            </a:pPr>
            <a:r>
              <a:rPr lang="en-US" altLang="zh-CN" sz="2800" dirty="0"/>
              <a:t>【</a:t>
            </a:r>
            <a:r>
              <a:rPr lang="zh-CN" altLang="en-US" sz="2800" dirty="0"/>
              <a:t>典型例题</a:t>
            </a:r>
            <a:r>
              <a:rPr lang="en-US" altLang="zh-CN" sz="2800" dirty="0"/>
              <a:t>1】</a:t>
            </a:r>
          </a:p>
          <a:p>
            <a:pPr>
              <a:defRPr/>
            </a:pPr>
            <a:r>
              <a:rPr lang="zh-CN" altLang="en-US" sz="2800" dirty="0"/>
              <a:t>　　</a:t>
            </a:r>
            <a:r>
              <a:rPr lang="zh-CN" altLang="en-US" sz="2800" dirty="0">
                <a:latin typeface="楷体" pitchFamily="49" charset="-122"/>
                <a:ea typeface="楷体" pitchFamily="49" charset="-122"/>
              </a:rPr>
              <a:t>美国人杰克，在一家外资公司担任部门经理，同时在美国公司担任顾问（有税收协定），</a:t>
            </a:r>
            <a:r>
              <a:rPr lang="en-US" altLang="zh-CN" sz="2800" dirty="0">
                <a:latin typeface="楷体" pitchFamily="49" charset="-122"/>
                <a:ea typeface="楷体" pitchFamily="49" charset="-122"/>
              </a:rPr>
              <a:t>2011</a:t>
            </a:r>
            <a:r>
              <a:rPr lang="zh-CN" altLang="en-US" sz="2800" dirty="0">
                <a:latin typeface="楷体" pitchFamily="49" charset="-122"/>
                <a:ea typeface="楷体" pitchFamily="49" charset="-122"/>
              </a:rPr>
              <a:t>年在华工作时间</a:t>
            </a:r>
            <a:r>
              <a:rPr lang="en-US" altLang="zh-CN" sz="2800" dirty="0">
                <a:latin typeface="楷体" pitchFamily="49" charset="-122"/>
                <a:ea typeface="楷体" pitchFamily="49" charset="-122"/>
              </a:rPr>
              <a:t>120</a:t>
            </a:r>
            <a:r>
              <a:rPr lang="zh-CN" altLang="en-US" sz="2800" dirty="0">
                <a:latin typeface="楷体" pitchFamily="49" charset="-122"/>
                <a:ea typeface="楷体" pitchFamily="49" charset="-122"/>
              </a:rPr>
              <a:t>天，</a:t>
            </a:r>
            <a:r>
              <a:rPr lang="en-US" altLang="zh-CN" sz="2800" dirty="0">
                <a:latin typeface="楷体" pitchFamily="49" charset="-122"/>
                <a:ea typeface="楷体" pitchFamily="49" charset="-122"/>
              </a:rPr>
              <a:t>2011</a:t>
            </a:r>
            <a:r>
              <a:rPr lang="zh-CN" altLang="en-US" sz="2800" dirty="0">
                <a:latin typeface="楷体" pitchFamily="49" charset="-122"/>
                <a:ea typeface="楷体" pitchFamily="49" charset="-122"/>
              </a:rPr>
              <a:t>年</a:t>
            </a:r>
            <a:r>
              <a:rPr lang="en-US" altLang="zh-CN" sz="2800" dirty="0">
                <a:latin typeface="楷体" pitchFamily="49" charset="-122"/>
                <a:ea typeface="楷体" pitchFamily="49" charset="-122"/>
              </a:rPr>
              <a:t>12</a:t>
            </a:r>
            <a:r>
              <a:rPr lang="zh-CN" altLang="en-US" sz="2800" dirty="0">
                <a:latin typeface="楷体" pitchFamily="49" charset="-122"/>
                <a:ea typeface="楷体" pitchFamily="49" charset="-122"/>
              </a:rPr>
              <a:t>月工资为</a:t>
            </a:r>
            <a:r>
              <a:rPr lang="en-US" altLang="zh-CN" sz="2800" dirty="0">
                <a:latin typeface="楷体" pitchFamily="49" charset="-122"/>
                <a:ea typeface="楷体" pitchFamily="49" charset="-122"/>
              </a:rPr>
              <a:t>80000</a:t>
            </a:r>
            <a:r>
              <a:rPr lang="zh-CN" altLang="en-US" sz="2800" dirty="0">
                <a:latin typeface="楷体" pitchFamily="49" charset="-122"/>
                <a:ea typeface="楷体" pitchFamily="49" charset="-122"/>
              </a:rPr>
              <a:t>元，其中有</a:t>
            </a:r>
            <a:r>
              <a:rPr lang="en-US" altLang="zh-CN" sz="2800" dirty="0">
                <a:latin typeface="楷体" pitchFamily="49" charset="-122"/>
                <a:ea typeface="楷体" pitchFamily="49" charset="-122"/>
              </a:rPr>
              <a:t>30000</a:t>
            </a:r>
            <a:r>
              <a:rPr lang="zh-CN" altLang="en-US" sz="2800" dirty="0">
                <a:latin typeface="楷体" pitchFamily="49" charset="-122"/>
                <a:ea typeface="楷体" pitchFamily="49" charset="-122"/>
              </a:rPr>
              <a:t>元为境内的外资公司支付，</a:t>
            </a:r>
            <a:r>
              <a:rPr lang="en-US" altLang="zh-CN" sz="2800" dirty="0">
                <a:latin typeface="楷体" pitchFamily="49" charset="-122"/>
                <a:ea typeface="楷体" pitchFamily="49" charset="-122"/>
              </a:rPr>
              <a:t>50000</a:t>
            </a:r>
            <a:r>
              <a:rPr lang="zh-CN" altLang="en-US" sz="2800" dirty="0">
                <a:latin typeface="楷体" pitchFamily="49" charset="-122"/>
                <a:ea typeface="楷体" pitchFamily="49" charset="-122"/>
              </a:rPr>
              <a:t>元为境外雇主支付，</a:t>
            </a:r>
            <a:r>
              <a:rPr lang="en-US" altLang="zh-CN" sz="2800" dirty="0">
                <a:latin typeface="楷体" pitchFamily="49" charset="-122"/>
                <a:ea typeface="楷体" pitchFamily="49" charset="-122"/>
              </a:rPr>
              <a:t>12</a:t>
            </a:r>
            <a:r>
              <a:rPr lang="zh-CN" altLang="en-US" sz="2800" dirty="0">
                <a:latin typeface="楷体" pitchFamily="49" charset="-122"/>
                <a:ea typeface="楷体" pitchFamily="49" charset="-122"/>
              </a:rPr>
              <a:t>月份在华时间为</a:t>
            </a:r>
            <a:r>
              <a:rPr lang="en-US" altLang="zh-CN" sz="2800" dirty="0">
                <a:latin typeface="楷体" pitchFamily="49" charset="-122"/>
                <a:ea typeface="楷体" pitchFamily="49" charset="-122"/>
              </a:rPr>
              <a:t>15</a:t>
            </a:r>
            <a:r>
              <a:rPr lang="zh-CN" altLang="en-US" sz="2800" dirty="0">
                <a:latin typeface="楷体" pitchFamily="49" charset="-122"/>
                <a:ea typeface="楷体" pitchFamily="49" charset="-122"/>
              </a:rPr>
              <a:t>天，此人</a:t>
            </a:r>
            <a:r>
              <a:rPr lang="en-US" altLang="zh-CN" sz="2800" dirty="0">
                <a:latin typeface="楷体" pitchFamily="49" charset="-122"/>
                <a:ea typeface="楷体" pitchFamily="49" charset="-122"/>
              </a:rPr>
              <a:t>12</a:t>
            </a:r>
            <a:r>
              <a:rPr lang="zh-CN" altLang="en-US" sz="2800" dirty="0">
                <a:latin typeface="楷体" pitchFamily="49" charset="-122"/>
                <a:ea typeface="楷体" pitchFamily="49" charset="-122"/>
              </a:rPr>
              <a:t>月份应缴纳多少个人所得税？</a:t>
            </a:r>
          </a:p>
          <a:p>
            <a:pPr>
              <a:defRPr/>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内容占位符 2">
            <a:extLst>
              <a:ext uri="{FF2B5EF4-FFF2-40B4-BE49-F238E27FC236}">
                <a16:creationId xmlns:a16="http://schemas.microsoft.com/office/drawing/2014/main" id="{20974F33-A38D-4665-AEF0-BC97E97BBBF9}"/>
              </a:ext>
            </a:extLst>
          </p:cNvPr>
          <p:cNvSpPr>
            <a:spLocks noGrp="1"/>
          </p:cNvSpPr>
          <p:nvPr>
            <p:ph idx="1"/>
          </p:nvPr>
        </p:nvSpPr>
        <p:spPr>
          <a:xfrm>
            <a:off x="1295400" y="685800"/>
            <a:ext cx="7772400" cy="5410200"/>
          </a:xfrm>
        </p:spPr>
        <p:txBody>
          <a:bodyPr/>
          <a:lstStyle/>
          <a:p>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正确答案</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应缴纳个人所得税＝［（</a:t>
            </a:r>
            <a:r>
              <a:rPr lang="en-US" altLang="zh-CN" sz="2800">
                <a:latin typeface="楷体" panose="02010609060101010101" pitchFamily="49" charset="-122"/>
                <a:ea typeface="楷体" panose="02010609060101010101" pitchFamily="49" charset="-122"/>
              </a:rPr>
              <a:t>80000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4800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×35%</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5505</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30000÷80000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15÷31</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3776.92</a:t>
            </a:r>
            <a:r>
              <a:rPr lang="zh-CN" altLang="en-US" sz="2800">
                <a:latin typeface="楷体" panose="02010609060101010101" pitchFamily="49" charset="-122"/>
                <a:ea typeface="楷体" panose="02010609060101010101" pitchFamily="49" charset="-122"/>
              </a:rPr>
              <a:t>（元）</a:t>
            </a:r>
            <a:endParaRPr lang="en-US" altLang="zh-CN" sz="2800">
              <a:latin typeface="楷体" panose="02010609060101010101" pitchFamily="49" charset="-122"/>
              <a:ea typeface="楷体" panose="02010609060101010101" pitchFamily="49" charset="-122"/>
            </a:endParaRPr>
          </a:p>
          <a:p>
            <a:endParaRPr lang="en-US" altLang="zh-CN" sz="2800">
              <a:latin typeface="楷体" panose="02010609060101010101" pitchFamily="49" charset="-122"/>
              <a:ea typeface="楷体" panose="02010609060101010101" pitchFamily="49" charset="-122"/>
            </a:endParaRPr>
          </a:p>
          <a:p>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应纳税额＝（当月境内外工资薪金应纳税所得额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适用税率－速算扣除数）</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当月境内支付工资</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当月境内外支付工资总额</a:t>
            </a:r>
            <a:endParaRPr lang="en-US" altLang="zh-CN" sz="2800" b="1">
              <a:latin typeface="楷体" panose="02010609060101010101" pitchFamily="49" charset="-122"/>
              <a:ea typeface="楷体" panose="02010609060101010101" pitchFamily="49" charset="-122"/>
            </a:endParaRPr>
          </a:p>
          <a:p>
            <a:endParaRPr lang="en-US" altLang="zh-CN" sz="2800" b="1">
              <a:latin typeface="楷体" panose="02010609060101010101" pitchFamily="49" charset="-122"/>
              <a:ea typeface="楷体" panose="02010609060101010101" pitchFamily="49" charset="-122"/>
            </a:endParaRPr>
          </a:p>
          <a:p>
            <a:r>
              <a:rPr lang="en-US" altLang="zh-CN" sz="2800" b="1">
                <a:latin typeface="楷体" panose="02010609060101010101" pitchFamily="49" charset="-122"/>
                <a:ea typeface="楷体" panose="02010609060101010101" pitchFamily="49" charset="-122"/>
              </a:rPr>
              <a:t>3.</a:t>
            </a:r>
            <a:r>
              <a:rPr lang="zh-CN" altLang="en-US" sz="2800" b="1">
                <a:latin typeface="楷体" panose="02010609060101010101" pitchFamily="49" charset="-122"/>
                <a:ea typeface="楷体" panose="02010609060101010101" pitchFamily="49" charset="-122"/>
              </a:rPr>
              <a:t>应纳税额＝（当月境内外工资薪金应纳税所得额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适用税率－速算扣除数）</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当月境内工作天数</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当月天数</a:t>
            </a:r>
          </a:p>
          <a:p>
            <a:endParaRPr lang="zh-CN" altLang="en-US" sz="2800">
              <a:latin typeface="楷体" panose="02010609060101010101" pitchFamily="49" charset="-122"/>
              <a:ea typeface="楷体" panose="020106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F0921B54-0482-4D77-A99A-F368931CF8B6}"/>
              </a:ext>
            </a:extLst>
          </p:cNvPr>
          <p:cNvSpPr>
            <a:spLocks noGrp="1" noChangeArrowheads="1"/>
          </p:cNvSpPr>
          <p:nvPr>
            <p:ph idx="4294967295"/>
          </p:nvPr>
        </p:nvSpPr>
        <p:spPr>
          <a:xfrm>
            <a:off x="1066800" y="620713"/>
            <a:ext cx="7897813" cy="5510212"/>
          </a:xfrm>
        </p:spPr>
        <p:txBody>
          <a:bodyPr/>
          <a:lstStyle/>
          <a:p>
            <a:pPr algn="ctr" eaLnBrk="1" hangingPunct="1">
              <a:lnSpc>
                <a:spcPct val="125000"/>
              </a:lnSpc>
              <a:buFontTx/>
              <a:buNone/>
            </a:pPr>
            <a:r>
              <a:rPr lang="zh-CN" altLang="en-US" sz="4100" b="1">
                <a:solidFill>
                  <a:srgbClr val="FF0000"/>
                </a:solidFill>
              </a:rPr>
              <a:t>本章结构</a:t>
            </a:r>
            <a:endParaRPr lang="zh-CN" altLang="en-US" sz="4100" b="1"/>
          </a:p>
          <a:p>
            <a:pPr eaLnBrk="1" hangingPunct="1">
              <a:lnSpc>
                <a:spcPct val="125000"/>
              </a:lnSpc>
            </a:pPr>
            <a:r>
              <a:rPr lang="zh-CN" altLang="en-US" b="1"/>
              <a:t>第五节    个人所得税计税依据和税额计算</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EA35AFE-DD6C-48AD-B1DB-5C1E75813EE6}"/>
              </a:ext>
            </a:extLst>
          </p:cNvPr>
          <p:cNvSpPr>
            <a:spLocks noGrp="1"/>
          </p:cNvSpPr>
          <p:nvPr>
            <p:ph idx="1"/>
          </p:nvPr>
        </p:nvSpPr>
        <p:spPr>
          <a:xfrm>
            <a:off x="1295400" y="762000"/>
            <a:ext cx="7772400" cy="5334000"/>
          </a:xfrm>
        </p:spPr>
        <p:txBody>
          <a:bodyPr/>
          <a:lstStyle/>
          <a:p>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典型例题</a:t>
            </a:r>
            <a:r>
              <a:rPr lang="en-US" altLang="zh-CN">
                <a:latin typeface="楷体" panose="02010609060101010101" pitchFamily="49" charset="-122"/>
                <a:ea typeface="楷体" panose="02010609060101010101" pitchFamily="49" charset="-122"/>
              </a:rPr>
              <a:t>2】</a:t>
            </a:r>
          </a:p>
          <a:p>
            <a:r>
              <a:rPr lang="zh-CN" altLang="en-US">
                <a:latin typeface="楷体" panose="02010609060101010101" pitchFamily="49" charset="-122"/>
                <a:ea typeface="楷体" panose="02010609060101010101" pitchFamily="49" charset="-122"/>
              </a:rPr>
              <a:t>　　上例题中的杰克</a:t>
            </a:r>
            <a:r>
              <a:rPr lang="en-US" altLang="zh-CN">
                <a:latin typeface="楷体" panose="02010609060101010101" pitchFamily="49" charset="-122"/>
                <a:ea typeface="楷体" panose="02010609060101010101" pitchFamily="49" charset="-122"/>
              </a:rPr>
              <a:t>2011</a:t>
            </a:r>
            <a:r>
              <a:rPr lang="zh-CN" altLang="en-US">
                <a:latin typeface="楷体" panose="02010609060101010101" pitchFamily="49" charset="-122"/>
                <a:ea typeface="楷体" panose="02010609060101010101" pitchFamily="49" charset="-122"/>
              </a:rPr>
              <a:t>年在华工作时间为</a:t>
            </a:r>
            <a:r>
              <a:rPr lang="en-US" altLang="zh-CN">
                <a:latin typeface="楷体" panose="02010609060101010101" pitchFamily="49" charset="-122"/>
                <a:ea typeface="楷体" panose="02010609060101010101" pitchFamily="49" charset="-122"/>
              </a:rPr>
              <a:t>9</a:t>
            </a:r>
            <a:r>
              <a:rPr lang="zh-CN" altLang="en-US">
                <a:latin typeface="楷体" panose="02010609060101010101" pitchFamily="49" charset="-122"/>
                <a:ea typeface="楷体" panose="02010609060101010101" pitchFamily="49" charset="-122"/>
              </a:rPr>
              <a:t>个月，其他条件不变，此人</a:t>
            </a:r>
            <a:r>
              <a:rPr lang="en-US" altLang="zh-CN">
                <a:latin typeface="楷体" panose="02010609060101010101" pitchFamily="49" charset="-122"/>
                <a:ea typeface="楷体" panose="02010609060101010101" pitchFamily="49" charset="-122"/>
              </a:rPr>
              <a:t>12</a:t>
            </a:r>
            <a:r>
              <a:rPr lang="zh-CN" altLang="en-US">
                <a:latin typeface="楷体" panose="02010609060101010101" pitchFamily="49" charset="-122"/>
                <a:ea typeface="楷体" panose="02010609060101010101" pitchFamily="49" charset="-122"/>
              </a:rPr>
              <a:t>月份应缴纳多少个人所得税？</a:t>
            </a:r>
          </a:p>
          <a:p>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正确答案</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应缴纳个人所得税＝［（</a:t>
            </a:r>
            <a:r>
              <a:rPr lang="en-US" altLang="zh-CN">
                <a:latin typeface="楷体" panose="02010609060101010101" pitchFamily="49" charset="-122"/>
                <a:ea typeface="楷体" panose="02010609060101010101" pitchFamily="49" charset="-122"/>
              </a:rPr>
              <a:t>80000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4800</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×35%</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5505</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15÷31</a:t>
            </a:r>
            <a:r>
              <a:rPr lang="zh-CN" altLang="en-US">
                <a:latin typeface="楷体" panose="02010609060101010101" pitchFamily="49" charset="-122"/>
                <a:ea typeface="楷体" panose="02010609060101010101" pitchFamily="49" charset="-122"/>
              </a:rPr>
              <a:t>）＝</a:t>
            </a:r>
            <a:r>
              <a:rPr lang="en-US" altLang="zh-CN">
                <a:latin typeface="楷体" panose="02010609060101010101" pitchFamily="49" charset="-122"/>
                <a:ea typeface="楷体" panose="02010609060101010101" pitchFamily="49" charset="-122"/>
              </a:rPr>
              <a:t>10071.77</a:t>
            </a:r>
            <a:r>
              <a:rPr lang="zh-CN" altLang="en-US">
                <a:latin typeface="楷体" panose="02010609060101010101" pitchFamily="49" charset="-122"/>
                <a:ea typeface="楷体" panose="02010609060101010101" pitchFamily="49" charset="-122"/>
              </a:rPr>
              <a:t>（元）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内容占位符 2">
            <a:extLst>
              <a:ext uri="{FF2B5EF4-FFF2-40B4-BE49-F238E27FC236}">
                <a16:creationId xmlns:a16="http://schemas.microsoft.com/office/drawing/2014/main" id="{6469DDAA-A2A7-4600-912E-CB25C84B417D}"/>
              </a:ext>
            </a:extLst>
          </p:cNvPr>
          <p:cNvSpPr>
            <a:spLocks noGrp="1"/>
          </p:cNvSpPr>
          <p:nvPr>
            <p:ph idx="1"/>
          </p:nvPr>
        </p:nvSpPr>
        <p:spPr>
          <a:xfrm>
            <a:off x="1295400" y="838200"/>
            <a:ext cx="7772400" cy="5257800"/>
          </a:xfrm>
        </p:spPr>
        <p:txBody>
          <a:bodyPr/>
          <a:lstStyle/>
          <a:p>
            <a:r>
              <a:rPr lang="en-US" altLang="zh-CN" b="1">
                <a:latin typeface="楷体" panose="02010609060101010101" pitchFamily="49" charset="-122"/>
                <a:ea typeface="楷体" panose="02010609060101010101" pitchFamily="49" charset="-122"/>
              </a:rPr>
              <a:t>4.</a:t>
            </a:r>
            <a:r>
              <a:rPr lang="zh-CN" altLang="en-US" b="1">
                <a:latin typeface="楷体" panose="02010609060101010101" pitchFamily="49" charset="-122"/>
                <a:ea typeface="楷体" panose="02010609060101010101" pitchFamily="49" charset="-122"/>
              </a:rPr>
              <a:t>应纳税额＝（当月境内外工资薪金应纳税所得额</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适用税率－速算扣除数）</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a:t>
            </a:r>
            <a:r>
              <a:rPr lang="en-US" altLang="zh-CN" b="1">
                <a:latin typeface="楷体" panose="02010609060101010101" pitchFamily="49" charset="-122"/>
                <a:ea typeface="楷体" panose="02010609060101010101" pitchFamily="49" charset="-122"/>
              </a:rPr>
              <a:t>1</a:t>
            </a:r>
            <a:r>
              <a:rPr lang="zh-CN" altLang="en-US" b="1">
                <a:latin typeface="楷体" panose="02010609060101010101" pitchFamily="49" charset="-122"/>
                <a:ea typeface="楷体" panose="02010609060101010101" pitchFamily="49" charset="-122"/>
              </a:rPr>
              <a:t>－当月境外支付工资</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当月境内外支付工资总额</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当月境外工作天数</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当月天数）</a:t>
            </a:r>
            <a:endParaRPr lang="en-US" altLang="zh-CN" b="1">
              <a:latin typeface="楷体" panose="02010609060101010101" pitchFamily="49" charset="-122"/>
              <a:ea typeface="楷体" panose="02010609060101010101" pitchFamily="49" charset="-122"/>
            </a:endParaRPr>
          </a:p>
          <a:p>
            <a:endParaRPr lang="zh-CN" altLang="en-US" b="1">
              <a:latin typeface="楷体" panose="02010609060101010101" pitchFamily="49" charset="-122"/>
              <a:ea typeface="楷体" panose="02010609060101010101" pitchFamily="49" charset="-122"/>
            </a:endParaRPr>
          </a:p>
          <a:p>
            <a:r>
              <a:rPr lang="en-US" altLang="zh-CN" b="1">
                <a:latin typeface="楷体" panose="02010609060101010101" pitchFamily="49" charset="-122"/>
                <a:ea typeface="楷体" panose="02010609060101010101" pitchFamily="49" charset="-122"/>
              </a:rPr>
              <a:t>5.</a:t>
            </a:r>
            <a:r>
              <a:rPr lang="zh-CN" altLang="en-US" b="1">
                <a:latin typeface="楷体" panose="02010609060101010101" pitchFamily="49" charset="-122"/>
                <a:ea typeface="楷体" panose="02010609060101010101" pitchFamily="49" charset="-122"/>
              </a:rPr>
              <a:t>应纳税额＝当月境内外工资薪金应纳税所得额</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适用税率－速算扣除数</a:t>
            </a:r>
          </a:p>
          <a:p>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6D9F38D-E74B-414B-9806-B7CA328F4FF7}"/>
              </a:ext>
            </a:extLst>
          </p:cNvPr>
          <p:cNvSpPr>
            <a:spLocks noGrp="1"/>
          </p:cNvSpPr>
          <p:nvPr>
            <p:ph idx="1"/>
          </p:nvPr>
        </p:nvSpPr>
        <p:spPr>
          <a:xfrm>
            <a:off x="1295400" y="-152400"/>
            <a:ext cx="7772400" cy="6248400"/>
          </a:xfrm>
        </p:spPr>
        <p:txBody>
          <a:bodyPr/>
          <a:lstStyle/>
          <a:p>
            <a:r>
              <a:rPr lang="en-US" altLang="zh-CN"/>
              <a:t>【</a:t>
            </a:r>
            <a:r>
              <a:rPr lang="zh-CN" altLang="en-US"/>
              <a:t>典型例题</a:t>
            </a:r>
            <a:r>
              <a:rPr lang="en-US" altLang="zh-CN"/>
              <a:t>3】</a:t>
            </a:r>
          </a:p>
          <a:p>
            <a:r>
              <a:rPr lang="zh-CN" altLang="en-US" sz="2800">
                <a:latin typeface="楷体" panose="02010609060101010101" pitchFamily="49" charset="-122"/>
                <a:ea typeface="楷体" panose="02010609060101010101" pitchFamily="49" charset="-122"/>
              </a:rPr>
              <a:t>　　约翰是</a:t>
            </a:r>
            <a:r>
              <a:rPr lang="en-US" altLang="zh-CN" sz="2800">
                <a:latin typeface="楷体" panose="02010609060101010101" pitchFamily="49" charset="-122"/>
                <a:ea typeface="楷体" panose="02010609060101010101" pitchFamily="49" charset="-122"/>
              </a:rPr>
              <a:t>A</a:t>
            </a:r>
            <a:r>
              <a:rPr lang="zh-CN" altLang="en-US" sz="2800">
                <a:latin typeface="楷体" panose="02010609060101010101" pitchFamily="49" charset="-122"/>
                <a:ea typeface="楷体" panose="02010609060101010101" pitchFamily="49" charset="-122"/>
              </a:rPr>
              <a:t>国公民，</a:t>
            </a:r>
            <a:r>
              <a:rPr lang="en-US" altLang="zh-CN" sz="2800">
                <a:latin typeface="楷体" panose="02010609060101010101" pitchFamily="49" charset="-122"/>
                <a:ea typeface="楷体" panose="02010609060101010101" pitchFamily="49" charset="-122"/>
              </a:rPr>
              <a:t>A</a:t>
            </a:r>
            <a:r>
              <a:rPr lang="zh-CN" altLang="en-US" sz="2800">
                <a:latin typeface="楷体" panose="02010609060101010101" pitchFamily="49" charset="-122"/>
                <a:ea typeface="楷体" panose="02010609060101010101" pitchFamily="49" charset="-122"/>
              </a:rPr>
              <a:t>国与我国签订有税收协定。约翰</a:t>
            </a:r>
            <a:r>
              <a:rPr lang="en-US" altLang="zh-CN" sz="2800">
                <a:latin typeface="楷体" panose="02010609060101010101" pitchFamily="49" charset="-122"/>
                <a:ea typeface="楷体" panose="02010609060101010101" pitchFamily="49" charset="-122"/>
              </a:rPr>
              <a:t>2016</a:t>
            </a:r>
            <a:r>
              <a:rPr lang="zh-CN" altLang="en-US" sz="2800">
                <a:latin typeface="楷体" panose="02010609060101010101" pitchFamily="49" charset="-122"/>
                <a:ea typeface="楷体" panose="02010609060101010101" pitchFamily="49" charset="-122"/>
              </a:rPr>
              <a:t>年</a:t>
            </a:r>
            <a:r>
              <a:rPr lang="en-US" altLang="zh-CN" sz="2800">
                <a:latin typeface="楷体" panose="02010609060101010101" pitchFamily="49" charset="-122"/>
                <a:ea typeface="楷体" panose="02010609060101010101" pitchFamily="49" charset="-122"/>
              </a:rPr>
              <a:t>4</a:t>
            </a:r>
            <a:r>
              <a:rPr lang="zh-CN" altLang="en-US" sz="2800">
                <a:latin typeface="楷体" panose="02010609060101010101" pitchFamily="49" charset="-122"/>
                <a:ea typeface="楷体" panose="02010609060101010101" pitchFamily="49" charset="-122"/>
              </a:rPr>
              <a:t>月</a:t>
            </a:r>
            <a:r>
              <a:rPr lang="en-US" altLang="zh-CN" sz="2800">
                <a:latin typeface="楷体" panose="02010609060101010101" pitchFamily="49" charset="-122"/>
                <a:ea typeface="楷体" panose="02010609060101010101" pitchFamily="49" charset="-122"/>
              </a:rPr>
              <a:t>15</a:t>
            </a:r>
            <a:r>
              <a:rPr lang="zh-CN" altLang="en-US" sz="2800">
                <a:latin typeface="楷体" panose="02010609060101010101" pitchFamily="49" charset="-122"/>
                <a:ea typeface="楷体" panose="02010609060101010101" pitchFamily="49" charset="-122"/>
              </a:rPr>
              <a:t>日来北京工作，</a:t>
            </a:r>
            <a:r>
              <a:rPr lang="en-US" altLang="zh-CN" sz="2800">
                <a:latin typeface="楷体" panose="02010609060101010101" pitchFamily="49" charset="-122"/>
                <a:ea typeface="楷体" panose="02010609060101010101" pitchFamily="49" charset="-122"/>
              </a:rPr>
              <a:t>10</a:t>
            </a:r>
            <a:r>
              <a:rPr lang="zh-CN" altLang="en-US" sz="2800">
                <a:latin typeface="楷体" panose="02010609060101010101" pitchFamily="49" charset="-122"/>
                <a:ea typeface="楷体" panose="02010609060101010101" pitchFamily="49" charset="-122"/>
              </a:rPr>
              <a:t>月</a:t>
            </a:r>
            <a:r>
              <a:rPr lang="en-US" altLang="zh-CN" sz="2800">
                <a:latin typeface="楷体" panose="02010609060101010101" pitchFamily="49" charset="-122"/>
                <a:ea typeface="楷体" panose="02010609060101010101" pitchFamily="49" charset="-122"/>
              </a:rPr>
              <a:t>13</a:t>
            </a:r>
            <a:r>
              <a:rPr lang="zh-CN" altLang="en-US" sz="2800">
                <a:latin typeface="楷体" panose="02010609060101010101" pitchFamily="49" charset="-122"/>
                <a:ea typeface="楷体" panose="02010609060101010101" pitchFamily="49" charset="-122"/>
              </a:rPr>
              <a:t>日离开中国。在中国工作期间，境内机构每月支付工资</a:t>
            </a:r>
            <a:r>
              <a:rPr lang="en-US" altLang="zh-CN" sz="2800">
                <a:latin typeface="楷体" panose="02010609060101010101" pitchFamily="49" charset="-122"/>
                <a:ea typeface="楷体" panose="02010609060101010101" pitchFamily="49" charset="-122"/>
              </a:rPr>
              <a:t>30000</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A</a:t>
            </a:r>
            <a:r>
              <a:rPr lang="zh-CN" altLang="en-US" sz="2800">
                <a:latin typeface="楷体" panose="02010609060101010101" pitchFamily="49" charset="-122"/>
                <a:ea typeface="楷体" panose="02010609060101010101" pitchFamily="49" charset="-122"/>
              </a:rPr>
              <a:t>国公司每月支付工资折合人民币</a:t>
            </a:r>
            <a:r>
              <a:rPr lang="en-US" altLang="zh-CN" sz="2800">
                <a:latin typeface="楷体" panose="02010609060101010101" pitchFamily="49" charset="-122"/>
                <a:ea typeface="楷体" panose="02010609060101010101" pitchFamily="49" charset="-122"/>
              </a:rPr>
              <a:t>60000</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2016</a:t>
            </a:r>
            <a:r>
              <a:rPr lang="zh-CN" altLang="en-US" sz="2800">
                <a:latin typeface="楷体" panose="02010609060101010101" pitchFamily="49" charset="-122"/>
                <a:ea typeface="楷体" panose="02010609060101010101" pitchFamily="49" charset="-122"/>
              </a:rPr>
              <a:t>年</a:t>
            </a:r>
            <a:r>
              <a:rPr lang="en-US" altLang="zh-CN" sz="2800">
                <a:latin typeface="楷体" panose="02010609060101010101" pitchFamily="49" charset="-122"/>
                <a:ea typeface="楷体" panose="02010609060101010101" pitchFamily="49" charset="-122"/>
              </a:rPr>
              <a:t>10</a:t>
            </a:r>
            <a:r>
              <a:rPr lang="zh-CN" altLang="en-US" sz="2800">
                <a:latin typeface="楷体" panose="02010609060101010101" pitchFamily="49" charset="-122"/>
                <a:ea typeface="楷体" panose="02010609060101010101" pitchFamily="49" charset="-122"/>
              </a:rPr>
              <a:t>月约翰应缴纳个人所得税（　）元。</a:t>
            </a:r>
            <a:endParaRPr lang="en-US" altLang="zh-CN" sz="2800">
              <a:latin typeface="楷体" panose="02010609060101010101" pitchFamily="49" charset="-122"/>
              <a:ea typeface="楷体" panose="02010609060101010101" pitchFamily="49" charset="-122"/>
            </a:endParaRPr>
          </a:p>
          <a:p>
            <a:r>
              <a:rPr lang="en-US" altLang="zh-CN" sz="2400">
                <a:latin typeface="楷体" panose="02010609060101010101" pitchFamily="49" charset="-122"/>
                <a:ea typeface="楷体" panose="02010609060101010101" pitchFamily="49" charset="-122"/>
              </a:rPr>
              <a:t>A.3186.16</a:t>
            </a:r>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B.3338.04  C.9558.47</a:t>
            </a:r>
            <a:r>
              <a:rPr lang="zh-CN" altLang="en-US" sz="2400">
                <a:latin typeface="楷体" panose="02010609060101010101" pitchFamily="49" charset="-122"/>
                <a:ea typeface="楷体" panose="02010609060101010101" pitchFamily="49" charset="-122"/>
              </a:rPr>
              <a:t>  </a:t>
            </a:r>
            <a:r>
              <a:rPr lang="en-US" altLang="zh-CN" sz="2400">
                <a:latin typeface="楷体" panose="02010609060101010101" pitchFamily="49" charset="-122"/>
                <a:ea typeface="楷体" panose="02010609060101010101" pitchFamily="49" charset="-122"/>
              </a:rPr>
              <a:t>D.9940.81</a:t>
            </a:r>
          </a:p>
          <a:p>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正确答案</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在中国境内无住所而在一个纳税年度中在中国境内连续或累计居住不超过</a:t>
            </a:r>
            <a:r>
              <a:rPr lang="en-US" altLang="zh-CN" sz="2400">
                <a:latin typeface="楷体" panose="02010609060101010101" pitchFamily="49" charset="-122"/>
                <a:ea typeface="楷体" panose="02010609060101010101" pitchFamily="49" charset="-122"/>
              </a:rPr>
              <a:t>90</a:t>
            </a:r>
            <a:r>
              <a:rPr lang="zh-CN" altLang="en-US" sz="2400">
                <a:latin typeface="楷体" panose="02010609060101010101" pitchFamily="49" charset="-122"/>
                <a:ea typeface="楷体" panose="02010609060101010101" pitchFamily="49" charset="-122"/>
              </a:rPr>
              <a:t>日或在税收协定规定的期间在中国境内连续或累计居住不超过</a:t>
            </a:r>
            <a:r>
              <a:rPr lang="en-US" altLang="zh-CN" sz="2400">
                <a:latin typeface="楷体" panose="02010609060101010101" pitchFamily="49" charset="-122"/>
                <a:ea typeface="楷体" panose="02010609060101010101" pitchFamily="49" charset="-122"/>
              </a:rPr>
              <a:t>183</a:t>
            </a:r>
            <a:r>
              <a:rPr lang="zh-CN" altLang="en-US" sz="2400">
                <a:latin typeface="楷体" panose="02010609060101010101" pitchFamily="49" charset="-122"/>
                <a:ea typeface="楷体" panose="02010609060101010101" pitchFamily="49" charset="-122"/>
              </a:rPr>
              <a:t>日。</a:t>
            </a:r>
          </a:p>
          <a:p>
            <a:r>
              <a:rPr lang="zh-CN" altLang="en-US" sz="2400">
                <a:latin typeface="楷体" panose="02010609060101010101" pitchFamily="49" charset="-122"/>
                <a:ea typeface="楷体" panose="02010609060101010101" pitchFamily="49" charset="-122"/>
              </a:rPr>
              <a:t>　应纳个人所得税＝</a:t>
            </a:r>
            <a:r>
              <a:rPr lang="en-US" altLang="zh-CN" sz="2400">
                <a:latin typeface="楷体" panose="02010609060101010101" pitchFamily="49" charset="-122"/>
                <a:ea typeface="楷体" panose="02010609060101010101" pitchFamily="49" charset="-122"/>
              </a:rPr>
              <a:t>[</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30000</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60000</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4800</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×45%</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13505]×30000÷</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30000</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60000</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×12.5÷31</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3338.04</a:t>
            </a:r>
            <a:r>
              <a:rPr lang="zh-CN" altLang="en-US" sz="2400">
                <a:latin typeface="楷体" panose="02010609060101010101" pitchFamily="49" charset="-122"/>
                <a:ea typeface="楷体" panose="02010609060101010101" pitchFamily="49" charset="-122"/>
              </a:rPr>
              <a:t>（元）</a:t>
            </a:r>
          </a:p>
          <a:p>
            <a:r>
              <a:rPr lang="zh-CN" altLang="en-US" sz="2400">
                <a:latin typeface="楷体" panose="02010609060101010101" pitchFamily="49" charset="-122"/>
                <a:ea typeface="楷体" panose="02010609060101010101" pitchFamily="49" charset="-122"/>
              </a:rPr>
              <a:t>　　注：境内工作天数，离境当天，按半天计算，境外工作天数为</a:t>
            </a:r>
            <a:r>
              <a:rPr lang="en-US" altLang="zh-CN" sz="2400">
                <a:latin typeface="楷体" panose="02010609060101010101" pitchFamily="49" charset="-122"/>
                <a:ea typeface="楷体" panose="02010609060101010101" pitchFamily="49" charset="-122"/>
              </a:rPr>
              <a:t>31</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13</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0.5</a:t>
            </a:r>
            <a:r>
              <a:rPr lang="zh-CN" altLang="en-US" sz="2400">
                <a:latin typeface="楷体" panose="02010609060101010101" pitchFamily="49" charset="-122"/>
                <a:ea typeface="楷体" panose="02010609060101010101" pitchFamily="49" charset="-122"/>
              </a:rPr>
              <a:t>＝</a:t>
            </a:r>
            <a:r>
              <a:rPr lang="en-US" altLang="zh-CN" sz="2400">
                <a:latin typeface="楷体" panose="02010609060101010101" pitchFamily="49" charset="-122"/>
                <a:ea typeface="楷体" panose="02010609060101010101" pitchFamily="49" charset="-122"/>
              </a:rPr>
              <a:t>18.5</a:t>
            </a:r>
            <a:r>
              <a:rPr lang="zh-CN" altLang="en-US" sz="2400">
                <a:latin typeface="楷体" panose="02010609060101010101" pitchFamily="49" charset="-122"/>
                <a:ea typeface="楷体" panose="02010609060101010101" pitchFamily="49" charset="-122"/>
              </a:rPr>
              <a:t>（天）</a:t>
            </a:r>
          </a:p>
          <a:p>
            <a:endParaRPr lang="en-US" altLang="zh-CN" sz="2800">
              <a:latin typeface="楷体" panose="02010609060101010101" pitchFamily="49" charset="-122"/>
              <a:ea typeface="楷体" panose="02010609060101010101" pitchFamily="49" charset="-122"/>
            </a:endParaRPr>
          </a:p>
          <a:p>
            <a:endParaRPr lang="zh-CN" altLang="en-US" sz="2800">
              <a:latin typeface="楷体" panose="02010609060101010101" pitchFamily="49" charset="-122"/>
              <a:ea typeface="楷体" panose="02010609060101010101" pitchFamily="49" charset="-122"/>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A543177F-5C00-4CDA-B9BE-CBC3405FA8E6}"/>
              </a:ext>
            </a:extLst>
          </p:cNvPr>
          <p:cNvSpPr>
            <a:spLocks noGrp="1" noChangeArrowheads="1"/>
          </p:cNvSpPr>
          <p:nvPr>
            <p:ph idx="1"/>
          </p:nvPr>
        </p:nvSpPr>
        <p:spPr>
          <a:xfrm>
            <a:off x="381000" y="152400"/>
            <a:ext cx="8583613" cy="6445250"/>
          </a:xfrm>
        </p:spPr>
        <p:txBody>
          <a:bodyPr/>
          <a:lstStyle/>
          <a:p>
            <a:pPr eaLnBrk="1" hangingPunct="1"/>
            <a:r>
              <a:rPr lang="zh-CN" altLang="en-US" b="1">
                <a:ea typeface="黑体" panose="02010609060101010101" pitchFamily="49" charset="-122"/>
              </a:rPr>
              <a:t>三、个体工商户的生产、经营所得应纳税额的计算</a:t>
            </a:r>
          </a:p>
          <a:p>
            <a:pPr eaLnBrk="1" hangingPunct="1"/>
            <a:r>
              <a:rPr lang="zh-CN" altLang="en-US" sz="3000" b="1"/>
              <a:t>（一）应纳税</a:t>
            </a:r>
            <a:r>
              <a:rPr lang="zh-CN" altLang="en-US" sz="3000" b="1">
                <a:solidFill>
                  <a:srgbClr val="FF0000"/>
                </a:solidFill>
              </a:rPr>
              <a:t>所得额</a:t>
            </a:r>
            <a:r>
              <a:rPr lang="zh-CN" altLang="en-US" sz="3000" b="1"/>
              <a:t>的确定</a:t>
            </a:r>
          </a:p>
          <a:p>
            <a:pPr eaLnBrk="1" hangingPunct="1"/>
            <a:r>
              <a:rPr lang="zh-CN" altLang="en-US" sz="2800" b="1">
                <a:latin typeface="仿宋_GB2312"/>
                <a:ea typeface="仿宋_GB2312"/>
                <a:cs typeface="仿宋_GB2312"/>
              </a:rPr>
              <a:t>应纳税所得额</a:t>
            </a:r>
            <a:r>
              <a:rPr lang="en-US" altLang="zh-CN" sz="2800" b="1">
                <a:latin typeface="仿宋_GB2312"/>
                <a:ea typeface="仿宋_GB2312"/>
                <a:cs typeface="仿宋_GB2312"/>
              </a:rPr>
              <a:t>=</a:t>
            </a:r>
            <a:r>
              <a:rPr lang="zh-CN" altLang="en-US" sz="2800" b="1">
                <a:latin typeface="仿宋_GB2312"/>
                <a:ea typeface="仿宋_GB2312"/>
                <a:cs typeface="仿宋_GB2312"/>
              </a:rPr>
              <a:t>年收入总额－（成本＋费用＋损失＋准予扣除的税金）</a:t>
            </a:r>
          </a:p>
          <a:p>
            <a:pPr eaLnBrk="1" hangingPunct="1"/>
            <a:r>
              <a:rPr lang="zh-CN" altLang="en-US" sz="2400" b="1">
                <a:solidFill>
                  <a:srgbClr val="FF0000"/>
                </a:solidFill>
                <a:latin typeface="楷体_GB2312" pitchFamily="1" charset="-122"/>
                <a:ea typeface="楷体_GB2312" pitchFamily="1" charset="-122"/>
              </a:rPr>
              <a:t>注意</a:t>
            </a:r>
            <a:r>
              <a:rPr lang="zh-CN" altLang="en-US" sz="2400" b="1">
                <a:latin typeface="楷体_GB2312" pitchFamily="1" charset="-122"/>
                <a:ea typeface="楷体_GB2312" pitchFamily="1" charset="-122"/>
              </a:rPr>
              <a:t>：计算原理与企业所得税一致。</a:t>
            </a:r>
          </a:p>
          <a:p>
            <a:pPr eaLnBrk="1" hangingPunct="1"/>
            <a:r>
              <a:rPr lang="en-US" altLang="zh-CN" sz="2400" b="1">
                <a:latin typeface="楷体_GB2312" pitchFamily="1" charset="-122"/>
                <a:ea typeface="楷体_GB2312" pitchFamily="1" charset="-122"/>
              </a:rPr>
              <a:t>1.</a:t>
            </a:r>
            <a:r>
              <a:rPr lang="zh-CN" altLang="en-US" sz="2400" b="1">
                <a:latin typeface="楷体_GB2312" pitchFamily="1" charset="-122"/>
                <a:ea typeface="楷体_GB2312" pitchFamily="1" charset="-122"/>
              </a:rPr>
              <a:t>收入总额：</a:t>
            </a:r>
            <a:r>
              <a:rPr lang="zh-CN" altLang="en-US" sz="2400" b="1">
                <a:latin typeface="楷体" panose="02010609060101010101" pitchFamily="49" charset="-122"/>
                <a:ea typeface="楷体" panose="02010609060101010101" pitchFamily="49" charset="-122"/>
              </a:rPr>
              <a:t>与企业所得税一般收入的</a:t>
            </a:r>
            <a:r>
              <a:rPr lang="en-US" altLang="zh-CN" sz="2400" b="1">
                <a:latin typeface="楷体" panose="02010609060101010101" pitchFamily="49" charset="-122"/>
                <a:ea typeface="楷体" panose="02010609060101010101" pitchFamily="49" charset="-122"/>
              </a:rPr>
              <a:t>9</a:t>
            </a:r>
            <a:r>
              <a:rPr lang="zh-CN" altLang="en-US" sz="2400" b="1">
                <a:latin typeface="楷体" panose="02010609060101010101" pitchFamily="49" charset="-122"/>
                <a:ea typeface="楷体" panose="02010609060101010101" pitchFamily="49" charset="-122"/>
              </a:rPr>
              <a:t>项少</a:t>
            </a:r>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项</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股息、红利等权益性投资收益、特许权使用费收入。</a:t>
            </a:r>
          </a:p>
          <a:p>
            <a:pPr eaLnBrk="1" hangingPunct="1"/>
            <a:r>
              <a:rPr lang="en-US" altLang="zh-CN" sz="2400" b="1">
                <a:latin typeface="楷体_GB2312" pitchFamily="1" charset="-122"/>
                <a:ea typeface="楷体_GB2312" pitchFamily="1" charset="-122"/>
              </a:rPr>
              <a:t>2.</a:t>
            </a:r>
            <a:r>
              <a:rPr lang="zh-CN" altLang="en-US" sz="2400" b="1">
                <a:latin typeface="楷体_GB2312" pitchFamily="1" charset="-122"/>
                <a:ea typeface="楷体_GB2312" pitchFamily="1" charset="-122"/>
              </a:rPr>
              <a:t>准予扣除的项目</a:t>
            </a:r>
          </a:p>
          <a:p>
            <a:pPr eaLnBrk="1" hangingPunct="1"/>
            <a:r>
              <a:rPr lang="en-US" altLang="zh-CN" sz="2400" b="1">
                <a:latin typeface="楷体_GB2312" pitchFamily="1" charset="-122"/>
                <a:ea typeface="楷体_GB2312" pitchFamily="1" charset="-122"/>
              </a:rPr>
              <a:t>3.</a:t>
            </a:r>
            <a:r>
              <a:rPr lang="zh-CN" altLang="en-US" sz="2400" b="1">
                <a:latin typeface="楷体_GB2312" pitchFamily="1" charset="-122"/>
                <a:ea typeface="楷体_GB2312" pitchFamily="1" charset="-122"/>
              </a:rPr>
              <a:t>不得扣除的项目</a:t>
            </a:r>
            <a:endParaRPr lang="en-US" altLang="zh-CN" sz="2400" b="1">
              <a:latin typeface="楷体_GB2312" pitchFamily="1" charset="-122"/>
              <a:ea typeface="楷体_GB2312" pitchFamily="1" charset="-122"/>
            </a:endParaRPr>
          </a:p>
          <a:p>
            <a:pPr eaLnBrk="1" hangingPunct="1"/>
            <a:r>
              <a:rPr lang="zh-CN" altLang="en-US" sz="2400" b="1">
                <a:latin typeface="楷体" panose="02010609060101010101" pitchFamily="49" charset="-122"/>
                <a:ea typeface="楷体" panose="02010609060101010101" pitchFamily="49" charset="-122"/>
              </a:rPr>
              <a:t>个体工商户生产经营活动中，应当分别核算生产经营费用和个人、家庭费用。对于生产经营与个人、家庭生活混用难以分清的费用，其</a:t>
            </a:r>
            <a:r>
              <a:rPr lang="en-US" altLang="zh-CN" sz="2400" b="1">
                <a:latin typeface="楷体" panose="02010609060101010101" pitchFamily="49" charset="-122"/>
                <a:ea typeface="楷体" panose="02010609060101010101" pitchFamily="49" charset="-122"/>
              </a:rPr>
              <a:t>40%</a:t>
            </a:r>
            <a:r>
              <a:rPr lang="zh-CN" altLang="en-US" sz="2400" b="1">
                <a:latin typeface="楷体" panose="02010609060101010101" pitchFamily="49" charset="-122"/>
                <a:ea typeface="楷体" panose="02010609060101010101" pitchFamily="49" charset="-122"/>
              </a:rPr>
              <a:t>视为与生产经营有关费用，准予扣除。</a:t>
            </a:r>
          </a:p>
          <a:p>
            <a:pPr eaLnBrk="1" hangingPunct="1"/>
            <a:r>
              <a:rPr lang="zh-CN" altLang="en-US" sz="3000"/>
              <a:t>★</a:t>
            </a:r>
            <a:r>
              <a:rPr lang="zh-CN" altLang="en-US" sz="2800" b="1">
                <a:solidFill>
                  <a:srgbClr val="FF0000"/>
                </a:solidFill>
              </a:rPr>
              <a:t>个体户业主的工资</a:t>
            </a:r>
            <a:r>
              <a:rPr lang="zh-CN" altLang="en-US" sz="2800" b="1"/>
              <a:t>（允许每月扣除</a:t>
            </a:r>
            <a:r>
              <a:rPr lang="en-US" altLang="zh-CN" sz="2800" b="1">
                <a:latin typeface="华文楷体" panose="02010600040101010101" pitchFamily="2" charset="-122"/>
                <a:ea typeface="华文楷体" panose="02010600040101010101" pitchFamily="2" charset="-122"/>
              </a:rPr>
              <a:t>3500</a:t>
            </a:r>
            <a:r>
              <a:rPr lang="zh-CN" altLang="en-US" sz="2800" b="1"/>
              <a:t>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0114">
                                            <p:txEl>
                                              <p:pRg st="0" end="0"/>
                                            </p:txEl>
                                          </p:spTgt>
                                        </p:tgtEl>
                                        <p:attrNameLst>
                                          <p:attrName>style.visibility</p:attrName>
                                        </p:attrNameLst>
                                      </p:cBhvr>
                                      <p:to>
                                        <p:strVal val="visible"/>
                                      </p:to>
                                    </p:set>
                                    <p:anim calcmode="lin" valueType="num">
                                      <p:cBhvr additive="base">
                                        <p:cTn id="7" dur="500" fill="hold"/>
                                        <p:tgtEl>
                                          <p:spTgt spid="901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01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0114">
                                            <p:txEl>
                                              <p:pRg st="1" end="1"/>
                                            </p:txEl>
                                          </p:spTgt>
                                        </p:tgtEl>
                                        <p:attrNameLst>
                                          <p:attrName>style.visibility</p:attrName>
                                        </p:attrNameLst>
                                      </p:cBhvr>
                                      <p:to>
                                        <p:strVal val="visible"/>
                                      </p:to>
                                    </p:set>
                                    <p:anim calcmode="lin" valueType="num">
                                      <p:cBhvr additive="base">
                                        <p:cTn id="13" dur="500" fill="hold"/>
                                        <p:tgtEl>
                                          <p:spTgt spid="901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01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90114">
                                            <p:txEl>
                                              <p:pRg st="2" end="2"/>
                                            </p:txEl>
                                          </p:spTgt>
                                        </p:tgtEl>
                                        <p:attrNameLst>
                                          <p:attrName>style.visibility</p:attrName>
                                        </p:attrNameLst>
                                      </p:cBhvr>
                                      <p:to>
                                        <p:strVal val="visible"/>
                                      </p:to>
                                    </p:set>
                                    <p:anim calcmode="lin" valueType="num">
                                      <p:cBhvr additive="base">
                                        <p:cTn id="19" dur="500" fill="hold"/>
                                        <p:tgtEl>
                                          <p:spTgt spid="901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01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0114">
                                            <p:txEl>
                                              <p:pRg st="3" end="3"/>
                                            </p:txEl>
                                          </p:spTgt>
                                        </p:tgtEl>
                                        <p:attrNameLst>
                                          <p:attrName>style.visibility</p:attrName>
                                        </p:attrNameLst>
                                      </p:cBhvr>
                                      <p:to>
                                        <p:strVal val="visible"/>
                                      </p:to>
                                    </p:set>
                                    <p:anim calcmode="lin" valueType="num">
                                      <p:cBhvr additive="base">
                                        <p:cTn id="25" dur="500" fill="hold"/>
                                        <p:tgtEl>
                                          <p:spTgt spid="901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0114">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0114">
                                            <p:txEl>
                                              <p:pRg st="4" end="4"/>
                                            </p:txEl>
                                          </p:spTgt>
                                        </p:tgtEl>
                                        <p:attrNameLst>
                                          <p:attrName>style.visibility</p:attrName>
                                        </p:attrNameLst>
                                      </p:cBhvr>
                                      <p:to>
                                        <p:strVal val="visible"/>
                                      </p:to>
                                    </p:set>
                                    <p:anim calcmode="lin" valueType="num">
                                      <p:cBhvr additive="base">
                                        <p:cTn id="29" dur="500" fill="hold"/>
                                        <p:tgtEl>
                                          <p:spTgt spid="9011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0114">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90114">
                                            <p:txEl>
                                              <p:pRg st="5" end="5"/>
                                            </p:txEl>
                                          </p:spTgt>
                                        </p:tgtEl>
                                        <p:attrNameLst>
                                          <p:attrName>style.visibility</p:attrName>
                                        </p:attrNameLst>
                                      </p:cBhvr>
                                      <p:to>
                                        <p:strVal val="visible"/>
                                      </p:to>
                                    </p:set>
                                    <p:anim calcmode="lin" valueType="num">
                                      <p:cBhvr additive="base">
                                        <p:cTn id="33" dur="500" fill="hold"/>
                                        <p:tgtEl>
                                          <p:spTgt spid="90114">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0114">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90114">
                                            <p:txEl>
                                              <p:pRg st="6" end="6"/>
                                            </p:txEl>
                                          </p:spTgt>
                                        </p:tgtEl>
                                        <p:attrNameLst>
                                          <p:attrName>style.visibility</p:attrName>
                                        </p:attrNameLst>
                                      </p:cBhvr>
                                      <p:to>
                                        <p:strVal val="visible"/>
                                      </p:to>
                                    </p:set>
                                    <p:anim calcmode="lin" valueType="num">
                                      <p:cBhvr additive="base">
                                        <p:cTn id="37" dur="500" fill="hold"/>
                                        <p:tgtEl>
                                          <p:spTgt spid="9011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0114">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90114">
                                            <p:txEl>
                                              <p:pRg st="7" end="7"/>
                                            </p:txEl>
                                          </p:spTgt>
                                        </p:tgtEl>
                                        <p:attrNameLst>
                                          <p:attrName>style.visibility</p:attrName>
                                        </p:attrNameLst>
                                      </p:cBhvr>
                                      <p:to>
                                        <p:strVal val="visible"/>
                                      </p:to>
                                    </p:set>
                                    <p:anim calcmode="lin" valueType="num">
                                      <p:cBhvr additive="base">
                                        <p:cTn id="41" dur="500" fill="hold"/>
                                        <p:tgtEl>
                                          <p:spTgt spid="90114">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011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90114">
                                            <p:txEl>
                                              <p:pRg st="8" end="8"/>
                                            </p:txEl>
                                          </p:spTgt>
                                        </p:tgtEl>
                                        <p:attrNameLst>
                                          <p:attrName>style.visibility</p:attrName>
                                        </p:attrNameLst>
                                      </p:cBhvr>
                                      <p:to>
                                        <p:strVal val="visible"/>
                                      </p:to>
                                    </p:set>
                                    <p:anim calcmode="lin" valueType="num">
                                      <p:cBhvr additive="base">
                                        <p:cTn id="47" dur="500" fill="hold"/>
                                        <p:tgtEl>
                                          <p:spTgt spid="90114">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011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内容占位符 2">
            <a:extLst>
              <a:ext uri="{FF2B5EF4-FFF2-40B4-BE49-F238E27FC236}">
                <a16:creationId xmlns:a16="http://schemas.microsoft.com/office/drawing/2014/main" id="{56322B47-B42C-4CB6-92D4-110E67538FCF}"/>
              </a:ext>
            </a:extLst>
          </p:cNvPr>
          <p:cNvSpPr>
            <a:spLocks noGrp="1"/>
          </p:cNvSpPr>
          <p:nvPr>
            <p:ph idx="1"/>
          </p:nvPr>
        </p:nvSpPr>
        <p:spPr>
          <a:xfrm>
            <a:off x="1066800" y="381000"/>
            <a:ext cx="8001000" cy="5715000"/>
          </a:xfrm>
        </p:spPr>
        <p:txBody>
          <a:bodyPr/>
          <a:lstStyle/>
          <a:p>
            <a:r>
              <a:rPr lang="zh-CN" altLang="en-US" sz="2800">
                <a:latin typeface="黑体" panose="02010609060101010101" pitchFamily="49" charset="-122"/>
                <a:ea typeface="黑体" panose="02010609060101010101" pitchFamily="49" charset="-122"/>
              </a:rPr>
              <a:t>其他扣除规定</a:t>
            </a:r>
            <a:r>
              <a:rPr lang="en-US" altLang="zh-CN" sz="2800">
                <a:latin typeface="黑体" panose="02010609060101010101" pitchFamily="49" charset="-122"/>
                <a:ea typeface="黑体" panose="02010609060101010101" pitchFamily="49" charset="-122"/>
              </a:rPr>
              <a:t>:</a:t>
            </a:r>
          </a:p>
          <a:p>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）个体工商户按照规定缴纳的摊位费、行政性收费、协会会费等，按实际发生数额扣除。</a:t>
            </a:r>
          </a:p>
          <a:p>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）个体工商户通过公益性社会团体或者县级以上人民政府及其部门，用于规定的</a:t>
            </a:r>
            <a:r>
              <a:rPr lang="zh-CN" altLang="en-US" sz="2400" b="1">
                <a:solidFill>
                  <a:srgbClr val="C00000"/>
                </a:solidFill>
                <a:latin typeface="楷体" panose="02010609060101010101" pitchFamily="49" charset="-122"/>
                <a:ea typeface="楷体" panose="02010609060101010101" pitchFamily="49" charset="-122"/>
              </a:rPr>
              <a:t>公益事业的捐赠</a:t>
            </a:r>
            <a:r>
              <a:rPr lang="zh-CN" altLang="en-US" sz="2400" b="1">
                <a:latin typeface="楷体" panose="02010609060101010101" pitchFamily="49" charset="-122"/>
                <a:ea typeface="楷体" panose="02010609060101010101" pitchFamily="49" charset="-122"/>
              </a:rPr>
              <a:t>，捐赠额不超过其应纳税所得额</a:t>
            </a:r>
            <a:r>
              <a:rPr lang="en-US" altLang="zh-CN" sz="2400" b="1">
                <a:solidFill>
                  <a:srgbClr val="C00000"/>
                </a:solidFill>
                <a:latin typeface="楷体" panose="02010609060101010101" pitchFamily="49" charset="-122"/>
                <a:ea typeface="楷体" panose="02010609060101010101" pitchFamily="49" charset="-122"/>
              </a:rPr>
              <a:t>30%</a:t>
            </a:r>
            <a:r>
              <a:rPr lang="zh-CN" altLang="en-US" sz="2400" b="1">
                <a:latin typeface="楷体" panose="02010609060101010101" pitchFamily="49" charset="-122"/>
                <a:ea typeface="楷体" panose="02010609060101010101" pitchFamily="49" charset="-122"/>
              </a:rPr>
              <a:t>的部分可以据实扣除。规定可以</a:t>
            </a:r>
            <a:r>
              <a:rPr lang="zh-CN" altLang="en-US" sz="2400" b="1">
                <a:solidFill>
                  <a:srgbClr val="C00000"/>
                </a:solidFill>
                <a:latin typeface="楷体" panose="02010609060101010101" pitchFamily="49" charset="-122"/>
                <a:ea typeface="楷体" panose="02010609060101010101" pitchFamily="49" charset="-122"/>
              </a:rPr>
              <a:t>全额</a:t>
            </a:r>
            <a:r>
              <a:rPr lang="zh-CN" altLang="en-US" sz="2400" b="1">
                <a:latin typeface="楷体" panose="02010609060101010101" pitchFamily="49" charset="-122"/>
                <a:ea typeface="楷体" panose="02010609060101010101" pitchFamily="49" charset="-122"/>
              </a:rPr>
              <a:t>在税前扣除的捐赠支出项目按有关规定执行。</a:t>
            </a:r>
          </a:p>
          <a:p>
            <a:r>
              <a:rPr lang="zh-CN" altLang="en-US" sz="2400" b="1">
                <a:latin typeface="楷体" panose="02010609060101010101" pitchFamily="49" charset="-122"/>
                <a:ea typeface="楷体" panose="02010609060101010101" pitchFamily="49" charset="-122"/>
              </a:rPr>
              <a:t>　　个体工商户直接对受益人的捐赠不得扣除。</a:t>
            </a:r>
          </a:p>
          <a:p>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3</a:t>
            </a:r>
            <a:r>
              <a:rPr lang="zh-CN" altLang="en-US" sz="2400" b="1">
                <a:latin typeface="楷体" panose="02010609060101010101" pitchFamily="49" charset="-122"/>
                <a:ea typeface="楷体" panose="02010609060101010101" pitchFamily="49" charset="-122"/>
              </a:rPr>
              <a:t>）个体工商户研究开发新产品、新技术、新工艺所发生的开发费用，以及研究开发新产品、新技术而购置单台价值在</a:t>
            </a:r>
            <a:r>
              <a:rPr lang="en-US" altLang="zh-CN" sz="2400" b="1">
                <a:latin typeface="楷体" panose="02010609060101010101" pitchFamily="49" charset="-122"/>
                <a:ea typeface="楷体" panose="02010609060101010101" pitchFamily="49" charset="-122"/>
              </a:rPr>
              <a:t>10</a:t>
            </a:r>
            <a:r>
              <a:rPr lang="zh-CN" altLang="en-US" sz="2400" b="1">
                <a:latin typeface="楷体" panose="02010609060101010101" pitchFamily="49" charset="-122"/>
                <a:ea typeface="楷体" panose="02010609060101010101" pitchFamily="49" charset="-122"/>
              </a:rPr>
              <a:t>万元以下的测试仪器和试验性装置的购置费准予直接扣除；单台价值在</a:t>
            </a:r>
            <a:r>
              <a:rPr lang="en-US" altLang="zh-CN" sz="2400" b="1">
                <a:latin typeface="楷体" panose="02010609060101010101" pitchFamily="49" charset="-122"/>
                <a:ea typeface="楷体" panose="02010609060101010101" pitchFamily="49" charset="-122"/>
              </a:rPr>
              <a:t>10</a:t>
            </a:r>
            <a:r>
              <a:rPr lang="zh-CN" altLang="en-US" sz="2400" b="1">
                <a:latin typeface="楷体" panose="02010609060101010101" pitchFamily="49" charset="-122"/>
                <a:ea typeface="楷体" panose="02010609060101010101" pitchFamily="49" charset="-122"/>
              </a:rPr>
              <a:t>万元以上（含</a:t>
            </a:r>
            <a:r>
              <a:rPr lang="en-US" altLang="zh-CN" sz="2400" b="1">
                <a:latin typeface="楷体" panose="02010609060101010101" pitchFamily="49" charset="-122"/>
                <a:ea typeface="楷体" panose="02010609060101010101" pitchFamily="49" charset="-122"/>
              </a:rPr>
              <a:t>10</a:t>
            </a:r>
            <a:r>
              <a:rPr lang="zh-CN" altLang="en-US" sz="2400" b="1">
                <a:latin typeface="楷体" panose="02010609060101010101" pitchFamily="49" charset="-122"/>
                <a:ea typeface="楷体" panose="02010609060101010101" pitchFamily="49" charset="-122"/>
              </a:rPr>
              <a:t>万元）的测试仪器和试验性装置，按固定资产管理，不得在当期直接扣除。</a:t>
            </a:r>
          </a:p>
          <a:p>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3313006-C8D1-4DA5-8927-A1BF113A2272}"/>
              </a:ext>
            </a:extLst>
          </p:cNvPr>
          <p:cNvSpPr>
            <a:spLocks noGrp="1"/>
          </p:cNvSpPr>
          <p:nvPr>
            <p:ph idx="1"/>
          </p:nvPr>
        </p:nvSpPr>
        <p:spPr>
          <a:xfrm>
            <a:off x="1295400" y="838200"/>
            <a:ext cx="7772400" cy="5257800"/>
          </a:xfrm>
        </p:spPr>
        <p:txBody>
          <a:bodyPr/>
          <a:lstStyle/>
          <a:p>
            <a:r>
              <a:rPr lang="zh-CN" altLang="en-US" sz="2800"/>
              <a:t>下列费用中，在计算个体工商户个人所得税应纳税所得额时准予扣除的有（　）。</a:t>
            </a:r>
          </a:p>
          <a:p>
            <a:r>
              <a:rPr lang="zh-CN" altLang="en-US" sz="2800"/>
              <a:t>　　</a:t>
            </a:r>
            <a:r>
              <a:rPr lang="en-US" altLang="zh-CN" sz="2800"/>
              <a:t>A.</a:t>
            </a:r>
            <a:r>
              <a:rPr lang="zh-CN" altLang="en-US" sz="2800"/>
              <a:t>摊位费</a:t>
            </a:r>
          </a:p>
          <a:p>
            <a:r>
              <a:rPr lang="zh-CN" altLang="en-US" sz="2800"/>
              <a:t>　　</a:t>
            </a:r>
            <a:r>
              <a:rPr lang="en-US" altLang="zh-CN" sz="2800"/>
              <a:t>B.</a:t>
            </a:r>
            <a:r>
              <a:rPr lang="zh-CN" altLang="en-US" sz="2800"/>
              <a:t>工商管理费</a:t>
            </a:r>
          </a:p>
          <a:p>
            <a:r>
              <a:rPr lang="zh-CN" altLang="en-US" sz="2800"/>
              <a:t>　　</a:t>
            </a:r>
            <a:r>
              <a:rPr lang="en-US" altLang="zh-CN" sz="2800"/>
              <a:t>C.</a:t>
            </a:r>
            <a:r>
              <a:rPr lang="zh-CN" altLang="en-US" sz="2800"/>
              <a:t>个体劳动者协会会费</a:t>
            </a:r>
          </a:p>
          <a:p>
            <a:r>
              <a:rPr lang="zh-CN" altLang="en-US" sz="2800"/>
              <a:t>　　</a:t>
            </a:r>
            <a:r>
              <a:rPr lang="en-US" altLang="zh-CN" sz="2800"/>
              <a:t>D.</a:t>
            </a:r>
            <a:r>
              <a:rPr lang="zh-CN" altLang="en-US" sz="2800"/>
              <a:t>用于家庭的费用支出</a:t>
            </a:r>
          </a:p>
          <a:p>
            <a:r>
              <a:rPr lang="zh-CN" altLang="en-US" sz="2800"/>
              <a:t>　　</a:t>
            </a:r>
            <a:r>
              <a:rPr lang="en-US" altLang="zh-CN" sz="2800"/>
              <a:t>E.</a:t>
            </a:r>
            <a:r>
              <a:rPr lang="zh-CN" altLang="en-US" sz="2800"/>
              <a:t>各种赞助的费用支出</a:t>
            </a:r>
          </a:p>
          <a:p>
            <a:r>
              <a:rPr lang="en-US" altLang="zh-CN"/>
              <a:t>『</a:t>
            </a:r>
            <a:r>
              <a:rPr lang="zh-CN" altLang="en-US"/>
              <a:t>正确答案</a:t>
            </a:r>
            <a:r>
              <a:rPr lang="en-US" altLang="zh-CN"/>
              <a:t>』ABC</a:t>
            </a:r>
          </a:p>
          <a:p>
            <a:r>
              <a:rPr lang="en-US" altLang="zh-CN"/>
              <a:t>『</a:t>
            </a:r>
            <a:r>
              <a:rPr lang="zh-CN" altLang="en-US"/>
              <a:t>答案解析</a:t>
            </a:r>
            <a:r>
              <a:rPr lang="en-US" altLang="zh-CN"/>
              <a:t>』</a:t>
            </a:r>
            <a:r>
              <a:rPr lang="zh-CN" altLang="en-US"/>
              <a:t>选项</a:t>
            </a:r>
            <a:r>
              <a:rPr lang="en-US" altLang="zh-CN"/>
              <a:t>D</a:t>
            </a:r>
            <a:r>
              <a:rPr lang="zh-CN" altLang="en-US"/>
              <a:t>、</a:t>
            </a:r>
            <a:r>
              <a:rPr lang="en-US" altLang="zh-CN"/>
              <a:t>E</a:t>
            </a:r>
            <a:r>
              <a:rPr lang="zh-CN" altLang="en-US"/>
              <a:t>是不准予扣除的。</a:t>
            </a: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3C0A6597-DBE3-4E5E-8A69-D9C921E94B09}"/>
              </a:ext>
            </a:extLst>
          </p:cNvPr>
          <p:cNvSpPr>
            <a:spLocks noGrp="1" noChangeArrowheads="1"/>
          </p:cNvSpPr>
          <p:nvPr>
            <p:ph idx="1"/>
          </p:nvPr>
        </p:nvSpPr>
        <p:spPr>
          <a:xfrm>
            <a:off x="762000" y="476250"/>
            <a:ext cx="7924800" cy="5654675"/>
          </a:xfrm>
        </p:spPr>
        <p:txBody>
          <a:bodyPr/>
          <a:lstStyle/>
          <a:p>
            <a:pPr eaLnBrk="1" hangingPunct="1"/>
            <a:r>
              <a:rPr lang="zh-CN" altLang="en-US" b="1">
                <a:latin typeface="楷体" panose="02010609060101010101" pitchFamily="49" charset="-122"/>
                <a:ea typeface="楷体" panose="02010609060101010101" pitchFamily="49" charset="-122"/>
              </a:rPr>
              <a:t>（二）应纳税额的计算</a:t>
            </a:r>
          </a:p>
          <a:p>
            <a:pPr eaLnBrk="1" hangingPunct="1"/>
            <a:r>
              <a:rPr lang="zh-CN" altLang="en-US" b="1">
                <a:latin typeface="楷体" panose="02010609060101010101" pitchFamily="49" charset="-122"/>
                <a:ea typeface="楷体" panose="02010609060101010101" pitchFamily="49" charset="-122"/>
              </a:rPr>
              <a:t>应纳税额</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应纳税所得额</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适用税率－速算扣除数 </a:t>
            </a:r>
            <a:endParaRPr lang="en-US" altLang="zh-CN" b="1">
              <a:latin typeface="楷体" panose="02010609060101010101" pitchFamily="49" charset="-122"/>
              <a:ea typeface="楷体" panose="02010609060101010101" pitchFamily="49" charset="-122"/>
            </a:endParaRPr>
          </a:p>
          <a:p>
            <a:pPr eaLnBrk="1" hangingPunct="1"/>
            <a:r>
              <a:rPr lang="zh-CN" altLang="en-US" b="1">
                <a:latin typeface="楷体" panose="02010609060101010101" pitchFamily="49" charset="-122"/>
                <a:ea typeface="楷体" panose="02010609060101010101" pitchFamily="49" charset="-122"/>
              </a:rPr>
              <a:t>个体工商户生产、经营所得的应纳税额实行</a:t>
            </a:r>
            <a:r>
              <a:rPr lang="zh-CN" altLang="en-US" b="1">
                <a:solidFill>
                  <a:srgbClr val="FF0000"/>
                </a:solidFill>
                <a:latin typeface="楷体" panose="02010609060101010101" pitchFamily="49" charset="-122"/>
                <a:ea typeface="楷体" panose="02010609060101010101" pitchFamily="49" charset="-122"/>
              </a:rPr>
              <a:t>按年计算</a:t>
            </a:r>
            <a:r>
              <a:rPr lang="zh-CN" altLang="en-US" b="1">
                <a:latin typeface="楷体" panose="02010609060101010101" pitchFamily="49" charset="-122"/>
                <a:ea typeface="楷体" panose="02010609060101010101" pitchFamily="49" charset="-122"/>
              </a:rPr>
              <a:t>、分月或分季</a:t>
            </a:r>
            <a:r>
              <a:rPr lang="zh-CN" altLang="en-US" b="1">
                <a:solidFill>
                  <a:srgbClr val="FF0000"/>
                </a:solidFill>
                <a:latin typeface="楷体" panose="02010609060101010101" pitchFamily="49" charset="-122"/>
                <a:ea typeface="楷体" panose="02010609060101010101" pitchFamily="49" charset="-122"/>
              </a:rPr>
              <a:t>预缴</a:t>
            </a:r>
            <a:r>
              <a:rPr lang="zh-CN" altLang="en-US" b="1">
                <a:latin typeface="楷体" panose="02010609060101010101" pitchFamily="49" charset="-122"/>
                <a:ea typeface="楷体" panose="02010609060101010101" pitchFamily="49" charset="-122"/>
              </a:rPr>
              <a:t>、年终汇算清缴、多退少补的方法</a:t>
            </a:r>
            <a:r>
              <a:rPr lang="en-US" altLang="zh-CN" b="1">
                <a:latin typeface="楷体" panose="02010609060101010101" pitchFamily="49" charset="-122"/>
                <a:ea typeface="楷体" panose="02010609060101010101" pitchFamily="49" charset="-122"/>
              </a:rPr>
              <a:t>.</a:t>
            </a:r>
            <a:endParaRPr lang="en-US" altLang="zh-CN" b="1">
              <a:latin typeface="仿宋_GB2312"/>
              <a:ea typeface="仿宋_GB2312"/>
              <a:cs typeface="仿宋_GB2312"/>
            </a:endParaRPr>
          </a:p>
          <a:p>
            <a:pPr eaLnBrk="1" hangingPunct="1"/>
            <a:r>
              <a:rPr lang="zh-CN" altLang="en-US" sz="2800" b="1">
                <a:latin typeface="黑体" panose="02010609060101010101" pitchFamily="49" charset="-122"/>
                <a:ea typeface="黑体" panose="02010609060101010101" pitchFamily="49" charset="-122"/>
                <a:cs typeface="仿宋_GB2312"/>
              </a:rPr>
              <a:t>按月预缴税额的计算公式为：</a:t>
            </a:r>
          </a:p>
          <a:p>
            <a:pPr eaLnBrk="1" hangingPunct="1"/>
            <a:r>
              <a:rPr lang="zh-CN" altLang="en-US" b="1">
                <a:solidFill>
                  <a:srgbClr val="FF0000"/>
                </a:solidFill>
                <a:latin typeface="仿宋_GB2312"/>
                <a:ea typeface="仿宋_GB2312"/>
                <a:cs typeface="仿宋_GB2312"/>
              </a:rPr>
              <a:t>   </a:t>
            </a:r>
            <a:r>
              <a:rPr lang="zh-CN" altLang="en-US" b="1">
                <a:solidFill>
                  <a:srgbClr val="FF0000"/>
                </a:solidFill>
                <a:latin typeface="楷体" panose="02010609060101010101" pitchFamily="49" charset="-122"/>
                <a:ea typeface="楷体" panose="02010609060101010101" pitchFamily="49" charset="-122"/>
              </a:rPr>
              <a:t>本月应预缴税额</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本月</a:t>
            </a:r>
            <a:r>
              <a:rPr lang="zh-CN" altLang="en-US" b="1">
                <a:solidFill>
                  <a:srgbClr val="FF0000"/>
                </a:solidFill>
                <a:latin typeface="楷体" panose="02010609060101010101" pitchFamily="49" charset="-122"/>
                <a:ea typeface="楷体" panose="02010609060101010101" pitchFamily="49" charset="-122"/>
              </a:rPr>
              <a:t>累计</a:t>
            </a:r>
            <a:r>
              <a:rPr lang="zh-CN" altLang="en-US" b="1">
                <a:latin typeface="楷体" panose="02010609060101010101" pitchFamily="49" charset="-122"/>
                <a:ea typeface="楷体" panose="02010609060101010101" pitchFamily="49" charset="-122"/>
              </a:rPr>
              <a:t>应纳税所得额</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适用税率</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速算扣除数</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上月</a:t>
            </a:r>
            <a:r>
              <a:rPr lang="zh-CN" altLang="en-US" b="1">
                <a:solidFill>
                  <a:srgbClr val="FF0000"/>
                </a:solidFill>
                <a:latin typeface="楷体" panose="02010609060101010101" pitchFamily="49" charset="-122"/>
                <a:ea typeface="楷体" panose="02010609060101010101" pitchFamily="49" charset="-122"/>
              </a:rPr>
              <a:t>累计已预缴税额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1138">
                                            <p:txEl>
                                              <p:pRg st="2" end="2"/>
                                            </p:txEl>
                                          </p:spTgt>
                                        </p:tgtEl>
                                        <p:attrNameLst>
                                          <p:attrName>style.visibility</p:attrName>
                                        </p:attrNameLst>
                                      </p:cBhvr>
                                      <p:to>
                                        <p:strVal val="visible"/>
                                      </p:to>
                                    </p:set>
                                    <p:anim calcmode="lin" valueType="num">
                                      <p:cBhvr additive="base">
                                        <p:cTn id="7" dur="500" fill="hold"/>
                                        <p:tgtEl>
                                          <p:spTgt spid="9113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11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1138">
                                            <p:txEl>
                                              <p:pRg st="0" end="0"/>
                                            </p:txEl>
                                          </p:spTgt>
                                        </p:tgtEl>
                                        <p:attrNameLst>
                                          <p:attrName>style.visibility</p:attrName>
                                        </p:attrNameLst>
                                      </p:cBhvr>
                                      <p:to>
                                        <p:strVal val="visible"/>
                                      </p:to>
                                    </p:set>
                                    <p:anim calcmode="lin" valueType="num">
                                      <p:cBhvr additive="base">
                                        <p:cTn id="13" dur="500" fill="hold"/>
                                        <p:tgtEl>
                                          <p:spTgt spid="9113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11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91138">
                                            <p:txEl>
                                              <p:pRg st="1" end="1"/>
                                            </p:txEl>
                                          </p:spTgt>
                                        </p:tgtEl>
                                        <p:attrNameLst>
                                          <p:attrName>style.visibility</p:attrName>
                                        </p:attrNameLst>
                                      </p:cBhvr>
                                      <p:to>
                                        <p:strVal val="visible"/>
                                      </p:to>
                                    </p:set>
                                    <p:anim calcmode="lin" valueType="num">
                                      <p:cBhvr additive="base">
                                        <p:cTn id="19" dur="500" fill="hold"/>
                                        <p:tgtEl>
                                          <p:spTgt spid="9113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11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1138">
                                            <p:txEl>
                                              <p:pRg st="3" end="3"/>
                                            </p:txEl>
                                          </p:spTgt>
                                        </p:tgtEl>
                                        <p:attrNameLst>
                                          <p:attrName>style.visibility</p:attrName>
                                        </p:attrNameLst>
                                      </p:cBhvr>
                                      <p:to>
                                        <p:strVal val="visible"/>
                                      </p:to>
                                    </p:set>
                                    <p:anim calcmode="lin" valueType="num">
                                      <p:cBhvr additive="base">
                                        <p:cTn id="25" dur="500" fill="hold"/>
                                        <p:tgtEl>
                                          <p:spTgt spid="9113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113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91138">
                                            <p:txEl>
                                              <p:pRg st="4" end="4"/>
                                            </p:txEl>
                                          </p:spTgt>
                                        </p:tgtEl>
                                        <p:attrNameLst>
                                          <p:attrName>style.visibility</p:attrName>
                                        </p:attrNameLst>
                                      </p:cBhvr>
                                      <p:to>
                                        <p:strVal val="visible"/>
                                      </p:to>
                                    </p:set>
                                    <p:anim calcmode="lin" valueType="num">
                                      <p:cBhvr additive="base">
                                        <p:cTn id="31" dur="500" fill="hold"/>
                                        <p:tgtEl>
                                          <p:spTgt spid="9113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113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62" name="内容占位符 92161">
            <a:extLst>
              <a:ext uri="{FF2B5EF4-FFF2-40B4-BE49-F238E27FC236}">
                <a16:creationId xmlns:a16="http://schemas.microsoft.com/office/drawing/2014/main" id="{DA3D5D91-E0F0-4786-BC06-0C6499844405}"/>
              </a:ext>
            </a:extLst>
          </p:cNvPr>
          <p:cNvGraphicFramePr>
            <a:graphicFrameLocks noGrp="1"/>
          </p:cNvGraphicFramePr>
          <p:nvPr>
            <p:ph sz="half" idx="1"/>
          </p:nvPr>
        </p:nvGraphicFramePr>
        <p:xfrm>
          <a:off x="53975" y="2278063"/>
          <a:ext cx="4464050" cy="3630612"/>
        </p:xfrm>
        <a:graphic>
          <a:graphicData uri="http://schemas.openxmlformats.org/drawingml/2006/table">
            <a:tbl>
              <a:tblPr/>
              <a:tblGrid>
                <a:gridCol w="585788">
                  <a:extLst>
                    <a:ext uri="{9D8B030D-6E8A-4147-A177-3AD203B41FA5}">
                      <a16:colId xmlns:a16="http://schemas.microsoft.com/office/drawing/2014/main" val="20000"/>
                    </a:ext>
                  </a:extLst>
                </a:gridCol>
                <a:gridCol w="1800225">
                  <a:extLst>
                    <a:ext uri="{9D8B030D-6E8A-4147-A177-3AD203B41FA5}">
                      <a16:colId xmlns:a16="http://schemas.microsoft.com/office/drawing/2014/main" val="20001"/>
                    </a:ext>
                  </a:extLst>
                </a:gridCol>
                <a:gridCol w="622300">
                  <a:extLst>
                    <a:ext uri="{9D8B030D-6E8A-4147-A177-3AD203B41FA5}">
                      <a16:colId xmlns:a16="http://schemas.microsoft.com/office/drawing/2014/main" val="20002"/>
                    </a:ext>
                  </a:extLst>
                </a:gridCol>
                <a:gridCol w="1455737">
                  <a:extLst>
                    <a:ext uri="{9D8B030D-6E8A-4147-A177-3AD203B41FA5}">
                      <a16:colId xmlns:a16="http://schemas.microsoft.com/office/drawing/2014/main" val="20003"/>
                    </a:ext>
                  </a:extLst>
                </a:gridCol>
              </a:tblGrid>
              <a:tr h="681863">
                <a:tc>
                  <a:txBody>
                    <a:bodyPr/>
                    <a:lstStyle/>
                    <a:p>
                      <a:pPr marL="342900" lvl="0" indent="-342900" algn="ctr" eaLnBrk="1" hangingPunct="1">
                        <a:buNone/>
                      </a:pPr>
                      <a:r>
                        <a:rPr lang="zh-CN" altLang="en-US" sz="2000" b="1" dirty="0">
                          <a:latin typeface="黑体" panose="02010609060101010101" pitchFamily="49" charset="-122"/>
                          <a:ea typeface="黑体" panose="02010609060101010101" pitchFamily="49" charset="-122"/>
                        </a:rPr>
                        <a:t>级数</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buNone/>
                      </a:pPr>
                      <a:r>
                        <a:rPr lang="zh-CN" altLang="en-US" sz="2000" b="1" dirty="0">
                          <a:latin typeface="黑体" panose="02010609060101010101" pitchFamily="49" charset="-122"/>
                          <a:ea typeface="黑体" panose="02010609060101010101" pitchFamily="49" charset="-122"/>
                        </a:rPr>
                        <a:t>全月应纳税所得额</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buNone/>
                      </a:pPr>
                      <a:r>
                        <a:rPr lang="zh-CN" altLang="en-US" sz="2000" b="1" dirty="0">
                          <a:latin typeface="黑体" panose="02010609060101010101" pitchFamily="49" charset="-122"/>
                          <a:ea typeface="黑体" panose="02010609060101010101" pitchFamily="49" charset="-122"/>
                        </a:rPr>
                        <a:t>税率</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buNone/>
                      </a:pPr>
                      <a:r>
                        <a:rPr lang="zh-CN" altLang="en-US" sz="2000" b="1" dirty="0">
                          <a:latin typeface="黑体" panose="02010609060101010101" pitchFamily="49" charset="-122"/>
                          <a:ea typeface="黑体" panose="02010609060101010101" pitchFamily="49" charset="-122"/>
                        </a:rPr>
                        <a:t>速算扣除数</a:t>
                      </a:r>
                      <a:r>
                        <a:rPr lang="en-US" altLang="zh-CN" sz="2000" b="1" dirty="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元</a:t>
                      </a:r>
                      <a:r>
                        <a:rPr lang="en-US" altLang="zh-CN" sz="2000" b="1" dirty="0">
                          <a:latin typeface="黑体" panose="02010609060101010101" pitchFamily="49" charset="-122"/>
                          <a:ea typeface="黑体" panose="02010609060101010101" pitchFamily="49" charset="-122"/>
                        </a:rPr>
                        <a:t>)</a:t>
                      </a:r>
                    </a:p>
                  </a:txBody>
                  <a:tcPr marL="90000" marR="90000" marT="35997" marB="3599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3107">
                <a:tc>
                  <a:txBody>
                    <a:bodyPr/>
                    <a:lstStyle/>
                    <a:p>
                      <a:pPr marL="342900" lvl="0" indent="-342900" algn="ctr" eaLnBrk="1" hangingPunct="1">
                        <a:buNone/>
                      </a:pPr>
                      <a:r>
                        <a:rPr lang="en-US" altLang="zh-CN" sz="2000" b="1" dirty="0">
                          <a:latin typeface="黑体" panose="02010609060101010101" pitchFamily="49" charset="-122"/>
                          <a:ea typeface="黑体" panose="02010609060101010101" pitchFamily="49" charset="-122"/>
                        </a:rPr>
                        <a:t>1</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5000</a:t>
                      </a:r>
                      <a:r>
                        <a:rPr lang="zh-CN" altLang="en-US" sz="2000" b="1" dirty="0">
                          <a:latin typeface="黑体" panose="02010609060101010101" pitchFamily="49" charset="-122"/>
                          <a:ea typeface="黑体" panose="02010609060101010101" pitchFamily="49" charset="-122"/>
                        </a:rPr>
                        <a:t>元以下</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5%</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0</a:t>
                      </a:r>
                    </a:p>
                  </a:txBody>
                  <a:tcPr marL="90000" marR="90000" marT="35997" marB="3599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2926">
                <a:tc>
                  <a:txBody>
                    <a:bodyPr/>
                    <a:lstStyle/>
                    <a:p>
                      <a:pPr marL="342900" lvl="0" indent="-342900" algn="ctr" eaLnBrk="1" hangingPunct="1">
                        <a:buNone/>
                      </a:pPr>
                      <a:r>
                        <a:rPr lang="en-US" altLang="zh-CN" sz="2000" b="1" dirty="0">
                          <a:latin typeface="黑体" panose="02010609060101010101" pitchFamily="49" charset="-122"/>
                          <a:ea typeface="黑体" panose="02010609060101010101" pitchFamily="49" charset="-122"/>
                        </a:rPr>
                        <a:t>2</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5,000</a:t>
                      </a:r>
                      <a:r>
                        <a:rPr lang="zh-CN" altLang="en-US" sz="2000" b="1" dirty="0">
                          <a:latin typeface="黑体" panose="02010609060101010101" pitchFamily="49" charset="-122"/>
                          <a:ea typeface="黑体" panose="02010609060101010101" pitchFamily="49" charset="-122"/>
                        </a:rPr>
                        <a:t>元</a:t>
                      </a:r>
                      <a:r>
                        <a:rPr lang="en-US" altLang="zh-CN" sz="2000" b="1" dirty="0">
                          <a:latin typeface="黑体" panose="02010609060101010101" pitchFamily="49" charset="-122"/>
                          <a:ea typeface="黑体" panose="02010609060101010101" pitchFamily="49" charset="-122"/>
                        </a:rPr>
                        <a:t>-10,000</a:t>
                      </a:r>
                      <a:r>
                        <a:rPr lang="zh-CN" altLang="en-US" sz="2000" b="1" dirty="0">
                          <a:latin typeface="黑体" panose="02010609060101010101" pitchFamily="49" charset="-122"/>
                          <a:ea typeface="黑体" panose="02010609060101010101" pitchFamily="49" charset="-122"/>
                        </a:rPr>
                        <a:t>元</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10%</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250</a:t>
                      </a:r>
                    </a:p>
                  </a:txBody>
                  <a:tcPr marL="90000" marR="90000" marT="35997" marB="3599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1863">
                <a:tc>
                  <a:txBody>
                    <a:bodyPr/>
                    <a:lstStyle/>
                    <a:p>
                      <a:pPr marL="342900" lvl="0" indent="-342900" algn="ctr" eaLnBrk="1" hangingPunct="1">
                        <a:buNone/>
                      </a:pPr>
                      <a:r>
                        <a:rPr lang="en-US" altLang="zh-CN" sz="2000" b="1" dirty="0">
                          <a:latin typeface="黑体" panose="02010609060101010101" pitchFamily="49" charset="-122"/>
                          <a:ea typeface="黑体" panose="02010609060101010101" pitchFamily="49" charset="-122"/>
                        </a:rPr>
                        <a:t>3</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10,000</a:t>
                      </a:r>
                      <a:r>
                        <a:rPr lang="zh-CN" altLang="en-US" sz="2000" b="1" dirty="0">
                          <a:latin typeface="黑体" panose="02010609060101010101" pitchFamily="49" charset="-122"/>
                          <a:ea typeface="黑体" panose="02010609060101010101" pitchFamily="49" charset="-122"/>
                        </a:rPr>
                        <a:t>元</a:t>
                      </a:r>
                      <a:r>
                        <a:rPr lang="en-US" altLang="zh-CN" sz="2000" b="1" dirty="0">
                          <a:latin typeface="黑体" panose="02010609060101010101" pitchFamily="49" charset="-122"/>
                          <a:ea typeface="黑体" panose="02010609060101010101" pitchFamily="49" charset="-122"/>
                        </a:rPr>
                        <a:t>-30,000</a:t>
                      </a:r>
                      <a:r>
                        <a:rPr lang="zh-CN" altLang="en-US" sz="2000" b="1" dirty="0">
                          <a:latin typeface="黑体" panose="02010609060101010101" pitchFamily="49" charset="-122"/>
                          <a:ea typeface="黑体" panose="02010609060101010101" pitchFamily="49" charset="-122"/>
                        </a:rPr>
                        <a:t>元 </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20%</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1250</a:t>
                      </a:r>
                    </a:p>
                  </a:txBody>
                  <a:tcPr marL="90000" marR="90000" marT="35997" marB="3599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1863">
                <a:tc>
                  <a:txBody>
                    <a:bodyPr/>
                    <a:lstStyle/>
                    <a:p>
                      <a:pPr marL="342900" lvl="0" indent="-342900" algn="ctr" eaLnBrk="1" hangingPunct="1">
                        <a:buNone/>
                      </a:pPr>
                      <a:r>
                        <a:rPr lang="en-US" altLang="zh-CN" sz="2000" b="1" dirty="0">
                          <a:latin typeface="黑体" panose="02010609060101010101" pitchFamily="49" charset="-122"/>
                          <a:ea typeface="黑体" panose="02010609060101010101" pitchFamily="49" charset="-122"/>
                        </a:rPr>
                        <a:t>4</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30,000</a:t>
                      </a:r>
                      <a:r>
                        <a:rPr lang="zh-CN" altLang="en-US" sz="2000" b="1" dirty="0">
                          <a:latin typeface="黑体" panose="02010609060101010101" pitchFamily="49" charset="-122"/>
                          <a:ea typeface="黑体" panose="02010609060101010101" pitchFamily="49" charset="-122"/>
                        </a:rPr>
                        <a:t>元</a:t>
                      </a:r>
                      <a:r>
                        <a:rPr lang="en-US" altLang="zh-CN" sz="2000" b="1" dirty="0">
                          <a:latin typeface="黑体" panose="02010609060101010101" pitchFamily="49" charset="-122"/>
                          <a:ea typeface="黑体" panose="02010609060101010101" pitchFamily="49" charset="-122"/>
                        </a:rPr>
                        <a:t>-50,000</a:t>
                      </a:r>
                      <a:r>
                        <a:rPr lang="zh-CN" altLang="en-US" sz="2000" b="1" dirty="0">
                          <a:latin typeface="黑体" panose="02010609060101010101" pitchFamily="49" charset="-122"/>
                          <a:ea typeface="黑体" panose="02010609060101010101" pitchFamily="49" charset="-122"/>
                        </a:rPr>
                        <a:t>元 </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30%</a:t>
                      </a:r>
                    </a:p>
                  </a:txBody>
                  <a:tcPr marL="90000" marR="90000" marT="35997" marB="3599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4250</a:t>
                      </a:r>
                    </a:p>
                  </a:txBody>
                  <a:tcPr marL="90000" marR="90000" marT="35997" marB="3599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8990">
                <a:tc>
                  <a:txBody>
                    <a:bodyPr/>
                    <a:lstStyle/>
                    <a:p>
                      <a:pPr marL="342900" lvl="0" indent="-342900" algn="ctr" eaLnBrk="1" hangingPunct="1">
                        <a:buNone/>
                      </a:pPr>
                      <a:r>
                        <a:rPr lang="en-US" altLang="zh-CN" sz="2000" b="1" dirty="0">
                          <a:latin typeface="黑体" panose="02010609060101010101" pitchFamily="49" charset="-122"/>
                          <a:ea typeface="黑体" panose="02010609060101010101" pitchFamily="49" charset="-122"/>
                        </a:rPr>
                        <a:t>5</a:t>
                      </a:r>
                    </a:p>
                  </a:txBody>
                  <a:tcPr marL="90000" marR="90000" marT="35997" marB="3599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D8D2BD"/>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50,000</a:t>
                      </a:r>
                      <a:r>
                        <a:rPr lang="zh-CN" altLang="en-US" sz="2000" b="1" dirty="0">
                          <a:latin typeface="黑体" panose="02010609060101010101" pitchFamily="49" charset="-122"/>
                          <a:ea typeface="黑体" panose="02010609060101010101" pitchFamily="49" charset="-122"/>
                        </a:rPr>
                        <a:t>元以上</a:t>
                      </a:r>
                    </a:p>
                  </a:txBody>
                  <a:tcPr marL="90000" marR="90000" marT="35997" marB="3599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D8D2BD"/>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35%</a:t>
                      </a:r>
                    </a:p>
                  </a:txBody>
                  <a:tcPr marL="90000" marR="90000" marT="35997" marB="3599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D8D2BD"/>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6750</a:t>
                      </a:r>
                    </a:p>
                  </a:txBody>
                  <a:tcPr marL="90000" marR="90000" marT="35997" marB="3599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D8D2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92199" name="内容占位符 92198">
            <a:extLst>
              <a:ext uri="{FF2B5EF4-FFF2-40B4-BE49-F238E27FC236}">
                <a16:creationId xmlns:a16="http://schemas.microsoft.com/office/drawing/2014/main" id="{AA604B3D-64EA-4FE0-9D85-6C02966F1914}"/>
              </a:ext>
            </a:extLst>
          </p:cNvPr>
          <p:cNvGraphicFramePr>
            <a:graphicFrameLocks noGrp="1"/>
          </p:cNvGraphicFramePr>
          <p:nvPr>
            <p:ph sz="half" idx="2"/>
          </p:nvPr>
        </p:nvGraphicFramePr>
        <p:xfrm>
          <a:off x="4643438" y="2349500"/>
          <a:ext cx="4321175" cy="3889375"/>
        </p:xfrm>
        <a:graphic>
          <a:graphicData uri="http://schemas.openxmlformats.org/drawingml/2006/table">
            <a:tbl>
              <a:tblPr/>
              <a:tblGrid>
                <a:gridCol w="571500">
                  <a:extLst>
                    <a:ext uri="{9D8B030D-6E8A-4147-A177-3AD203B41FA5}">
                      <a16:colId xmlns:a16="http://schemas.microsoft.com/office/drawing/2014/main" val="20000"/>
                    </a:ext>
                  </a:extLst>
                </a:gridCol>
                <a:gridCol w="1804988">
                  <a:extLst>
                    <a:ext uri="{9D8B030D-6E8A-4147-A177-3AD203B41FA5}">
                      <a16:colId xmlns:a16="http://schemas.microsoft.com/office/drawing/2014/main" val="20001"/>
                    </a:ext>
                  </a:extLst>
                </a:gridCol>
                <a:gridCol w="576262">
                  <a:extLst>
                    <a:ext uri="{9D8B030D-6E8A-4147-A177-3AD203B41FA5}">
                      <a16:colId xmlns:a16="http://schemas.microsoft.com/office/drawing/2014/main" val="20002"/>
                    </a:ext>
                  </a:extLst>
                </a:gridCol>
                <a:gridCol w="1368425">
                  <a:extLst>
                    <a:ext uri="{9D8B030D-6E8A-4147-A177-3AD203B41FA5}">
                      <a16:colId xmlns:a16="http://schemas.microsoft.com/office/drawing/2014/main" val="20003"/>
                    </a:ext>
                  </a:extLst>
                </a:gridCol>
              </a:tblGrid>
              <a:tr h="681864">
                <a:tc>
                  <a:txBody>
                    <a:bodyPr/>
                    <a:lstStyle/>
                    <a:p>
                      <a:pPr marL="342900" lvl="0" indent="-342900" algn="ctr" eaLnBrk="1" hangingPunct="1">
                        <a:buNone/>
                      </a:pPr>
                      <a:r>
                        <a:rPr lang="zh-CN" altLang="en-US" sz="2000" b="1" dirty="0">
                          <a:latin typeface="黑体" panose="02010609060101010101" pitchFamily="49" charset="-122"/>
                          <a:ea typeface="黑体" panose="02010609060101010101" pitchFamily="49" charset="-122"/>
                        </a:rPr>
                        <a:t>级数</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buNone/>
                      </a:pPr>
                      <a:r>
                        <a:rPr lang="zh-CN" altLang="en-US" sz="2000" b="1" dirty="0">
                          <a:latin typeface="黑体" panose="02010609060101010101" pitchFamily="49" charset="-122"/>
                          <a:ea typeface="黑体" panose="02010609060101010101" pitchFamily="49" charset="-122"/>
                        </a:rPr>
                        <a:t>全月应纳税所得额</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buNone/>
                      </a:pPr>
                      <a:r>
                        <a:rPr lang="zh-CN" altLang="en-US" sz="2000" b="1" dirty="0">
                          <a:latin typeface="黑体" panose="02010609060101010101" pitchFamily="49" charset="-122"/>
                          <a:ea typeface="黑体" panose="02010609060101010101" pitchFamily="49" charset="-122"/>
                        </a:rPr>
                        <a:t>税率</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buNone/>
                      </a:pPr>
                      <a:r>
                        <a:rPr lang="zh-CN" altLang="en-US" sz="2000" b="1" dirty="0">
                          <a:latin typeface="黑体" panose="02010609060101010101" pitchFamily="49" charset="-122"/>
                          <a:ea typeface="黑体" panose="02010609060101010101" pitchFamily="49" charset="-122"/>
                        </a:rPr>
                        <a:t>速算扣除数</a:t>
                      </a:r>
                      <a:r>
                        <a:rPr lang="en-US" altLang="zh-CN" sz="2000" b="1" dirty="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元</a:t>
                      </a:r>
                      <a:r>
                        <a:rPr lang="en-US" altLang="zh-CN" sz="2000" b="1" dirty="0">
                          <a:latin typeface="黑体" panose="02010609060101010101" pitchFamily="49" charset="-122"/>
                          <a:ea typeface="黑体" panose="02010609060101010101" pitchFamily="49" charset="-122"/>
                        </a:rPr>
                        <a:t>)</a:t>
                      </a:r>
                    </a:p>
                  </a:txBody>
                  <a:tcPr marL="90000" marR="90000" marT="36017" marB="3601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8018">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1</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15000</a:t>
                      </a:r>
                      <a:r>
                        <a:rPr lang="zh-CN" altLang="en-US" sz="2000" b="1" dirty="0">
                          <a:latin typeface="黑体" panose="02010609060101010101" pitchFamily="49" charset="-122"/>
                          <a:ea typeface="黑体" panose="02010609060101010101" pitchFamily="49" charset="-122"/>
                        </a:rPr>
                        <a:t>元以下</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5%</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0</a:t>
                      </a:r>
                    </a:p>
                  </a:txBody>
                  <a:tcPr marL="90000" marR="90000" marT="36017" marB="3601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2883">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2</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15,000</a:t>
                      </a:r>
                      <a:r>
                        <a:rPr lang="zh-CN" altLang="en-US" sz="2000" b="1" dirty="0">
                          <a:latin typeface="黑体" panose="02010609060101010101" pitchFamily="49" charset="-122"/>
                          <a:ea typeface="黑体" panose="02010609060101010101" pitchFamily="49" charset="-122"/>
                        </a:rPr>
                        <a:t>元</a:t>
                      </a:r>
                      <a:r>
                        <a:rPr lang="en-US" altLang="zh-CN" sz="2000" b="1" dirty="0">
                          <a:latin typeface="黑体" panose="02010609060101010101" pitchFamily="49" charset="-122"/>
                          <a:ea typeface="黑体" panose="02010609060101010101" pitchFamily="49" charset="-122"/>
                        </a:rPr>
                        <a:t>-30,000</a:t>
                      </a:r>
                      <a:r>
                        <a:rPr lang="zh-CN" altLang="en-US" sz="2000" b="1" dirty="0">
                          <a:latin typeface="黑体" panose="02010609060101010101" pitchFamily="49" charset="-122"/>
                          <a:ea typeface="黑体" panose="02010609060101010101" pitchFamily="49" charset="-122"/>
                        </a:rPr>
                        <a:t>元</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10%</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750</a:t>
                      </a:r>
                    </a:p>
                  </a:txBody>
                  <a:tcPr marL="90000" marR="90000" marT="36017" marB="3601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1864">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3</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30,000</a:t>
                      </a:r>
                      <a:r>
                        <a:rPr lang="zh-CN" altLang="en-US" sz="2000" b="1" dirty="0">
                          <a:latin typeface="黑体" panose="02010609060101010101" pitchFamily="49" charset="-122"/>
                          <a:ea typeface="黑体" panose="02010609060101010101" pitchFamily="49" charset="-122"/>
                        </a:rPr>
                        <a:t>元</a:t>
                      </a:r>
                      <a:r>
                        <a:rPr lang="en-US" altLang="zh-CN" sz="2000" b="1" dirty="0">
                          <a:latin typeface="黑体" panose="02010609060101010101" pitchFamily="49" charset="-122"/>
                          <a:ea typeface="黑体" panose="02010609060101010101" pitchFamily="49" charset="-122"/>
                        </a:rPr>
                        <a:t>-60,000</a:t>
                      </a:r>
                      <a:r>
                        <a:rPr lang="zh-CN" altLang="en-US" sz="2000" b="1" dirty="0">
                          <a:latin typeface="黑体" panose="02010609060101010101" pitchFamily="49" charset="-122"/>
                          <a:ea typeface="黑体" panose="02010609060101010101" pitchFamily="49" charset="-122"/>
                        </a:rPr>
                        <a:t>元</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20%</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3750</a:t>
                      </a:r>
                    </a:p>
                  </a:txBody>
                  <a:tcPr marL="90000" marR="90000" marT="36017" marB="3601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1864">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4</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60,000</a:t>
                      </a:r>
                      <a:r>
                        <a:rPr lang="zh-CN" altLang="en-US" sz="2000" b="1" dirty="0">
                          <a:latin typeface="黑体" panose="02010609060101010101" pitchFamily="49" charset="-122"/>
                          <a:ea typeface="黑体" panose="02010609060101010101" pitchFamily="49" charset="-122"/>
                        </a:rPr>
                        <a:t>元</a:t>
                      </a:r>
                      <a:r>
                        <a:rPr lang="en-US" altLang="zh-CN" sz="2000" b="1" dirty="0">
                          <a:latin typeface="黑体" panose="02010609060101010101" pitchFamily="49" charset="-122"/>
                          <a:ea typeface="黑体" panose="02010609060101010101" pitchFamily="49" charset="-122"/>
                        </a:rPr>
                        <a:t>-100,000</a:t>
                      </a:r>
                      <a:r>
                        <a:rPr lang="zh-CN" altLang="en-US" sz="2000" b="1" dirty="0">
                          <a:latin typeface="黑体" panose="02010609060101010101" pitchFamily="49" charset="-122"/>
                          <a:ea typeface="黑体" panose="02010609060101010101" pitchFamily="49" charset="-122"/>
                        </a:rPr>
                        <a:t>元</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30%</a:t>
                      </a:r>
                    </a:p>
                  </a:txBody>
                  <a:tcPr marL="90000" marR="90000" marT="36017" marB="36017" anchor="ctr" anchorCtr="1">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9750</a:t>
                      </a:r>
                    </a:p>
                  </a:txBody>
                  <a:tcPr marL="90000" marR="90000" marT="36017" marB="3601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EDECE1"/>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82883">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5</a:t>
                      </a:r>
                    </a:p>
                  </a:txBody>
                  <a:tcPr marL="90000" marR="90000" marT="36017" marB="3601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D8D2BD"/>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100,000</a:t>
                      </a:r>
                      <a:r>
                        <a:rPr lang="zh-CN" altLang="en-US" sz="2000" b="1" dirty="0">
                          <a:latin typeface="黑体" panose="02010609060101010101" pitchFamily="49" charset="-122"/>
                          <a:ea typeface="黑体" panose="02010609060101010101" pitchFamily="49" charset="-122"/>
                        </a:rPr>
                        <a:t>元以上</a:t>
                      </a:r>
                    </a:p>
                  </a:txBody>
                  <a:tcPr marL="90000" marR="90000" marT="36017" marB="3601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D8D2BD"/>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35%</a:t>
                      </a:r>
                    </a:p>
                  </a:txBody>
                  <a:tcPr marL="90000" marR="90000" marT="36017" marB="3601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D8D2BD"/>
                      </a:solidFill>
                      <a:prstDash val="solid"/>
                      <a:headEnd type="none" w="med" len="med"/>
                      <a:tailEnd type="none" w="med" len="med"/>
                    </a:lnB>
                    <a:lnTlToBr>
                      <a:noFill/>
                    </a:lnTlToBr>
                    <a:lnBlToTr>
                      <a:noFill/>
                    </a:lnBlToTr>
                    <a:noFill/>
                  </a:tcPr>
                </a:tc>
                <a:tc>
                  <a:txBody>
                    <a:bodyPr/>
                    <a:lstStyle/>
                    <a:p>
                      <a:pPr marL="342900" lvl="0" indent="-342900" algn="ctr" eaLnBrk="1" hangingPunct="1">
                        <a:spcBef>
                          <a:spcPct val="20000"/>
                        </a:spcBef>
                        <a:buNone/>
                      </a:pPr>
                      <a:r>
                        <a:rPr lang="en-US" altLang="zh-CN" sz="2000" b="1" dirty="0">
                          <a:latin typeface="黑体" panose="02010609060101010101" pitchFamily="49" charset="-122"/>
                          <a:ea typeface="黑体" panose="02010609060101010101" pitchFamily="49" charset="-122"/>
                        </a:rPr>
                        <a:t>14750</a:t>
                      </a:r>
                    </a:p>
                  </a:txBody>
                  <a:tcPr marL="90000" marR="90000" marT="36017" marB="36017" anchor="ctr">
                    <a:lnL w="12700" cap="flat" cmpd="sng">
                      <a:solidFill>
                        <a:srgbClr val="EDECE1"/>
                      </a:solidFill>
                      <a:prstDash val="solid"/>
                      <a:headEnd type="none" w="med" len="med"/>
                      <a:tailEnd type="none" w="med" len="med"/>
                    </a:lnL>
                    <a:lnR w="12700" cap="flat" cmpd="sng">
                      <a:solidFill>
                        <a:srgbClr val="EDECE1"/>
                      </a:solidFill>
                      <a:prstDash val="solid"/>
                      <a:headEnd type="none" w="med" len="med"/>
                      <a:tailEnd type="none" w="med" len="med"/>
                    </a:lnR>
                    <a:lnT w="12700" cap="flat" cmpd="sng">
                      <a:solidFill>
                        <a:srgbClr val="EDECE1"/>
                      </a:solidFill>
                      <a:prstDash val="solid"/>
                      <a:headEnd type="none" w="med" len="med"/>
                      <a:tailEnd type="none" w="med" len="med"/>
                    </a:lnT>
                    <a:lnB w="12700" cap="flat" cmpd="sng">
                      <a:solidFill>
                        <a:srgbClr val="D8D2BD"/>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0012" name="AutoShape 106">
            <a:extLst>
              <a:ext uri="{FF2B5EF4-FFF2-40B4-BE49-F238E27FC236}">
                <a16:creationId xmlns:a16="http://schemas.microsoft.com/office/drawing/2014/main" id="{06BC9B74-DB90-4D68-837C-2EDADD7D04C8}"/>
              </a:ext>
            </a:extLst>
          </p:cNvPr>
          <p:cNvSpPr>
            <a:spLocks noChangeArrowheads="1"/>
          </p:cNvSpPr>
          <p:nvPr/>
        </p:nvSpPr>
        <p:spPr bwMode="auto">
          <a:xfrm>
            <a:off x="7885113" y="1844675"/>
            <a:ext cx="1081087" cy="1079500"/>
          </a:xfrm>
          <a:prstGeom prst="octagon">
            <a:avLst>
              <a:gd name="adj" fmla="val 29287"/>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algn="ctr" eaLnBrk="1" hangingPunct="1"/>
            <a:r>
              <a:rPr lang="zh-CN" altLang="en-US" sz="5400">
                <a:solidFill>
                  <a:srgbClr val="FF3300"/>
                </a:solidFill>
                <a:latin typeface="Arial" panose="020B0604020202020204" pitchFamily="34" charset="0"/>
                <a:ea typeface="方正舒体" panose="02010601030101010101" pitchFamily="2" charset="-122"/>
              </a:rPr>
              <a:t>新</a:t>
            </a:r>
          </a:p>
        </p:txBody>
      </p:sp>
      <p:sp>
        <p:nvSpPr>
          <p:cNvPr id="40013" name="AutoShape 107">
            <a:extLst>
              <a:ext uri="{FF2B5EF4-FFF2-40B4-BE49-F238E27FC236}">
                <a16:creationId xmlns:a16="http://schemas.microsoft.com/office/drawing/2014/main" id="{254D2CC0-04B3-4967-B832-30DDD81D7775}"/>
              </a:ext>
            </a:extLst>
          </p:cNvPr>
          <p:cNvSpPr>
            <a:spLocks noChangeArrowheads="1"/>
          </p:cNvSpPr>
          <p:nvPr/>
        </p:nvSpPr>
        <p:spPr bwMode="auto">
          <a:xfrm>
            <a:off x="250825" y="1773238"/>
            <a:ext cx="1081088" cy="1008062"/>
          </a:xfrm>
          <a:prstGeom prst="octagon">
            <a:avLst>
              <a:gd name="adj" fmla="val 29287"/>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algn="ctr" eaLnBrk="1" hangingPunct="1"/>
            <a:r>
              <a:rPr lang="zh-CN" altLang="en-US" sz="5400">
                <a:solidFill>
                  <a:srgbClr val="FF3300"/>
                </a:solidFill>
                <a:latin typeface="Arial" panose="020B0604020202020204" pitchFamily="34" charset="0"/>
                <a:ea typeface="方正舒体" panose="02010601030101010101" pitchFamily="2" charset="-122"/>
              </a:rPr>
              <a:t>旧</a:t>
            </a:r>
          </a:p>
        </p:txBody>
      </p:sp>
      <p:sp>
        <p:nvSpPr>
          <p:cNvPr id="40014" name="Rectangle 108">
            <a:extLst>
              <a:ext uri="{FF2B5EF4-FFF2-40B4-BE49-F238E27FC236}">
                <a16:creationId xmlns:a16="http://schemas.microsoft.com/office/drawing/2014/main" id="{BE8AB3D3-6D9C-43C4-A089-07FBD7D4DCFE}"/>
              </a:ext>
            </a:extLst>
          </p:cNvPr>
          <p:cNvSpPr>
            <a:spLocks noChangeArrowheads="1"/>
          </p:cNvSpPr>
          <p:nvPr/>
        </p:nvSpPr>
        <p:spPr bwMode="auto">
          <a:xfrm>
            <a:off x="2286000" y="1219200"/>
            <a:ext cx="52562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en-US" b="1" u="sng">
                <a:solidFill>
                  <a:srgbClr val="000000"/>
                </a:solidFill>
                <a:latin typeface="Arial" panose="020B0604020202020204" pitchFamily="34" charset="0"/>
                <a:ea typeface="黑体" panose="02010609060101010101" pitchFamily="49" charset="-122"/>
              </a:rPr>
              <a:t>个体工商户及承包承租经营所得税率表新旧对比</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95156517-E1DA-4F95-8CBC-6FC6A6EE6AEA}"/>
              </a:ext>
            </a:extLst>
          </p:cNvPr>
          <p:cNvSpPr>
            <a:spLocks noGrp="1" noChangeArrowheads="1"/>
          </p:cNvSpPr>
          <p:nvPr>
            <p:ph idx="1"/>
          </p:nvPr>
        </p:nvSpPr>
        <p:spPr>
          <a:xfrm>
            <a:off x="838200" y="333375"/>
            <a:ext cx="7848600" cy="5797550"/>
          </a:xfrm>
        </p:spPr>
        <p:txBody>
          <a:bodyPr/>
          <a:lstStyle/>
          <a:p>
            <a:pPr eaLnBrk="1" hangingPunct="1"/>
            <a:r>
              <a:rPr lang="zh-CN" altLang="en-US">
                <a:solidFill>
                  <a:srgbClr val="FF0000"/>
                </a:solidFill>
              </a:rPr>
              <a:t>例</a:t>
            </a:r>
            <a:r>
              <a:rPr lang="zh-CN" altLang="en-US"/>
              <a:t>：</a:t>
            </a:r>
            <a:r>
              <a:rPr lang="zh-CN" altLang="en-US" b="1">
                <a:latin typeface="楷体_GB2312" pitchFamily="1" charset="-122"/>
                <a:ea typeface="楷体_GB2312" pitchFamily="1" charset="-122"/>
              </a:rPr>
              <a:t>某市大华酒家系个体经营户，账证比较健全，</a:t>
            </a:r>
            <a:r>
              <a:rPr lang="en-US" altLang="zh-CN" b="1">
                <a:solidFill>
                  <a:srgbClr val="FF0000"/>
                </a:solidFill>
                <a:latin typeface="楷体_GB2312" pitchFamily="1" charset="-122"/>
                <a:ea typeface="楷体_GB2312" pitchFamily="1" charset="-122"/>
              </a:rPr>
              <a:t>12</a:t>
            </a:r>
            <a:r>
              <a:rPr lang="zh-CN" altLang="en-US" b="1">
                <a:solidFill>
                  <a:srgbClr val="FF0000"/>
                </a:solidFill>
                <a:latin typeface="楷体_GB2312" pitchFamily="1" charset="-122"/>
                <a:ea typeface="楷体_GB2312" pitchFamily="1" charset="-122"/>
              </a:rPr>
              <a:t>月</a:t>
            </a:r>
            <a:r>
              <a:rPr lang="zh-CN" altLang="en-US" b="1">
                <a:latin typeface="楷体_GB2312" pitchFamily="1" charset="-122"/>
                <a:ea typeface="楷体_GB2312" pitchFamily="1" charset="-122"/>
              </a:rPr>
              <a:t>取得营业额为</a:t>
            </a:r>
            <a:r>
              <a:rPr lang="en-US" altLang="zh-CN" b="1">
                <a:latin typeface="楷体_GB2312" pitchFamily="1" charset="-122"/>
                <a:ea typeface="楷体_GB2312" pitchFamily="1" charset="-122"/>
              </a:rPr>
              <a:t>120000</a:t>
            </a:r>
            <a:r>
              <a:rPr lang="zh-CN" altLang="en-US" b="1">
                <a:latin typeface="楷体_GB2312" pitchFamily="1" charset="-122"/>
                <a:ea typeface="楷体_GB2312" pitchFamily="1" charset="-122"/>
              </a:rPr>
              <a:t>元，购进菜、肉、蛋、面粉、大米等原料费为</a:t>
            </a:r>
            <a:r>
              <a:rPr lang="en-US" altLang="zh-CN" b="1">
                <a:latin typeface="楷体_GB2312" pitchFamily="1" charset="-122"/>
                <a:ea typeface="楷体_GB2312" pitchFamily="1" charset="-122"/>
              </a:rPr>
              <a:t>60000</a:t>
            </a:r>
            <a:r>
              <a:rPr lang="zh-CN" altLang="en-US" b="1">
                <a:latin typeface="楷体_GB2312" pitchFamily="1" charset="-122"/>
                <a:ea typeface="楷体_GB2312" pitchFamily="1" charset="-122"/>
              </a:rPr>
              <a:t>元，缴纳电费、水费、房租、煤气费等</a:t>
            </a:r>
            <a:r>
              <a:rPr lang="en-US" altLang="zh-CN" b="1">
                <a:latin typeface="楷体_GB2312" pitchFamily="1" charset="-122"/>
                <a:ea typeface="楷体_GB2312" pitchFamily="1" charset="-122"/>
              </a:rPr>
              <a:t>15000</a:t>
            </a:r>
            <a:r>
              <a:rPr lang="zh-CN" altLang="en-US" b="1">
                <a:latin typeface="楷体_GB2312" pitchFamily="1" charset="-122"/>
                <a:ea typeface="楷体_GB2312" pitchFamily="1" charset="-122"/>
              </a:rPr>
              <a:t>元，缴纳其它税费合计为</a:t>
            </a:r>
            <a:r>
              <a:rPr lang="en-US" altLang="zh-CN" b="1">
                <a:latin typeface="楷体_GB2312" pitchFamily="1" charset="-122"/>
                <a:ea typeface="楷体_GB2312" pitchFamily="1" charset="-122"/>
              </a:rPr>
              <a:t>6600</a:t>
            </a:r>
            <a:r>
              <a:rPr lang="zh-CN" altLang="en-US" b="1">
                <a:latin typeface="楷体_GB2312" pitchFamily="1" charset="-122"/>
                <a:ea typeface="楷体_GB2312" pitchFamily="1" charset="-122"/>
              </a:rPr>
              <a:t>元。当月支付给</a:t>
            </a:r>
            <a:r>
              <a:rPr lang="en-US" altLang="zh-CN" b="1">
                <a:latin typeface="楷体_GB2312" pitchFamily="1" charset="-122"/>
                <a:ea typeface="楷体_GB2312" pitchFamily="1" charset="-122"/>
              </a:rPr>
              <a:t>4</a:t>
            </a:r>
            <a:r>
              <a:rPr lang="zh-CN" altLang="en-US" b="1">
                <a:latin typeface="楷体_GB2312" pitchFamily="1" charset="-122"/>
                <a:ea typeface="楷体_GB2312" pitchFamily="1" charset="-122"/>
              </a:rPr>
              <a:t>名雇员工资共</a:t>
            </a:r>
            <a:r>
              <a:rPr lang="en-US" altLang="zh-CN" b="1">
                <a:latin typeface="楷体_GB2312" pitchFamily="1" charset="-122"/>
                <a:ea typeface="楷体_GB2312" pitchFamily="1" charset="-122"/>
              </a:rPr>
              <a:t>8000</a:t>
            </a:r>
            <a:r>
              <a:rPr lang="zh-CN" altLang="en-US" b="1">
                <a:latin typeface="楷体_GB2312" pitchFamily="1" charset="-122"/>
                <a:ea typeface="楷体_GB2312" pitchFamily="1" charset="-122"/>
              </a:rPr>
              <a:t>元，支付给老板工资</a:t>
            </a:r>
            <a:r>
              <a:rPr lang="en-US" altLang="zh-CN" b="1">
                <a:latin typeface="楷体_GB2312" pitchFamily="1" charset="-122"/>
                <a:ea typeface="楷体_GB2312" pitchFamily="1" charset="-122"/>
              </a:rPr>
              <a:t>4900</a:t>
            </a:r>
            <a:r>
              <a:rPr lang="zh-CN" altLang="en-US" b="1">
                <a:latin typeface="楷体_GB2312" pitchFamily="1" charset="-122"/>
                <a:ea typeface="楷体_GB2312" pitchFamily="1" charset="-122"/>
              </a:rPr>
              <a:t>元，</a:t>
            </a:r>
            <a:r>
              <a:rPr lang="en-US" altLang="zh-CN" b="1">
                <a:latin typeface="楷体_GB2312" pitchFamily="1" charset="-122"/>
                <a:ea typeface="楷体_GB2312" pitchFamily="1" charset="-122"/>
              </a:rPr>
              <a:t>1-11</a:t>
            </a:r>
            <a:r>
              <a:rPr lang="zh-CN" altLang="en-US" b="1">
                <a:latin typeface="楷体_GB2312" pitchFamily="1" charset="-122"/>
                <a:ea typeface="楷体_GB2312" pitchFamily="1" charset="-122"/>
              </a:rPr>
              <a:t>月累计应纳税所得额为</a:t>
            </a:r>
            <a:r>
              <a:rPr lang="en-US" altLang="zh-CN" b="1">
                <a:latin typeface="楷体_GB2312" pitchFamily="1" charset="-122"/>
                <a:ea typeface="楷体_GB2312" pitchFamily="1" charset="-122"/>
              </a:rPr>
              <a:t>55600</a:t>
            </a:r>
            <a:r>
              <a:rPr lang="zh-CN" altLang="en-US" b="1">
                <a:latin typeface="楷体_GB2312" pitchFamily="1" charset="-122"/>
                <a:ea typeface="楷体_GB2312" pitchFamily="1" charset="-122"/>
              </a:rPr>
              <a:t>元，</a:t>
            </a:r>
            <a:r>
              <a:rPr lang="en-US" altLang="zh-CN" b="1">
                <a:latin typeface="楷体_GB2312" pitchFamily="1" charset="-122"/>
                <a:ea typeface="楷体_GB2312" pitchFamily="1" charset="-122"/>
              </a:rPr>
              <a:t>1-11</a:t>
            </a:r>
            <a:r>
              <a:rPr lang="zh-CN" altLang="en-US" b="1">
                <a:latin typeface="楷体_GB2312" pitchFamily="1" charset="-122"/>
                <a:ea typeface="楷体_GB2312" pitchFamily="1" charset="-122"/>
              </a:rPr>
              <a:t>月累计已预缴个人所得税为</a:t>
            </a:r>
            <a:r>
              <a:rPr lang="en-US" altLang="zh-CN" b="1">
                <a:latin typeface="楷体_GB2312" pitchFamily="1" charset="-122"/>
                <a:ea typeface="楷体_GB2312" pitchFamily="1" charset="-122"/>
              </a:rPr>
              <a:t>14397.5</a:t>
            </a:r>
            <a:r>
              <a:rPr lang="zh-CN" altLang="en-US" b="1">
                <a:latin typeface="楷体_GB2312" pitchFamily="1" charset="-122"/>
                <a:ea typeface="楷体_GB2312" pitchFamily="1" charset="-122"/>
              </a:rPr>
              <a:t>元。计算该个体业户</a:t>
            </a:r>
            <a:r>
              <a:rPr lang="en-US" altLang="zh-CN" b="1">
                <a:latin typeface="楷体_GB2312" pitchFamily="1" charset="-122"/>
                <a:ea typeface="楷体_GB2312" pitchFamily="1" charset="-122"/>
              </a:rPr>
              <a:t>12</a:t>
            </a:r>
            <a:r>
              <a:rPr lang="zh-CN" altLang="en-US" b="1">
                <a:latin typeface="楷体_GB2312" pitchFamily="1" charset="-122"/>
                <a:ea typeface="楷体_GB2312" pitchFamily="1" charset="-122"/>
              </a:rPr>
              <a:t>月份应缴纳的个人所得税。</a:t>
            </a:r>
          </a:p>
          <a:p>
            <a:pPr eaLnBrk="1" hangingPunct="1"/>
            <a:endParaRPr lang="en-US" altLang="zh-CN" b="1">
              <a:latin typeface="楷体_GB2312" pitchFamily="1" charset="-122"/>
              <a:ea typeface="楷体_GB2312" pitchFamily="1"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a:extLst>
              <a:ext uri="{FF2B5EF4-FFF2-40B4-BE49-F238E27FC236}">
                <a16:creationId xmlns:a16="http://schemas.microsoft.com/office/drawing/2014/main" id="{6D6E5E7A-7E67-4927-9E1C-6129237A42BF}"/>
              </a:ext>
            </a:extLst>
          </p:cNvPr>
          <p:cNvSpPr>
            <a:spLocks noGrp="1" noChangeArrowheads="1"/>
          </p:cNvSpPr>
          <p:nvPr>
            <p:ph idx="1"/>
          </p:nvPr>
        </p:nvSpPr>
        <p:spPr>
          <a:xfrm>
            <a:off x="914400" y="260350"/>
            <a:ext cx="7772400" cy="6292850"/>
          </a:xfrm>
        </p:spPr>
        <p:txBody>
          <a:bodyPr/>
          <a:lstStyle/>
          <a:p>
            <a:pPr eaLnBrk="1" hangingPunct="1"/>
            <a:r>
              <a:rPr lang="zh-CN" altLang="en-US"/>
              <a:t>解：</a:t>
            </a:r>
            <a:endParaRPr lang="en-US" altLang="zh-CN"/>
          </a:p>
          <a:p>
            <a:pPr eaLnBrk="1" hangingPunct="1"/>
            <a:r>
              <a:rPr lang="zh-CN" altLang="en-US" sz="2800" b="1">
                <a:latin typeface="黑体" panose="02010609060101010101" pitchFamily="49" charset="-122"/>
                <a:ea typeface="黑体" panose="02010609060101010101" pitchFamily="49" charset="-122"/>
              </a:rPr>
              <a:t>按旧税法：</a:t>
            </a:r>
          </a:p>
          <a:p>
            <a:pPr eaLnBrk="1" hangingPunct="1"/>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1</a:t>
            </a:r>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12</a:t>
            </a:r>
            <a:r>
              <a:rPr lang="zh-CN" altLang="en-US" sz="2400" b="1">
                <a:latin typeface="华文楷体" panose="02010600040101010101" pitchFamily="2" charset="-122"/>
                <a:ea typeface="华文楷体" panose="02010600040101010101" pitchFamily="2" charset="-122"/>
              </a:rPr>
              <a:t>月份应纳税所得额</a:t>
            </a:r>
            <a:r>
              <a:rPr lang="en-US" altLang="zh-CN" sz="2400" b="1">
                <a:latin typeface="华文楷体" panose="02010600040101010101" pitchFamily="2" charset="-122"/>
                <a:ea typeface="华文楷体" panose="02010600040101010101" pitchFamily="2" charset="-122"/>
              </a:rPr>
              <a:t>=120000—60000—15000—6600—8000—</a:t>
            </a:r>
            <a:r>
              <a:rPr lang="en-US" altLang="zh-CN" sz="2400" b="1">
                <a:solidFill>
                  <a:srgbClr val="FF0000"/>
                </a:solidFill>
                <a:latin typeface="华文楷体" panose="02010600040101010101" pitchFamily="2" charset="-122"/>
                <a:ea typeface="华文楷体" panose="02010600040101010101" pitchFamily="2" charset="-122"/>
              </a:rPr>
              <a:t>2000</a:t>
            </a:r>
            <a:r>
              <a:rPr lang="en-US" altLang="zh-CN" sz="2400" b="1">
                <a:latin typeface="华文楷体" panose="02010600040101010101" pitchFamily="2" charset="-122"/>
                <a:ea typeface="华文楷体" panose="02010600040101010101" pitchFamily="2" charset="-122"/>
              </a:rPr>
              <a:t>=28400</a:t>
            </a:r>
            <a:r>
              <a:rPr lang="zh-CN" altLang="en-US" sz="2400" b="1">
                <a:latin typeface="华文楷体" panose="02010600040101010101" pitchFamily="2" charset="-122"/>
                <a:ea typeface="华文楷体" panose="02010600040101010101" pitchFamily="2" charset="-122"/>
              </a:rPr>
              <a:t>（元）</a:t>
            </a:r>
          </a:p>
          <a:p>
            <a:pPr eaLnBrk="1" hangingPunct="1"/>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2</a:t>
            </a:r>
            <a:r>
              <a:rPr lang="zh-CN" altLang="en-US" sz="2400" b="1">
                <a:latin typeface="华文楷体" panose="02010600040101010101" pitchFamily="2" charset="-122"/>
                <a:ea typeface="华文楷体" panose="02010600040101010101" pitchFamily="2" charset="-122"/>
              </a:rPr>
              <a:t>）全年累计应纳税所得额</a:t>
            </a:r>
            <a:r>
              <a:rPr lang="en-US" altLang="zh-CN" sz="2400" b="1">
                <a:latin typeface="华文楷体" panose="02010600040101010101" pitchFamily="2" charset="-122"/>
                <a:ea typeface="华文楷体" panose="02010600040101010101" pitchFamily="2" charset="-122"/>
              </a:rPr>
              <a:t>=55600+28400=84000</a:t>
            </a:r>
            <a:r>
              <a:rPr lang="zh-CN" altLang="en-US" sz="2400" b="1">
                <a:latin typeface="华文楷体" panose="02010600040101010101" pitchFamily="2" charset="-122"/>
                <a:ea typeface="华文楷体" panose="02010600040101010101" pitchFamily="2" charset="-122"/>
              </a:rPr>
              <a:t>（元）</a:t>
            </a:r>
          </a:p>
          <a:p>
            <a:pPr eaLnBrk="1" hangingPunct="1"/>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3</a:t>
            </a:r>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12</a:t>
            </a:r>
            <a:r>
              <a:rPr lang="zh-CN" altLang="en-US" sz="2400" b="1">
                <a:latin typeface="华文楷体" panose="02010600040101010101" pitchFamily="2" charset="-122"/>
                <a:ea typeface="华文楷体" panose="02010600040101010101" pitchFamily="2" charset="-122"/>
              </a:rPr>
              <a:t>月份应纳个人所得税</a:t>
            </a:r>
            <a:r>
              <a:rPr lang="en-US" altLang="zh-CN" sz="2400" b="1">
                <a:latin typeface="华文楷体" panose="02010600040101010101" pitchFamily="2" charset="-122"/>
                <a:ea typeface="华文楷体" panose="02010600040101010101" pitchFamily="2" charset="-122"/>
              </a:rPr>
              <a:t>=84000×</a:t>
            </a:r>
            <a:r>
              <a:rPr lang="en-US" altLang="zh-CN" sz="2400" b="1">
                <a:solidFill>
                  <a:srgbClr val="FF0000"/>
                </a:solidFill>
                <a:latin typeface="华文楷体" panose="02010600040101010101" pitchFamily="2" charset="-122"/>
                <a:ea typeface="华文楷体" panose="02010600040101010101" pitchFamily="2" charset="-122"/>
              </a:rPr>
              <a:t>35%—</a:t>
            </a:r>
            <a:r>
              <a:rPr lang="en-US" altLang="zh-CN" sz="2400" b="1">
                <a:latin typeface="华文楷体" panose="02010600040101010101" pitchFamily="2" charset="-122"/>
                <a:ea typeface="华文楷体" panose="02010600040101010101" pitchFamily="2" charset="-122"/>
              </a:rPr>
              <a:t>6750—14397.5=8252.5</a:t>
            </a:r>
            <a:r>
              <a:rPr lang="zh-CN" altLang="en-US" sz="2400" b="1">
                <a:latin typeface="华文楷体" panose="02010600040101010101" pitchFamily="2" charset="-122"/>
                <a:ea typeface="华文楷体" panose="02010600040101010101" pitchFamily="2" charset="-122"/>
              </a:rPr>
              <a:t>（元）</a:t>
            </a:r>
            <a:endParaRPr lang="en-US" altLang="zh-CN" sz="2400" b="1">
              <a:latin typeface="华文楷体" panose="02010600040101010101" pitchFamily="2" charset="-122"/>
              <a:ea typeface="华文楷体" panose="02010600040101010101" pitchFamily="2" charset="-122"/>
            </a:endParaRPr>
          </a:p>
          <a:p>
            <a:pPr eaLnBrk="1" hangingPunct="1"/>
            <a:r>
              <a:rPr lang="zh-CN" altLang="en-US" sz="2800" b="1">
                <a:latin typeface="黑体" panose="02010609060101010101" pitchFamily="49" charset="-122"/>
                <a:ea typeface="黑体" panose="02010609060101010101" pitchFamily="49" charset="-122"/>
              </a:rPr>
              <a:t>按新税法：</a:t>
            </a:r>
            <a:endParaRPr lang="en-US" altLang="zh-CN" sz="2800" b="1">
              <a:latin typeface="黑体" panose="02010609060101010101" pitchFamily="49" charset="-122"/>
              <a:ea typeface="黑体" panose="02010609060101010101" pitchFamily="49" charset="-122"/>
            </a:endParaRPr>
          </a:p>
          <a:p>
            <a:pPr eaLnBrk="1" hangingPunct="1"/>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1</a:t>
            </a:r>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12</a:t>
            </a:r>
            <a:r>
              <a:rPr lang="zh-CN" altLang="en-US" sz="2400" b="1">
                <a:latin typeface="华文楷体" panose="02010600040101010101" pitchFamily="2" charset="-122"/>
                <a:ea typeface="华文楷体" panose="02010600040101010101" pitchFamily="2" charset="-122"/>
              </a:rPr>
              <a:t>月份应纳税所得额</a:t>
            </a:r>
            <a:r>
              <a:rPr lang="en-US" altLang="zh-CN" sz="2400" b="1">
                <a:latin typeface="华文楷体" panose="02010600040101010101" pitchFamily="2" charset="-122"/>
                <a:ea typeface="华文楷体" panose="02010600040101010101" pitchFamily="2" charset="-122"/>
              </a:rPr>
              <a:t>=120000—60000—15000—6600—8000—</a:t>
            </a:r>
            <a:r>
              <a:rPr lang="en-US" altLang="zh-CN" sz="2400" b="1">
                <a:solidFill>
                  <a:srgbClr val="FF0000"/>
                </a:solidFill>
                <a:latin typeface="华文楷体" panose="02010600040101010101" pitchFamily="2" charset="-122"/>
                <a:ea typeface="华文楷体" panose="02010600040101010101" pitchFamily="2" charset="-122"/>
              </a:rPr>
              <a:t>3500</a:t>
            </a:r>
            <a:r>
              <a:rPr lang="en-US" altLang="zh-CN" sz="2400" b="1">
                <a:latin typeface="华文楷体" panose="02010600040101010101" pitchFamily="2" charset="-122"/>
                <a:ea typeface="华文楷体" panose="02010600040101010101" pitchFamily="2" charset="-122"/>
              </a:rPr>
              <a:t>=26900</a:t>
            </a:r>
            <a:r>
              <a:rPr lang="zh-CN" altLang="en-US" sz="2400" b="1">
                <a:latin typeface="华文楷体" panose="02010600040101010101" pitchFamily="2" charset="-122"/>
                <a:ea typeface="华文楷体" panose="02010600040101010101" pitchFamily="2" charset="-122"/>
              </a:rPr>
              <a:t>（元）</a:t>
            </a:r>
          </a:p>
          <a:p>
            <a:pPr eaLnBrk="1" hangingPunct="1"/>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2</a:t>
            </a:r>
            <a:r>
              <a:rPr lang="zh-CN" altLang="en-US" sz="2400" b="1">
                <a:latin typeface="华文楷体" panose="02010600040101010101" pitchFamily="2" charset="-122"/>
                <a:ea typeface="华文楷体" panose="02010600040101010101" pitchFamily="2" charset="-122"/>
              </a:rPr>
              <a:t>）全年累计应纳税所得额</a:t>
            </a:r>
            <a:r>
              <a:rPr lang="en-US" altLang="zh-CN" sz="2400" b="1">
                <a:latin typeface="华文楷体" panose="02010600040101010101" pitchFamily="2" charset="-122"/>
                <a:ea typeface="华文楷体" panose="02010600040101010101" pitchFamily="2" charset="-122"/>
              </a:rPr>
              <a:t>=55600+26900=82500</a:t>
            </a:r>
            <a:r>
              <a:rPr lang="zh-CN" altLang="en-US" sz="2400" b="1">
                <a:latin typeface="华文楷体" panose="02010600040101010101" pitchFamily="2" charset="-122"/>
                <a:ea typeface="华文楷体" panose="02010600040101010101" pitchFamily="2" charset="-122"/>
              </a:rPr>
              <a:t>（元）</a:t>
            </a:r>
          </a:p>
          <a:p>
            <a:pPr eaLnBrk="1" hangingPunct="1"/>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3</a:t>
            </a:r>
            <a:r>
              <a:rPr lang="zh-CN" altLang="en-US" sz="2400" b="1">
                <a:latin typeface="华文楷体" panose="02010600040101010101" pitchFamily="2" charset="-122"/>
                <a:ea typeface="华文楷体" panose="02010600040101010101" pitchFamily="2" charset="-122"/>
              </a:rPr>
              <a:t>）</a:t>
            </a:r>
            <a:r>
              <a:rPr lang="en-US" altLang="zh-CN" sz="2400" b="1">
                <a:latin typeface="华文楷体" panose="02010600040101010101" pitchFamily="2" charset="-122"/>
                <a:ea typeface="华文楷体" panose="02010600040101010101" pitchFamily="2" charset="-122"/>
              </a:rPr>
              <a:t>12</a:t>
            </a:r>
            <a:r>
              <a:rPr lang="zh-CN" altLang="en-US" sz="2400" b="1">
                <a:latin typeface="华文楷体" panose="02010600040101010101" pitchFamily="2" charset="-122"/>
                <a:ea typeface="华文楷体" panose="02010600040101010101" pitchFamily="2" charset="-122"/>
              </a:rPr>
              <a:t>月份应纳个人所得税</a:t>
            </a:r>
            <a:r>
              <a:rPr lang="en-US" altLang="zh-CN" sz="2400" b="1">
                <a:latin typeface="华文楷体" panose="02010600040101010101" pitchFamily="2" charset="-122"/>
                <a:ea typeface="华文楷体" panose="02010600040101010101" pitchFamily="2" charset="-122"/>
              </a:rPr>
              <a:t>=82500×</a:t>
            </a:r>
            <a:r>
              <a:rPr lang="en-US" altLang="zh-CN" sz="2400" b="1">
                <a:solidFill>
                  <a:srgbClr val="FF0000"/>
                </a:solidFill>
                <a:latin typeface="华文楷体" panose="02010600040101010101" pitchFamily="2" charset="-122"/>
                <a:ea typeface="华文楷体" panose="02010600040101010101" pitchFamily="2" charset="-122"/>
              </a:rPr>
              <a:t>30</a:t>
            </a:r>
            <a:r>
              <a:rPr lang="en-US" altLang="zh-CN" sz="2400" b="1">
                <a:latin typeface="华文楷体" panose="02010600040101010101" pitchFamily="2" charset="-122"/>
                <a:ea typeface="华文楷体" panose="02010600040101010101" pitchFamily="2" charset="-122"/>
              </a:rPr>
              <a:t>%—9750—14397.5=602.5</a:t>
            </a:r>
            <a:r>
              <a:rPr lang="zh-CN" altLang="en-US" sz="2400" b="1">
                <a:latin typeface="华文楷体" panose="02010600040101010101" pitchFamily="2" charset="-122"/>
                <a:ea typeface="华文楷体" panose="02010600040101010101" pitchFamily="2" charset="-122"/>
              </a:rPr>
              <a:t>（元</a:t>
            </a:r>
            <a:r>
              <a:rPr lang="zh-CN" altLang="en-US" sz="2400"/>
              <a:t>）</a:t>
            </a:r>
            <a:endParaRPr lang="en-US" altLang="zh-CN" sz="2400"/>
          </a:p>
          <a:p>
            <a:pPr eaLnBrk="1" hangingPunct="1"/>
            <a:r>
              <a:rPr lang="zh-CN" altLang="en-US" sz="2400">
                <a:latin typeface="黑体" panose="02010609060101010101" pitchFamily="49" charset="-122"/>
                <a:ea typeface="黑体" panose="02010609060101010101" pitchFamily="49" charset="-122"/>
              </a:rPr>
              <a:t>新法比旧法少交税额：</a:t>
            </a:r>
            <a:r>
              <a:rPr lang="en-US" altLang="zh-CN" sz="2400">
                <a:latin typeface="黑体" panose="02010609060101010101" pitchFamily="49" charset="-122"/>
                <a:ea typeface="黑体" panose="02010609060101010101" pitchFamily="49" charset="-122"/>
              </a:rPr>
              <a:t>8252.5-602.5=7650</a:t>
            </a:r>
            <a:r>
              <a:rPr lang="zh-CN" altLang="en-US" sz="2400">
                <a:latin typeface="黑体" panose="02010609060101010101" pitchFamily="49" charset="-122"/>
                <a:ea typeface="黑体" panose="02010609060101010101" pitchFamily="49" charset="-122"/>
              </a:rPr>
              <a:t>（元）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4210">
                                            <p:txEl>
                                              <p:pRg st="2" end="2"/>
                                            </p:txEl>
                                          </p:spTgt>
                                        </p:tgtEl>
                                        <p:attrNameLst>
                                          <p:attrName>style.visibility</p:attrName>
                                        </p:attrNameLst>
                                      </p:cBhvr>
                                      <p:to>
                                        <p:strVal val="visible"/>
                                      </p:to>
                                    </p:set>
                                    <p:anim calcmode="lin" valueType="num">
                                      <p:cBhvr additive="base">
                                        <p:cTn id="7" dur="500" fill="hold"/>
                                        <p:tgtEl>
                                          <p:spTgt spid="94210">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4210">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4210">
                                            <p:txEl>
                                              <p:pRg st="3" end="3"/>
                                            </p:txEl>
                                          </p:spTgt>
                                        </p:tgtEl>
                                        <p:attrNameLst>
                                          <p:attrName>style.visibility</p:attrName>
                                        </p:attrNameLst>
                                      </p:cBhvr>
                                      <p:to>
                                        <p:strVal val="visible"/>
                                      </p:to>
                                    </p:set>
                                    <p:anim calcmode="lin" valueType="num">
                                      <p:cBhvr additive="base">
                                        <p:cTn id="11" dur="500" fill="hold"/>
                                        <p:tgtEl>
                                          <p:spTgt spid="94210">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4210">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4210">
                                            <p:txEl>
                                              <p:pRg st="4" end="4"/>
                                            </p:txEl>
                                          </p:spTgt>
                                        </p:tgtEl>
                                        <p:attrNameLst>
                                          <p:attrName>style.visibility</p:attrName>
                                        </p:attrNameLst>
                                      </p:cBhvr>
                                      <p:to>
                                        <p:strVal val="visible"/>
                                      </p:to>
                                    </p:set>
                                    <p:anim calcmode="lin" valueType="num">
                                      <p:cBhvr additive="base">
                                        <p:cTn id="15" dur="500" fill="hold"/>
                                        <p:tgtEl>
                                          <p:spTgt spid="94210">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42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94210">
                                            <p:txEl>
                                              <p:pRg st="6" end="6"/>
                                            </p:txEl>
                                          </p:spTgt>
                                        </p:tgtEl>
                                        <p:attrNameLst>
                                          <p:attrName>style.visibility</p:attrName>
                                        </p:attrNameLst>
                                      </p:cBhvr>
                                      <p:to>
                                        <p:strVal val="visible"/>
                                      </p:to>
                                    </p:set>
                                    <p:anim calcmode="lin" valueType="num">
                                      <p:cBhvr additive="base">
                                        <p:cTn id="21" dur="500" fill="hold"/>
                                        <p:tgtEl>
                                          <p:spTgt spid="94210">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4210">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94210">
                                            <p:txEl>
                                              <p:pRg st="7" end="7"/>
                                            </p:txEl>
                                          </p:spTgt>
                                        </p:tgtEl>
                                        <p:attrNameLst>
                                          <p:attrName>style.visibility</p:attrName>
                                        </p:attrNameLst>
                                      </p:cBhvr>
                                      <p:to>
                                        <p:strVal val="visible"/>
                                      </p:to>
                                    </p:set>
                                    <p:anim calcmode="lin" valueType="num">
                                      <p:cBhvr additive="base">
                                        <p:cTn id="25" dur="500" fill="hold"/>
                                        <p:tgtEl>
                                          <p:spTgt spid="94210">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4210">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4210">
                                            <p:txEl>
                                              <p:pRg st="8" end="8"/>
                                            </p:txEl>
                                          </p:spTgt>
                                        </p:tgtEl>
                                        <p:attrNameLst>
                                          <p:attrName>style.visibility</p:attrName>
                                        </p:attrNameLst>
                                      </p:cBhvr>
                                      <p:to>
                                        <p:strVal val="visible"/>
                                      </p:to>
                                    </p:set>
                                    <p:anim calcmode="lin" valueType="num">
                                      <p:cBhvr additive="base">
                                        <p:cTn id="29" dur="500" fill="hold"/>
                                        <p:tgtEl>
                                          <p:spTgt spid="94210">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421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94210">
                                            <p:txEl>
                                              <p:pRg st="9" end="9"/>
                                            </p:txEl>
                                          </p:spTgt>
                                        </p:tgtEl>
                                        <p:attrNameLst>
                                          <p:attrName>style.visibility</p:attrName>
                                        </p:attrNameLst>
                                      </p:cBhvr>
                                      <p:to>
                                        <p:strVal val="visible"/>
                                      </p:to>
                                    </p:set>
                                    <p:anim calcmode="lin" valueType="num">
                                      <p:cBhvr additive="base">
                                        <p:cTn id="35" dur="500" fill="hold"/>
                                        <p:tgtEl>
                                          <p:spTgt spid="94210">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421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F4FB1B69-EF21-48B6-8DAF-4B66CB0F1242}"/>
              </a:ext>
            </a:extLst>
          </p:cNvPr>
          <p:cNvSpPr>
            <a:spLocks noGrp="1" noChangeArrowheads="1"/>
          </p:cNvSpPr>
          <p:nvPr>
            <p:ph idx="1"/>
          </p:nvPr>
        </p:nvSpPr>
        <p:spPr>
          <a:xfrm>
            <a:off x="381000" y="404813"/>
            <a:ext cx="8305800" cy="5726112"/>
          </a:xfrm>
        </p:spPr>
        <p:txBody>
          <a:bodyPr/>
          <a:lstStyle/>
          <a:p>
            <a:pPr eaLnBrk="1" hangingPunct="1">
              <a:lnSpc>
                <a:spcPct val="80000"/>
              </a:lnSpc>
            </a:pPr>
            <a:r>
              <a:rPr lang="zh-CN" altLang="en-US" b="1">
                <a:ea typeface="黑体" panose="02010609060101010101" pitchFamily="49" charset="-122"/>
              </a:rPr>
              <a:t>二、工资、薪金所得应纳税额的计算</a:t>
            </a:r>
            <a:r>
              <a:rPr lang="zh-CN" altLang="en-US" sz="3400" b="1"/>
              <a:t> </a:t>
            </a:r>
            <a:endParaRPr lang="en-US" altLang="zh-CN" sz="3400" b="1"/>
          </a:p>
          <a:p>
            <a:pPr eaLnBrk="1" hangingPunct="1">
              <a:lnSpc>
                <a:spcPct val="80000"/>
              </a:lnSpc>
            </a:pPr>
            <a:endParaRPr lang="zh-CN" altLang="en-US" sz="3400" b="1"/>
          </a:p>
          <a:p>
            <a:pPr eaLnBrk="1" hangingPunct="1">
              <a:lnSpc>
                <a:spcPts val="3600"/>
              </a:lnSpc>
            </a:pPr>
            <a:r>
              <a:rPr lang="zh-CN" altLang="en-US" sz="2800" b="1"/>
              <a:t>（一）工资、薪金所得应纳税</a:t>
            </a:r>
            <a:r>
              <a:rPr lang="zh-CN" altLang="en-US" sz="2800" b="1">
                <a:solidFill>
                  <a:srgbClr val="FF0000"/>
                </a:solidFill>
              </a:rPr>
              <a:t>所得额</a:t>
            </a:r>
            <a:r>
              <a:rPr lang="zh-CN" altLang="en-US" sz="2800" b="1"/>
              <a:t>的确定</a:t>
            </a:r>
          </a:p>
          <a:p>
            <a:pPr eaLnBrk="1" hangingPunct="1">
              <a:lnSpc>
                <a:spcPts val="3600"/>
              </a:lnSpc>
            </a:pPr>
            <a:r>
              <a:rPr lang="zh-CN" altLang="en-US" sz="2800" b="1">
                <a:latin typeface="楷体_GB2312" pitchFamily="1" charset="-122"/>
                <a:ea typeface="楷体_GB2312" pitchFamily="1" charset="-122"/>
              </a:rPr>
              <a:t>应纳税</a:t>
            </a:r>
            <a:r>
              <a:rPr lang="zh-CN" altLang="en-US" sz="2800" b="1">
                <a:solidFill>
                  <a:srgbClr val="FF0000"/>
                </a:solidFill>
                <a:latin typeface="楷体_GB2312" pitchFamily="1" charset="-122"/>
                <a:ea typeface="楷体_GB2312" pitchFamily="1" charset="-122"/>
              </a:rPr>
              <a:t>所得额</a:t>
            </a:r>
            <a:r>
              <a:rPr lang="en-US" altLang="zh-CN" sz="2800" b="1">
                <a:latin typeface="楷体_GB2312" pitchFamily="1" charset="-122"/>
                <a:ea typeface="楷体_GB2312" pitchFamily="1" charset="-122"/>
              </a:rPr>
              <a:t>=</a:t>
            </a:r>
            <a:r>
              <a:rPr lang="zh-CN" altLang="en-US" sz="2800" b="1">
                <a:latin typeface="楷体_GB2312" pitchFamily="1" charset="-122"/>
                <a:ea typeface="楷体_GB2312" pitchFamily="1" charset="-122"/>
              </a:rPr>
              <a:t>月工资、薪金收入</a:t>
            </a:r>
            <a:r>
              <a:rPr lang="en-US" altLang="zh-CN" sz="2800" b="1">
                <a:latin typeface="Arial" panose="020B0604020202020204" pitchFamily="34" charset="0"/>
                <a:ea typeface="楷体_GB2312" pitchFamily="1" charset="-122"/>
              </a:rPr>
              <a:t>—</a:t>
            </a:r>
            <a:r>
              <a:rPr lang="zh-CN" altLang="en-US" sz="2800" b="1">
                <a:latin typeface="楷体_GB2312" pitchFamily="1" charset="-122"/>
                <a:ea typeface="楷体_GB2312" pitchFamily="1" charset="-122"/>
              </a:rPr>
              <a:t>费用扣除</a:t>
            </a:r>
          </a:p>
          <a:p>
            <a:pPr eaLnBrk="1" hangingPunct="1">
              <a:lnSpc>
                <a:spcPct val="80000"/>
              </a:lnSpc>
            </a:pPr>
            <a:endParaRPr lang="zh-CN" altLang="en-US" b="1">
              <a:latin typeface="黑体" panose="02010609060101010101" pitchFamily="49" charset="-122"/>
              <a:ea typeface="黑体" panose="02010609060101010101" pitchFamily="49" charset="-122"/>
            </a:endParaRPr>
          </a:p>
          <a:p>
            <a:pPr eaLnBrk="1" hangingPunct="1">
              <a:lnSpc>
                <a:spcPct val="80000"/>
              </a:lnSpc>
            </a:pPr>
            <a:r>
              <a:rPr lang="zh-CN" altLang="en-US">
                <a:latin typeface="黑体" panose="02010609060101010101" pitchFamily="49" charset="-122"/>
                <a:ea typeface="黑体" panose="02010609060101010101" pitchFamily="49" charset="-122"/>
              </a:rPr>
              <a:t>     </a:t>
            </a:r>
            <a:r>
              <a:rPr lang="zh-CN" altLang="en-US" b="1">
                <a:latin typeface="黑体" panose="02010609060101010101" pitchFamily="49" charset="-122"/>
                <a:ea typeface="黑体" panose="02010609060101010101" pitchFamily="49" charset="-122"/>
              </a:rPr>
              <a:t>费用扣除的具体规定：</a:t>
            </a:r>
            <a:endParaRPr lang="en-US" altLang="zh-CN" b="1">
              <a:latin typeface="黑体" panose="02010609060101010101" pitchFamily="49" charset="-122"/>
              <a:ea typeface="黑体" panose="02010609060101010101" pitchFamily="49" charset="-122"/>
            </a:endParaRPr>
          </a:p>
          <a:p>
            <a:pPr eaLnBrk="1" hangingPunct="1">
              <a:lnSpc>
                <a:spcPct val="80000"/>
              </a:lnSpc>
            </a:pPr>
            <a:endParaRPr lang="zh-CN" altLang="en-US" sz="2800" b="1"/>
          </a:p>
          <a:p>
            <a:pPr eaLnBrk="1" hangingPunct="1">
              <a:lnSpc>
                <a:spcPct val="80000"/>
              </a:lnSpc>
            </a:pPr>
            <a:r>
              <a:rPr lang="en-US" altLang="zh-CN" sz="2800" b="1"/>
              <a:t>1</a:t>
            </a:r>
            <a:r>
              <a:rPr lang="zh-CN" altLang="en-US" sz="2800" b="1"/>
              <a:t>、一般扣除：</a:t>
            </a:r>
          </a:p>
          <a:p>
            <a:pPr eaLnBrk="1" hangingPunct="1">
              <a:lnSpc>
                <a:spcPct val="80000"/>
              </a:lnSpc>
            </a:pPr>
            <a:r>
              <a:rPr lang="zh-CN" altLang="en-US" b="1"/>
              <a:t>      </a:t>
            </a:r>
            <a:r>
              <a:rPr lang="zh-CN" altLang="en-US" b="1">
                <a:latin typeface="楷体" panose="02010609060101010101" pitchFamily="49" charset="-122"/>
                <a:ea typeface="楷体" panose="02010609060101010101" pitchFamily="49" charset="-122"/>
              </a:rPr>
              <a:t>每月收入额减除费用</a:t>
            </a:r>
            <a:r>
              <a:rPr lang="en-US" altLang="zh-CN" b="1">
                <a:latin typeface="楷体" panose="02010609060101010101" pitchFamily="49" charset="-122"/>
                <a:ea typeface="楷体" panose="02010609060101010101" pitchFamily="49" charset="-122"/>
              </a:rPr>
              <a:t>50</a:t>
            </a:r>
            <a:r>
              <a:rPr lang="en-US" altLang="zh-CN" b="1">
                <a:solidFill>
                  <a:srgbClr val="FF0000"/>
                </a:solidFill>
                <a:latin typeface="楷体" panose="02010609060101010101" pitchFamily="49" charset="-122"/>
                <a:ea typeface="楷体" panose="02010609060101010101" pitchFamily="49" charset="-122"/>
              </a:rPr>
              <a:t>00</a:t>
            </a:r>
            <a:r>
              <a:rPr lang="zh-CN" altLang="en-US" b="1">
                <a:latin typeface="楷体" panose="02010609060101010101" pitchFamily="49" charset="-122"/>
                <a:ea typeface="楷体" panose="02010609060101010101" pitchFamily="49" charset="-122"/>
              </a:rPr>
              <a:t>元后的余额，为应纳税所得额。（注：</a:t>
            </a:r>
            <a:r>
              <a:rPr lang="en-US" altLang="zh-CN" b="1">
                <a:latin typeface="楷体" panose="02010609060101010101" pitchFamily="49" charset="-122"/>
                <a:ea typeface="楷体" panose="02010609060101010101" pitchFamily="49" charset="-122"/>
              </a:rPr>
              <a:t>5000</a:t>
            </a:r>
            <a:r>
              <a:rPr lang="zh-CN" altLang="en-US" b="1">
                <a:latin typeface="楷体" panose="02010609060101010101" pitchFamily="49" charset="-122"/>
                <a:ea typeface="楷体" panose="02010609060101010101" pitchFamily="49" charset="-122"/>
              </a:rPr>
              <a:t>元的扣除标准自</a:t>
            </a:r>
            <a:r>
              <a:rPr lang="en-US" altLang="zh-CN" b="1">
                <a:solidFill>
                  <a:srgbClr val="FF0000"/>
                </a:solidFill>
                <a:latin typeface="楷体" panose="02010609060101010101" pitchFamily="49" charset="-122"/>
                <a:ea typeface="楷体" panose="02010609060101010101" pitchFamily="49" charset="-122"/>
              </a:rPr>
              <a:t>2018</a:t>
            </a:r>
            <a:r>
              <a:rPr lang="zh-CN" altLang="en-US" b="1">
                <a:solidFill>
                  <a:srgbClr val="FF0000"/>
                </a:solidFill>
                <a:latin typeface="楷体" panose="02010609060101010101" pitchFamily="49" charset="-122"/>
                <a:ea typeface="楷体" panose="02010609060101010101" pitchFamily="49" charset="-122"/>
              </a:rPr>
              <a:t>年</a:t>
            </a:r>
            <a:r>
              <a:rPr lang="en-US" altLang="zh-CN" b="1">
                <a:solidFill>
                  <a:srgbClr val="FF0000"/>
                </a:solidFill>
                <a:latin typeface="楷体" panose="02010609060101010101" pitchFamily="49" charset="-122"/>
                <a:ea typeface="楷体" panose="02010609060101010101" pitchFamily="49" charset="-122"/>
              </a:rPr>
              <a:t>10</a:t>
            </a:r>
            <a:r>
              <a:rPr lang="zh-CN" altLang="en-US" b="1">
                <a:solidFill>
                  <a:srgbClr val="FF0000"/>
                </a:solidFill>
                <a:latin typeface="楷体" panose="02010609060101010101" pitchFamily="49" charset="-122"/>
                <a:ea typeface="楷体" panose="02010609060101010101" pitchFamily="49" charset="-122"/>
              </a:rPr>
              <a:t>月</a:t>
            </a:r>
            <a:r>
              <a:rPr lang="en-US" altLang="zh-CN" b="1">
                <a:solidFill>
                  <a:srgbClr val="FF0000"/>
                </a:solidFill>
                <a:latin typeface="楷体" panose="02010609060101010101" pitchFamily="49" charset="-122"/>
                <a:ea typeface="楷体" panose="02010609060101010101" pitchFamily="49" charset="-122"/>
              </a:rPr>
              <a:t>1</a:t>
            </a:r>
            <a:r>
              <a:rPr lang="zh-CN" altLang="en-US" b="1">
                <a:solidFill>
                  <a:srgbClr val="FF0000"/>
                </a:solidFill>
                <a:latin typeface="楷体" panose="02010609060101010101" pitchFamily="49" charset="-122"/>
                <a:ea typeface="楷体" panose="02010609060101010101" pitchFamily="49" charset="-122"/>
              </a:rPr>
              <a:t>日</a:t>
            </a:r>
            <a:r>
              <a:rPr lang="zh-CN" altLang="en-US" b="1">
                <a:latin typeface="楷体" panose="02010609060101010101" pitchFamily="49" charset="-122"/>
                <a:ea typeface="楷体" panose="02010609060101010101" pitchFamily="49" charset="-122"/>
              </a:rPr>
              <a:t>起执行）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4754">
                                            <p:txEl>
                                              <p:pRg st="2" end="2"/>
                                            </p:txEl>
                                          </p:spTgt>
                                        </p:tgtEl>
                                        <p:attrNameLst>
                                          <p:attrName>style.visibility</p:attrName>
                                        </p:attrNameLst>
                                      </p:cBhvr>
                                      <p:to>
                                        <p:strVal val="visible"/>
                                      </p:to>
                                    </p:set>
                                    <p:anim calcmode="lin" valueType="num">
                                      <p:cBhvr additive="base">
                                        <p:cTn id="7" dur="500" fill="hold"/>
                                        <p:tgtEl>
                                          <p:spTgt spid="7475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47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4754">
                                            <p:txEl>
                                              <p:pRg st="3" end="3"/>
                                            </p:txEl>
                                          </p:spTgt>
                                        </p:tgtEl>
                                        <p:attrNameLst>
                                          <p:attrName>style.visibility</p:attrName>
                                        </p:attrNameLst>
                                      </p:cBhvr>
                                      <p:to>
                                        <p:strVal val="visible"/>
                                      </p:to>
                                    </p:set>
                                    <p:anim calcmode="lin" valueType="num">
                                      <p:cBhvr additive="base">
                                        <p:cTn id="13" dur="500" fill="hold"/>
                                        <p:tgtEl>
                                          <p:spTgt spid="7475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47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4754">
                                            <p:txEl>
                                              <p:pRg st="5" end="5"/>
                                            </p:txEl>
                                          </p:spTgt>
                                        </p:tgtEl>
                                        <p:attrNameLst>
                                          <p:attrName>style.visibility</p:attrName>
                                        </p:attrNameLst>
                                      </p:cBhvr>
                                      <p:to>
                                        <p:strVal val="visible"/>
                                      </p:to>
                                    </p:set>
                                    <p:anim calcmode="lin" valueType="num">
                                      <p:cBhvr additive="base">
                                        <p:cTn id="19" dur="500" fill="hold"/>
                                        <p:tgtEl>
                                          <p:spTgt spid="7475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47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74754">
                                            <p:txEl>
                                              <p:pRg st="7" end="7"/>
                                            </p:txEl>
                                          </p:spTgt>
                                        </p:tgtEl>
                                        <p:attrNameLst>
                                          <p:attrName>style.visibility</p:attrName>
                                        </p:attrNameLst>
                                      </p:cBhvr>
                                      <p:to>
                                        <p:strVal val="visible"/>
                                      </p:to>
                                    </p:set>
                                    <p:anim calcmode="lin" valueType="num">
                                      <p:cBhvr additive="base">
                                        <p:cTn id="25" dur="500" fill="hold"/>
                                        <p:tgtEl>
                                          <p:spTgt spid="74754">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4754">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4754">
                                            <p:txEl>
                                              <p:pRg st="8" end="8"/>
                                            </p:txEl>
                                          </p:spTgt>
                                        </p:tgtEl>
                                        <p:attrNameLst>
                                          <p:attrName>style.visibility</p:attrName>
                                        </p:attrNameLst>
                                      </p:cBhvr>
                                      <p:to>
                                        <p:strVal val="visible"/>
                                      </p:to>
                                    </p:set>
                                    <p:anim calcmode="lin" valueType="num">
                                      <p:cBhvr additive="base">
                                        <p:cTn id="29" dur="500" fill="hold"/>
                                        <p:tgtEl>
                                          <p:spTgt spid="74754">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475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0451CF42-4FCA-4594-B61E-4F426357EF73}"/>
              </a:ext>
            </a:extLst>
          </p:cNvPr>
          <p:cNvSpPr>
            <a:spLocks noGrp="1" noChangeArrowheads="1"/>
          </p:cNvSpPr>
          <p:nvPr>
            <p:ph idx="1"/>
          </p:nvPr>
        </p:nvSpPr>
        <p:spPr>
          <a:xfrm>
            <a:off x="838200" y="404813"/>
            <a:ext cx="8305800" cy="6264275"/>
          </a:xfrm>
        </p:spPr>
        <p:txBody>
          <a:bodyPr/>
          <a:lstStyle/>
          <a:p>
            <a:pPr eaLnBrk="1" hangingPunct="1">
              <a:lnSpc>
                <a:spcPct val="90000"/>
              </a:lnSpc>
              <a:defRPr/>
            </a:pPr>
            <a:r>
              <a:rPr lang="zh-CN" altLang="en-US" b="1" dirty="0">
                <a:ea typeface="黑体" pitchFamily="49" charset="-122"/>
              </a:rPr>
              <a:t>四、对企事业单位的承包经营、承租经营所得应纳税额的计算</a:t>
            </a:r>
          </a:p>
          <a:p>
            <a:pPr eaLnBrk="1" hangingPunct="1">
              <a:lnSpc>
                <a:spcPct val="90000"/>
              </a:lnSpc>
              <a:defRPr/>
            </a:pPr>
            <a:endParaRPr lang="zh-CN" altLang="en-US" b="1" dirty="0">
              <a:ea typeface="黑体" pitchFamily="49" charset="-122"/>
            </a:endParaRPr>
          </a:p>
          <a:p>
            <a:pPr eaLnBrk="1" hangingPunct="1">
              <a:lnSpc>
                <a:spcPct val="90000"/>
              </a:lnSpc>
              <a:defRPr/>
            </a:pPr>
            <a:r>
              <a:rPr lang="zh-CN" altLang="en-US" sz="3000" b="1" dirty="0"/>
              <a:t>（一）应纳税所得额的确定</a:t>
            </a:r>
            <a:r>
              <a:rPr lang="en-US" altLang="zh-CN" sz="3000" b="1" dirty="0"/>
              <a:t>	</a:t>
            </a:r>
            <a:endParaRPr lang="zh-CN" altLang="en-US" sz="2400" dirty="0">
              <a:latin typeface="楷体_GB2312" pitchFamily="49" charset="-122"/>
              <a:ea typeface="楷体_GB2312" pitchFamily="49" charset="-122"/>
            </a:endParaRPr>
          </a:p>
          <a:p>
            <a:pPr eaLnBrk="1" hangingPunct="1">
              <a:lnSpc>
                <a:spcPct val="90000"/>
              </a:lnSpc>
              <a:defRPr/>
            </a:pPr>
            <a:r>
              <a:rPr lang="zh-CN" altLang="en-US" sz="2800" b="1" dirty="0">
                <a:latin typeface="楷体_GB2312" pitchFamily="49" charset="-122"/>
                <a:ea typeface="楷体_GB2312" pitchFamily="49" charset="-122"/>
              </a:rPr>
              <a:t>应纳税所得额</a:t>
            </a:r>
            <a:r>
              <a:rPr lang="en-US" altLang="zh-CN" sz="2800" b="1" dirty="0">
                <a:latin typeface="楷体_GB2312" pitchFamily="49" charset="-122"/>
                <a:ea typeface="楷体_GB2312" pitchFamily="49" charset="-122"/>
              </a:rPr>
              <a:t>=</a:t>
            </a:r>
            <a:r>
              <a:rPr lang="zh-CN" altLang="en-US" sz="2800" b="1" dirty="0">
                <a:solidFill>
                  <a:srgbClr val="FF0000"/>
                </a:solidFill>
                <a:latin typeface="楷体_GB2312" pitchFamily="49" charset="-122"/>
                <a:ea typeface="楷体_GB2312" pitchFamily="49" charset="-122"/>
              </a:rPr>
              <a:t>年</a:t>
            </a:r>
            <a:r>
              <a:rPr lang="zh-CN" altLang="en-US" sz="2800" b="1" dirty="0">
                <a:latin typeface="楷体_GB2312" pitchFamily="49" charset="-122"/>
                <a:ea typeface="楷体_GB2312" pitchFamily="49" charset="-122"/>
              </a:rPr>
              <a:t>收入总额－</a:t>
            </a:r>
            <a:r>
              <a:rPr lang="en-US" altLang="zh-CN" sz="2800" b="1" dirty="0">
                <a:solidFill>
                  <a:srgbClr val="FF0000"/>
                </a:solidFill>
                <a:latin typeface="楷体_GB2312" pitchFamily="49" charset="-122"/>
                <a:ea typeface="楷体_GB2312" pitchFamily="49" charset="-122"/>
              </a:rPr>
              <a:t>3500</a:t>
            </a:r>
            <a:r>
              <a:rPr lang="en-US" altLang="zh-CN" sz="2800" b="1" dirty="0">
                <a:latin typeface="楷体_GB2312" pitchFamily="49" charset="-122"/>
                <a:ea typeface="楷体_GB2312" pitchFamily="49" charset="-122"/>
              </a:rPr>
              <a:t>×12</a:t>
            </a:r>
          </a:p>
          <a:p>
            <a:pPr eaLnBrk="1" hangingPunct="1">
              <a:lnSpc>
                <a:spcPct val="90000"/>
              </a:lnSpc>
              <a:defRPr/>
            </a:pPr>
            <a:r>
              <a:rPr lang="zh-CN" altLang="en-US" sz="2400" b="1" dirty="0">
                <a:solidFill>
                  <a:srgbClr val="FF0000"/>
                </a:solidFill>
                <a:latin typeface="楷体" pitchFamily="49" charset="-122"/>
                <a:ea typeface="楷体" pitchFamily="49" charset="-122"/>
              </a:rPr>
              <a:t>（年收入总额</a:t>
            </a:r>
            <a:r>
              <a:rPr lang="zh-CN" altLang="en-US" sz="2400" b="1" dirty="0">
                <a:latin typeface="楷体" pitchFamily="49" charset="-122"/>
                <a:ea typeface="楷体" pitchFamily="49" charset="-122"/>
              </a:rPr>
              <a:t>是指纳税人按照承包经营、承租经营合同规定分得的</a:t>
            </a:r>
            <a:r>
              <a:rPr lang="zh-CN" altLang="en-US" sz="2400" b="1" dirty="0">
                <a:solidFill>
                  <a:srgbClr val="00B050"/>
                </a:solidFill>
                <a:effectLst>
                  <a:outerShdw blurRad="38100" dist="38100" dir="2700000" algn="tl">
                    <a:srgbClr val="C0C0C0"/>
                  </a:outerShdw>
                </a:effectLst>
                <a:latin typeface="黑体" pitchFamily="49" charset="-122"/>
                <a:ea typeface="黑体" pitchFamily="49" charset="-122"/>
              </a:rPr>
              <a:t>税后</a:t>
            </a:r>
            <a:r>
              <a:rPr lang="zh-CN" altLang="en-US" sz="2400" b="1" dirty="0">
                <a:latin typeface="楷体" pitchFamily="49" charset="-122"/>
                <a:ea typeface="楷体" pitchFamily="49" charset="-122"/>
              </a:rPr>
              <a:t>经营</a:t>
            </a:r>
            <a:r>
              <a:rPr lang="zh-CN" altLang="en-US" sz="2400" b="1" dirty="0">
                <a:solidFill>
                  <a:srgbClr val="0000FF"/>
                </a:solidFill>
                <a:latin typeface="楷体" pitchFamily="49" charset="-122"/>
                <a:ea typeface="楷体" pitchFamily="49" charset="-122"/>
              </a:rPr>
              <a:t>利润</a:t>
            </a:r>
            <a:r>
              <a:rPr lang="zh-CN" altLang="en-US" sz="2400" b="1" dirty="0">
                <a:solidFill>
                  <a:srgbClr val="FF0000"/>
                </a:solidFill>
                <a:latin typeface="楷体" pitchFamily="49" charset="-122"/>
                <a:ea typeface="楷体" pitchFamily="49" charset="-122"/>
              </a:rPr>
              <a:t>和</a:t>
            </a:r>
            <a:r>
              <a:rPr lang="zh-CN" altLang="en-US" sz="2400" b="1" dirty="0">
                <a:solidFill>
                  <a:srgbClr val="0000FF"/>
                </a:solidFill>
                <a:latin typeface="楷体" pitchFamily="49" charset="-122"/>
                <a:ea typeface="楷体" pitchFamily="49" charset="-122"/>
              </a:rPr>
              <a:t>工资、薪金性质</a:t>
            </a:r>
            <a:r>
              <a:rPr lang="zh-CN" altLang="en-US" sz="2400" b="1" dirty="0">
                <a:latin typeface="楷体" pitchFamily="49" charset="-122"/>
                <a:ea typeface="楷体" pitchFamily="49" charset="-122"/>
              </a:rPr>
              <a:t>的所得。）</a:t>
            </a:r>
            <a:endParaRPr lang="zh-CN" altLang="en-US" sz="3000" b="1" dirty="0">
              <a:latin typeface="楷体" pitchFamily="49" charset="-122"/>
              <a:ea typeface="楷体" pitchFamily="49" charset="-122"/>
            </a:endParaRPr>
          </a:p>
          <a:p>
            <a:pPr eaLnBrk="1" hangingPunct="1">
              <a:lnSpc>
                <a:spcPct val="90000"/>
              </a:lnSpc>
              <a:defRPr/>
            </a:pPr>
            <a:endParaRPr lang="zh-CN" altLang="en-US" sz="2800" dirty="0">
              <a:latin typeface="楷体_GB2312" pitchFamily="49" charset="-122"/>
              <a:ea typeface="楷体_GB2312" pitchFamily="49" charset="-122"/>
            </a:endParaRPr>
          </a:p>
          <a:p>
            <a:pPr eaLnBrk="1" hangingPunct="1">
              <a:lnSpc>
                <a:spcPct val="90000"/>
              </a:lnSpc>
              <a:defRPr/>
            </a:pPr>
            <a:r>
              <a:rPr lang="zh-CN" altLang="en-US" sz="3000" b="1" dirty="0"/>
              <a:t>（二）应纳税额的计算</a:t>
            </a:r>
          </a:p>
          <a:p>
            <a:pPr eaLnBrk="1" hangingPunct="1">
              <a:lnSpc>
                <a:spcPct val="90000"/>
              </a:lnSpc>
              <a:defRPr/>
            </a:pPr>
            <a:r>
              <a:rPr lang="zh-CN" altLang="en-US" sz="2800" b="1" dirty="0">
                <a:latin typeface="楷体" pitchFamily="49" charset="-122"/>
                <a:ea typeface="楷体" pitchFamily="49" charset="-122"/>
              </a:rPr>
              <a:t>应纳税额</a:t>
            </a:r>
            <a:r>
              <a:rPr lang="en-US" altLang="zh-CN" sz="2800" b="1" dirty="0">
                <a:latin typeface="楷体" pitchFamily="49" charset="-122"/>
                <a:ea typeface="楷体" pitchFamily="49" charset="-122"/>
              </a:rPr>
              <a:t>=</a:t>
            </a:r>
            <a:r>
              <a:rPr lang="zh-CN" altLang="en-US" sz="2800" b="1" dirty="0">
                <a:latin typeface="楷体" pitchFamily="49" charset="-122"/>
                <a:ea typeface="楷体" pitchFamily="49" charset="-122"/>
              </a:rPr>
              <a:t>应纳税所得额</a:t>
            </a:r>
            <a:r>
              <a:rPr lang="en-US" altLang="zh-CN" sz="2800" b="1" dirty="0">
                <a:latin typeface="楷体" pitchFamily="49" charset="-122"/>
                <a:ea typeface="楷体" pitchFamily="49" charset="-122"/>
              </a:rPr>
              <a:t>×</a:t>
            </a:r>
            <a:r>
              <a:rPr lang="zh-CN" altLang="en-US" sz="2800" b="1" dirty="0">
                <a:latin typeface="楷体" pitchFamily="49" charset="-122"/>
                <a:ea typeface="楷体" pitchFamily="49" charset="-122"/>
              </a:rPr>
              <a:t>适用税率－速算扣除数</a:t>
            </a:r>
          </a:p>
          <a:p>
            <a:pPr eaLnBrk="1" hangingPunct="1">
              <a:lnSpc>
                <a:spcPct val="90000"/>
              </a:lnSpc>
              <a:defRPr/>
            </a:pPr>
            <a:r>
              <a:rPr lang="zh-CN" altLang="en-US" sz="2800" dirty="0">
                <a:latin typeface="楷体" pitchFamily="49" charset="-122"/>
                <a:ea typeface="楷体" pitchFamily="49" charset="-122"/>
              </a:rPr>
              <a:t>         </a:t>
            </a:r>
            <a:r>
              <a:rPr lang="en-US" altLang="zh-CN" sz="2800" b="1" dirty="0">
                <a:latin typeface="楷体" pitchFamily="49" charset="-122"/>
                <a:ea typeface="楷体" pitchFamily="49" charset="-122"/>
              </a:rPr>
              <a:t>=(</a:t>
            </a:r>
            <a:r>
              <a:rPr lang="zh-CN" altLang="en-US" sz="2800" b="1" dirty="0">
                <a:latin typeface="楷体" pitchFamily="49" charset="-122"/>
                <a:ea typeface="楷体" pitchFamily="49" charset="-122"/>
              </a:rPr>
              <a:t>年收入总额－</a:t>
            </a:r>
            <a:r>
              <a:rPr lang="en-US" altLang="zh-CN" sz="2800" b="1" dirty="0">
                <a:latin typeface="楷体" pitchFamily="49" charset="-122"/>
                <a:ea typeface="楷体" pitchFamily="49" charset="-122"/>
              </a:rPr>
              <a:t>3500×12) ×</a:t>
            </a:r>
            <a:r>
              <a:rPr lang="zh-CN" altLang="en-US" sz="2800" b="1" dirty="0">
                <a:latin typeface="楷体" pitchFamily="49" charset="-122"/>
                <a:ea typeface="楷体" pitchFamily="49" charset="-122"/>
              </a:rPr>
              <a:t>适用税率－速算扣除数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4994">
                                            <p:txEl>
                                              <p:pRg st="2" end="2"/>
                                            </p:txEl>
                                          </p:spTgt>
                                        </p:tgtEl>
                                        <p:attrNameLst>
                                          <p:attrName>style.visibility</p:attrName>
                                        </p:attrNameLst>
                                      </p:cBhvr>
                                      <p:to>
                                        <p:strVal val="visible"/>
                                      </p:to>
                                    </p:set>
                                    <p:anim calcmode="lin" valueType="num">
                                      <p:cBhvr additive="base">
                                        <p:cTn id="7" dur="500" fill="hold"/>
                                        <p:tgtEl>
                                          <p:spTgt spid="8499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49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4994">
                                            <p:txEl>
                                              <p:pRg st="3" end="3"/>
                                            </p:txEl>
                                          </p:spTgt>
                                        </p:tgtEl>
                                        <p:attrNameLst>
                                          <p:attrName>style.visibility</p:attrName>
                                        </p:attrNameLst>
                                      </p:cBhvr>
                                      <p:to>
                                        <p:strVal val="visible"/>
                                      </p:to>
                                    </p:set>
                                    <p:anim calcmode="lin" valueType="num">
                                      <p:cBhvr additive="base">
                                        <p:cTn id="13" dur="500" fill="hold"/>
                                        <p:tgtEl>
                                          <p:spTgt spid="8499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9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4994">
                                            <p:txEl>
                                              <p:pRg st="4" end="4"/>
                                            </p:txEl>
                                          </p:spTgt>
                                        </p:tgtEl>
                                        <p:attrNameLst>
                                          <p:attrName>style.visibility</p:attrName>
                                        </p:attrNameLst>
                                      </p:cBhvr>
                                      <p:to>
                                        <p:strVal val="visible"/>
                                      </p:to>
                                    </p:set>
                                    <p:anim calcmode="lin" valueType="num">
                                      <p:cBhvr additive="base">
                                        <p:cTn id="19" dur="500" fill="hold"/>
                                        <p:tgtEl>
                                          <p:spTgt spid="8499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49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4994">
                                            <p:txEl>
                                              <p:pRg st="6" end="6"/>
                                            </p:txEl>
                                          </p:spTgt>
                                        </p:tgtEl>
                                        <p:attrNameLst>
                                          <p:attrName>style.visibility</p:attrName>
                                        </p:attrNameLst>
                                      </p:cBhvr>
                                      <p:to>
                                        <p:strVal val="visible"/>
                                      </p:to>
                                    </p:set>
                                    <p:anim calcmode="lin" valueType="num">
                                      <p:cBhvr additive="base">
                                        <p:cTn id="25" dur="500" fill="hold"/>
                                        <p:tgtEl>
                                          <p:spTgt spid="8499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49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84994">
                                            <p:txEl>
                                              <p:pRg st="7" end="7"/>
                                            </p:txEl>
                                          </p:spTgt>
                                        </p:tgtEl>
                                        <p:attrNameLst>
                                          <p:attrName>style.visibility</p:attrName>
                                        </p:attrNameLst>
                                      </p:cBhvr>
                                      <p:to>
                                        <p:strVal val="visible"/>
                                      </p:to>
                                    </p:set>
                                    <p:anim calcmode="lin" valueType="num">
                                      <p:cBhvr additive="base">
                                        <p:cTn id="31" dur="500" fill="hold"/>
                                        <p:tgtEl>
                                          <p:spTgt spid="8499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4994">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84994">
                                            <p:txEl>
                                              <p:pRg st="8" end="8"/>
                                            </p:txEl>
                                          </p:spTgt>
                                        </p:tgtEl>
                                        <p:attrNameLst>
                                          <p:attrName>style.visibility</p:attrName>
                                        </p:attrNameLst>
                                      </p:cBhvr>
                                      <p:to>
                                        <p:strVal val="visible"/>
                                      </p:to>
                                    </p:set>
                                    <p:anim calcmode="lin" valueType="num">
                                      <p:cBhvr additive="base">
                                        <p:cTn id="35" dur="500" fill="hold"/>
                                        <p:tgtEl>
                                          <p:spTgt spid="84994">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499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a:extLst>
              <a:ext uri="{FF2B5EF4-FFF2-40B4-BE49-F238E27FC236}">
                <a16:creationId xmlns:a16="http://schemas.microsoft.com/office/drawing/2014/main" id="{DC44B1CC-BE2A-48DD-B97D-0DB3B1313763}"/>
              </a:ext>
            </a:extLst>
          </p:cNvPr>
          <p:cNvSpPr>
            <a:spLocks noGrp="1" noChangeArrowheads="1"/>
          </p:cNvSpPr>
          <p:nvPr>
            <p:ph idx="1"/>
          </p:nvPr>
        </p:nvSpPr>
        <p:spPr>
          <a:xfrm>
            <a:off x="1066800" y="838200"/>
            <a:ext cx="7620000" cy="5292725"/>
          </a:xfrm>
        </p:spPr>
        <p:txBody>
          <a:bodyPr/>
          <a:lstStyle/>
          <a:p>
            <a:pPr eaLnBrk="1" hangingPunct="1"/>
            <a:r>
              <a:rPr lang="zh-CN" altLang="en-US">
                <a:solidFill>
                  <a:srgbClr val="FF0000"/>
                </a:solidFill>
              </a:rPr>
              <a:t>例</a:t>
            </a:r>
            <a:r>
              <a:rPr lang="zh-CN" altLang="en-US"/>
              <a:t>：</a:t>
            </a:r>
            <a:r>
              <a:rPr lang="zh-CN" altLang="en-US" b="1">
                <a:latin typeface="仿宋_GB2312"/>
                <a:ea typeface="仿宋_GB2312"/>
                <a:cs typeface="仿宋_GB2312"/>
              </a:rPr>
              <a:t>范某</a:t>
            </a:r>
            <a:r>
              <a:rPr lang="en-US" altLang="zh-CN" b="1">
                <a:latin typeface="仿宋_GB2312"/>
                <a:ea typeface="仿宋_GB2312"/>
                <a:cs typeface="仿宋_GB2312"/>
              </a:rPr>
              <a:t>2016</a:t>
            </a:r>
            <a:r>
              <a:rPr lang="zh-CN" altLang="en-US" b="1">
                <a:latin typeface="仿宋_GB2312"/>
                <a:ea typeface="仿宋_GB2312"/>
                <a:cs typeface="仿宋_GB2312"/>
              </a:rPr>
              <a:t>年承包某商店，承包期限</a:t>
            </a:r>
            <a:r>
              <a:rPr lang="en-US" altLang="zh-CN" b="1">
                <a:latin typeface="仿宋_GB2312"/>
                <a:ea typeface="仿宋_GB2312"/>
                <a:cs typeface="仿宋_GB2312"/>
              </a:rPr>
              <a:t>1</a:t>
            </a:r>
            <a:r>
              <a:rPr lang="zh-CN" altLang="en-US" b="1">
                <a:latin typeface="仿宋_GB2312"/>
                <a:ea typeface="仿宋_GB2312"/>
                <a:cs typeface="仿宋_GB2312"/>
              </a:rPr>
              <a:t>年，取得经营利润</a:t>
            </a:r>
            <a:r>
              <a:rPr lang="en-US" altLang="zh-CN" b="1">
                <a:latin typeface="仿宋_GB2312"/>
                <a:ea typeface="仿宋_GB2312"/>
                <a:cs typeface="仿宋_GB2312"/>
              </a:rPr>
              <a:t>50000</a:t>
            </a:r>
            <a:r>
              <a:rPr lang="zh-CN" altLang="en-US" b="1">
                <a:latin typeface="仿宋_GB2312"/>
                <a:ea typeface="仿宋_GB2312"/>
                <a:cs typeface="仿宋_GB2312"/>
              </a:rPr>
              <a:t>元，按合同规定，上缴承包费</a:t>
            </a:r>
            <a:r>
              <a:rPr lang="en-US" altLang="zh-CN" b="1">
                <a:latin typeface="仿宋_GB2312"/>
                <a:ea typeface="仿宋_GB2312"/>
                <a:cs typeface="仿宋_GB2312"/>
              </a:rPr>
              <a:t>3000</a:t>
            </a:r>
            <a:r>
              <a:rPr lang="zh-CN" altLang="en-US" b="1">
                <a:latin typeface="仿宋_GB2312"/>
                <a:ea typeface="仿宋_GB2312"/>
                <a:cs typeface="仿宋_GB2312"/>
              </a:rPr>
              <a:t>。另外，范某还按月从该商店领取工资，每月</a:t>
            </a:r>
            <a:r>
              <a:rPr lang="en-US" altLang="zh-CN" b="1">
                <a:latin typeface="仿宋_GB2312"/>
                <a:ea typeface="仿宋_GB2312"/>
                <a:cs typeface="仿宋_GB2312"/>
              </a:rPr>
              <a:t>1500</a:t>
            </a:r>
            <a:r>
              <a:rPr lang="zh-CN" altLang="en-US" b="1">
                <a:latin typeface="仿宋_GB2312"/>
                <a:ea typeface="仿宋_GB2312"/>
                <a:cs typeface="仿宋_GB2312"/>
              </a:rPr>
              <a:t>元。计算范某全年应缴纳的个人所得税。</a:t>
            </a:r>
          </a:p>
          <a:p>
            <a:pPr eaLnBrk="1" hangingPunct="1"/>
            <a:endParaRPr lang="en-US" altLang="zh-CN" b="1">
              <a:latin typeface="仿宋_GB2312"/>
              <a:ea typeface="仿宋_GB2312"/>
              <a:cs typeface="仿宋_GB231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a:extLst>
              <a:ext uri="{FF2B5EF4-FFF2-40B4-BE49-F238E27FC236}">
                <a16:creationId xmlns:a16="http://schemas.microsoft.com/office/drawing/2014/main" id="{3674D4FC-1318-4DDF-9154-405A52DE74A9}"/>
              </a:ext>
            </a:extLst>
          </p:cNvPr>
          <p:cNvSpPr>
            <a:spLocks noGrp="1" noChangeArrowheads="1"/>
          </p:cNvSpPr>
          <p:nvPr>
            <p:ph idx="1"/>
          </p:nvPr>
        </p:nvSpPr>
        <p:spPr>
          <a:xfrm>
            <a:off x="914400" y="260350"/>
            <a:ext cx="7772400" cy="5870575"/>
          </a:xfrm>
        </p:spPr>
        <p:txBody>
          <a:bodyPr/>
          <a:lstStyle/>
          <a:p>
            <a:pPr eaLnBrk="1" hangingPunct="1"/>
            <a:r>
              <a:rPr lang="zh-CN" altLang="en-US" sz="2800"/>
              <a:t>解：</a:t>
            </a:r>
          </a:p>
          <a:p>
            <a:pPr eaLnBrk="1" hangingPunct="1"/>
            <a:r>
              <a:rPr lang="zh-CN" altLang="en-US" sz="2800"/>
              <a:t>（</a:t>
            </a:r>
            <a:r>
              <a:rPr lang="en-US" altLang="zh-CN" sz="2800">
                <a:latin typeface="华文楷体" panose="02010600040101010101" pitchFamily="2" charset="-122"/>
                <a:ea typeface="华文楷体" panose="02010600040101010101" pitchFamily="2" charset="-122"/>
              </a:rPr>
              <a:t>1</a:t>
            </a:r>
            <a:r>
              <a:rPr lang="zh-CN" altLang="en-US" sz="2800">
                <a:latin typeface="华文楷体" panose="02010600040101010101" pitchFamily="2" charset="-122"/>
                <a:ea typeface="华文楷体" panose="02010600040101010101" pitchFamily="2" charset="-122"/>
              </a:rPr>
              <a:t>）全年应纳税所得额</a:t>
            </a:r>
            <a:r>
              <a:rPr lang="en-US" altLang="zh-CN" sz="2800">
                <a:latin typeface="华文楷体" panose="02010600040101010101" pitchFamily="2" charset="-122"/>
                <a:ea typeface="华文楷体" panose="02010600040101010101" pitchFamily="2" charset="-122"/>
              </a:rPr>
              <a:t>=</a:t>
            </a:r>
            <a:r>
              <a:rPr lang="zh-CN" altLang="en-US" sz="2800">
                <a:latin typeface="华文楷体" panose="02010600040101010101" pitchFamily="2" charset="-122"/>
                <a:ea typeface="华文楷体" panose="02010600040101010101" pitchFamily="2" charset="-122"/>
              </a:rPr>
              <a:t>（</a:t>
            </a:r>
            <a:r>
              <a:rPr lang="en-US" altLang="zh-CN" sz="2800" u="sng">
                <a:latin typeface="华文楷体" panose="02010600040101010101" pitchFamily="2" charset="-122"/>
                <a:ea typeface="华文楷体" panose="02010600040101010101" pitchFamily="2" charset="-122"/>
              </a:rPr>
              <a:t>50000—3000</a:t>
            </a:r>
            <a:r>
              <a:rPr lang="en-US" altLang="zh-CN" sz="2800">
                <a:latin typeface="华文楷体" panose="02010600040101010101" pitchFamily="2" charset="-122"/>
                <a:ea typeface="华文楷体" panose="02010600040101010101" pitchFamily="2" charset="-122"/>
              </a:rPr>
              <a:t>+12×1500</a:t>
            </a:r>
            <a:r>
              <a:rPr lang="zh-CN" altLang="en-US" sz="2800">
                <a:latin typeface="华文楷体" panose="02010600040101010101" pitchFamily="2" charset="-122"/>
                <a:ea typeface="华文楷体" panose="02010600040101010101" pitchFamily="2" charset="-122"/>
              </a:rPr>
              <a:t>）</a:t>
            </a:r>
            <a:r>
              <a:rPr lang="en-US" altLang="zh-CN" sz="2800">
                <a:latin typeface="华文楷体" panose="02010600040101010101" pitchFamily="2" charset="-122"/>
                <a:ea typeface="华文楷体" panose="02010600040101010101" pitchFamily="2" charset="-122"/>
              </a:rPr>
              <a:t>—12×3500=23000</a:t>
            </a:r>
            <a:r>
              <a:rPr lang="zh-CN" altLang="en-US" sz="2800">
                <a:latin typeface="华文楷体" panose="02010600040101010101" pitchFamily="2" charset="-122"/>
                <a:ea typeface="华文楷体" panose="02010600040101010101" pitchFamily="2" charset="-122"/>
              </a:rPr>
              <a:t>（元）</a:t>
            </a:r>
          </a:p>
          <a:p>
            <a:pPr eaLnBrk="1" hangingPunct="1"/>
            <a:r>
              <a:rPr lang="zh-CN" altLang="en-US" sz="2800">
                <a:latin typeface="华文楷体" panose="02010600040101010101" pitchFamily="2" charset="-122"/>
                <a:ea typeface="华文楷体" panose="02010600040101010101" pitchFamily="2" charset="-122"/>
              </a:rPr>
              <a:t>（</a:t>
            </a:r>
            <a:r>
              <a:rPr lang="en-US" altLang="zh-CN" sz="2800">
                <a:latin typeface="华文楷体" panose="02010600040101010101" pitchFamily="2" charset="-122"/>
                <a:ea typeface="华文楷体" panose="02010600040101010101" pitchFamily="2" charset="-122"/>
              </a:rPr>
              <a:t>2</a:t>
            </a:r>
            <a:r>
              <a:rPr lang="zh-CN" altLang="en-US" sz="2800">
                <a:latin typeface="华文楷体" panose="02010600040101010101" pitchFamily="2" charset="-122"/>
                <a:ea typeface="华文楷体" panose="02010600040101010101" pitchFamily="2" charset="-122"/>
              </a:rPr>
              <a:t>）全年应缴纳个人所得税</a:t>
            </a:r>
            <a:r>
              <a:rPr lang="en-US" altLang="zh-CN" sz="2800">
                <a:latin typeface="华文楷体" panose="02010600040101010101" pitchFamily="2" charset="-122"/>
                <a:ea typeface="华文楷体" panose="02010600040101010101" pitchFamily="2" charset="-122"/>
              </a:rPr>
              <a:t>=23000×10%—750=1550</a:t>
            </a:r>
            <a:r>
              <a:rPr lang="zh-CN" altLang="en-US" sz="2800">
                <a:latin typeface="华文楷体" panose="02010600040101010101" pitchFamily="2" charset="-122"/>
                <a:ea typeface="华文楷体" panose="02010600040101010101" pitchFamily="2" charset="-122"/>
              </a:rPr>
              <a:t>（元）</a:t>
            </a:r>
          </a:p>
          <a:p>
            <a:pPr eaLnBrk="1" hangingPunct="1"/>
            <a:r>
              <a:rPr lang="zh-CN" altLang="en-US" sz="2800">
                <a:solidFill>
                  <a:srgbClr val="FF0000"/>
                </a:solidFill>
                <a:latin typeface="华文楷体" panose="02010600040101010101" pitchFamily="2" charset="-122"/>
                <a:ea typeface="华文楷体" panose="02010600040101010101" pitchFamily="2" charset="-122"/>
              </a:rPr>
              <a:t>注意：</a:t>
            </a:r>
          </a:p>
          <a:p>
            <a:pPr eaLnBrk="1" hangingPunct="1"/>
            <a:r>
              <a:rPr lang="en-US" altLang="zh-CN" sz="2800" b="1">
                <a:latin typeface="华文楷体" panose="02010600040101010101" pitchFamily="2" charset="-122"/>
                <a:ea typeface="华文楷体" panose="02010600040101010101" pitchFamily="2" charset="-122"/>
              </a:rPr>
              <a:t>1</a:t>
            </a:r>
            <a:r>
              <a:rPr lang="zh-CN" altLang="en-US" sz="2800" b="1">
                <a:latin typeface="华文楷体" panose="02010600040101010101" pitchFamily="2" charset="-122"/>
                <a:ea typeface="华文楷体" panose="02010600040101010101" pitchFamily="2" charset="-122"/>
              </a:rPr>
              <a:t>、如果纳税人分次取得承包、承租经营所得的，应按</a:t>
            </a:r>
            <a:r>
              <a:rPr lang="zh-CN" altLang="en-US" sz="2800" b="1">
                <a:solidFill>
                  <a:srgbClr val="FF0000"/>
                </a:solidFill>
                <a:latin typeface="华文楷体" panose="02010600040101010101" pitchFamily="2" charset="-122"/>
                <a:ea typeface="华文楷体" panose="02010600040101010101" pitchFamily="2" charset="-122"/>
              </a:rPr>
              <a:t>次</a:t>
            </a:r>
            <a:r>
              <a:rPr lang="zh-CN" altLang="en-US" sz="2800" b="1">
                <a:solidFill>
                  <a:srgbClr val="0000FF"/>
                </a:solidFill>
                <a:latin typeface="华文楷体" panose="02010600040101010101" pitchFamily="2" charset="-122"/>
                <a:ea typeface="华文楷体" panose="02010600040101010101" pitchFamily="2" charset="-122"/>
              </a:rPr>
              <a:t>预缴</a:t>
            </a:r>
            <a:r>
              <a:rPr lang="zh-CN" altLang="en-US" sz="2800" b="1">
                <a:latin typeface="华文楷体" panose="02010600040101010101" pitchFamily="2" charset="-122"/>
                <a:ea typeface="华文楷体" panose="02010600040101010101" pitchFamily="2" charset="-122"/>
              </a:rPr>
              <a:t>。</a:t>
            </a:r>
          </a:p>
          <a:p>
            <a:pPr eaLnBrk="1" hangingPunct="1"/>
            <a:r>
              <a:rPr lang="en-US" altLang="zh-CN" sz="2800" b="1">
                <a:latin typeface="华文楷体" panose="02010600040101010101" pitchFamily="2" charset="-122"/>
                <a:ea typeface="华文楷体" panose="02010600040101010101" pitchFamily="2" charset="-122"/>
              </a:rPr>
              <a:t>2</a:t>
            </a:r>
            <a:r>
              <a:rPr lang="zh-CN" altLang="en-US" sz="2800" b="1">
                <a:latin typeface="华文楷体" panose="02010600040101010101" pitchFamily="2" charset="-122"/>
                <a:ea typeface="华文楷体" panose="02010600040101010101" pitchFamily="2" charset="-122"/>
              </a:rPr>
              <a:t>、在一个纳税年度，承包、承租经营不足</a:t>
            </a:r>
            <a:r>
              <a:rPr lang="en-US" altLang="zh-CN" sz="2800" b="1">
                <a:latin typeface="华文楷体" panose="02010600040101010101" pitchFamily="2" charset="-122"/>
                <a:ea typeface="华文楷体" panose="02010600040101010101" pitchFamily="2" charset="-122"/>
              </a:rPr>
              <a:t>12</a:t>
            </a:r>
            <a:r>
              <a:rPr lang="zh-CN" altLang="en-US" sz="2800" b="1">
                <a:latin typeface="华文楷体" panose="02010600040101010101" pitchFamily="2" charset="-122"/>
                <a:ea typeface="华文楷体" panose="02010600040101010101" pitchFamily="2" charset="-122"/>
              </a:rPr>
              <a:t>个月的，应以经营实际期限为一个纳税年度计算纳税。</a:t>
            </a:r>
          </a:p>
          <a:p>
            <a:pPr eaLnBrk="1" hangingPunct="1"/>
            <a:r>
              <a:rPr lang="zh-CN" altLang="en-US" sz="2800" b="1">
                <a:latin typeface="华文楷体" panose="02010600040101010101" pitchFamily="2" charset="-122"/>
                <a:ea typeface="华文楷体" panose="02010600040101010101" pitchFamily="2" charset="-122"/>
              </a:rPr>
              <a:t>应纳税所得额</a:t>
            </a:r>
            <a:r>
              <a:rPr lang="en-US" altLang="zh-CN" sz="2800" b="1">
                <a:latin typeface="华文楷体" panose="02010600040101010101" pitchFamily="2" charset="-122"/>
                <a:ea typeface="华文楷体" panose="02010600040101010101" pitchFamily="2" charset="-122"/>
              </a:rPr>
              <a:t>=</a:t>
            </a:r>
            <a:r>
              <a:rPr lang="zh-CN" altLang="en-US" sz="2800" b="1">
                <a:latin typeface="华文楷体" panose="02010600040101010101" pitchFamily="2" charset="-122"/>
                <a:ea typeface="华文楷体" panose="02010600040101010101" pitchFamily="2" charset="-122"/>
              </a:rPr>
              <a:t>该年度承包、承租经营收入额</a:t>
            </a:r>
            <a:r>
              <a:rPr lang="en-US" altLang="zh-CN" sz="2800" b="1">
                <a:latin typeface="华文楷体" panose="02010600040101010101" pitchFamily="2" charset="-122"/>
                <a:ea typeface="华文楷体" panose="02010600040101010101" pitchFamily="2" charset="-122"/>
              </a:rPr>
              <a:t>—</a:t>
            </a:r>
            <a:r>
              <a:rPr lang="zh-CN" altLang="en-US" sz="2800" b="1">
                <a:latin typeface="华文楷体" panose="02010600040101010101" pitchFamily="2" charset="-122"/>
                <a:ea typeface="华文楷体" panose="02010600040101010101" pitchFamily="2" charset="-122"/>
              </a:rPr>
              <a:t>（</a:t>
            </a:r>
            <a:r>
              <a:rPr lang="en-US" altLang="zh-CN" sz="2800" b="1">
                <a:latin typeface="华文楷体" panose="02010600040101010101" pitchFamily="2" charset="-122"/>
                <a:ea typeface="华文楷体" panose="02010600040101010101" pitchFamily="2" charset="-122"/>
              </a:rPr>
              <a:t>3500×</a:t>
            </a:r>
            <a:r>
              <a:rPr lang="zh-CN" altLang="en-US" sz="2800" b="1">
                <a:latin typeface="华文楷体" panose="02010600040101010101" pitchFamily="2" charset="-122"/>
                <a:ea typeface="华文楷体" panose="02010600040101010101" pitchFamily="2" charset="-122"/>
              </a:rPr>
              <a:t>该年度</a:t>
            </a:r>
            <a:r>
              <a:rPr lang="zh-CN" altLang="en-US" sz="2800" b="1">
                <a:solidFill>
                  <a:srgbClr val="FF0000"/>
                </a:solidFill>
                <a:latin typeface="华文楷体" panose="02010600040101010101" pitchFamily="2" charset="-122"/>
                <a:ea typeface="华文楷体" panose="02010600040101010101" pitchFamily="2" charset="-122"/>
              </a:rPr>
              <a:t>实际</a:t>
            </a:r>
            <a:r>
              <a:rPr lang="zh-CN" altLang="en-US" sz="2800" b="1">
                <a:latin typeface="华文楷体" panose="02010600040101010101" pitchFamily="2" charset="-122"/>
                <a:ea typeface="华文楷体" panose="02010600040101010101" pitchFamily="2" charset="-122"/>
              </a:rPr>
              <a:t>经营月份）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7282">
                                            <p:txEl>
                                              <p:pRg st="0" end="0"/>
                                            </p:txEl>
                                          </p:spTgt>
                                        </p:tgtEl>
                                        <p:attrNameLst>
                                          <p:attrName>style.visibility</p:attrName>
                                        </p:attrNameLst>
                                      </p:cBhvr>
                                      <p:to>
                                        <p:strVal val="visible"/>
                                      </p:to>
                                    </p:set>
                                    <p:anim calcmode="lin" valueType="num">
                                      <p:cBhvr additive="base">
                                        <p:cTn id="7" dur="500" fill="hold"/>
                                        <p:tgtEl>
                                          <p:spTgt spid="972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728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7282">
                                            <p:txEl>
                                              <p:pRg st="1" end="1"/>
                                            </p:txEl>
                                          </p:spTgt>
                                        </p:tgtEl>
                                        <p:attrNameLst>
                                          <p:attrName>style.visibility</p:attrName>
                                        </p:attrNameLst>
                                      </p:cBhvr>
                                      <p:to>
                                        <p:strVal val="visible"/>
                                      </p:to>
                                    </p:set>
                                    <p:anim calcmode="lin" valueType="num">
                                      <p:cBhvr additive="base">
                                        <p:cTn id="11" dur="500" fill="hold"/>
                                        <p:tgtEl>
                                          <p:spTgt spid="9728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728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7282">
                                            <p:txEl>
                                              <p:pRg st="2" end="2"/>
                                            </p:txEl>
                                          </p:spTgt>
                                        </p:tgtEl>
                                        <p:attrNameLst>
                                          <p:attrName>style.visibility</p:attrName>
                                        </p:attrNameLst>
                                      </p:cBhvr>
                                      <p:to>
                                        <p:strVal val="visible"/>
                                      </p:to>
                                    </p:set>
                                    <p:anim calcmode="lin" valueType="num">
                                      <p:cBhvr additive="base">
                                        <p:cTn id="15" dur="500" fill="hold"/>
                                        <p:tgtEl>
                                          <p:spTgt spid="9728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72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97282">
                                            <p:txEl>
                                              <p:pRg st="3" end="3"/>
                                            </p:txEl>
                                          </p:spTgt>
                                        </p:tgtEl>
                                        <p:attrNameLst>
                                          <p:attrName>style.visibility</p:attrName>
                                        </p:attrNameLst>
                                      </p:cBhvr>
                                      <p:to>
                                        <p:strVal val="visible"/>
                                      </p:to>
                                    </p:set>
                                    <p:anim calcmode="lin" valueType="num">
                                      <p:cBhvr additive="base">
                                        <p:cTn id="21" dur="500" fill="hold"/>
                                        <p:tgtEl>
                                          <p:spTgt spid="9728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72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97282">
                                            <p:txEl>
                                              <p:pRg st="4" end="4"/>
                                            </p:txEl>
                                          </p:spTgt>
                                        </p:tgtEl>
                                        <p:attrNameLst>
                                          <p:attrName>style.visibility</p:attrName>
                                        </p:attrNameLst>
                                      </p:cBhvr>
                                      <p:to>
                                        <p:strVal val="visible"/>
                                      </p:to>
                                    </p:set>
                                    <p:anim calcmode="lin" valueType="num">
                                      <p:cBhvr additive="base">
                                        <p:cTn id="27" dur="500" fill="hold"/>
                                        <p:tgtEl>
                                          <p:spTgt spid="9728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728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97282">
                                            <p:txEl>
                                              <p:pRg st="5" end="5"/>
                                            </p:txEl>
                                          </p:spTgt>
                                        </p:tgtEl>
                                        <p:attrNameLst>
                                          <p:attrName>style.visibility</p:attrName>
                                        </p:attrNameLst>
                                      </p:cBhvr>
                                      <p:to>
                                        <p:strVal val="visible"/>
                                      </p:to>
                                    </p:set>
                                    <p:anim calcmode="lin" valueType="num">
                                      <p:cBhvr additive="base">
                                        <p:cTn id="33" dur="500" fill="hold"/>
                                        <p:tgtEl>
                                          <p:spTgt spid="9728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7282">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97282">
                                            <p:txEl>
                                              <p:pRg st="6" end="6"/>
                                            </p:txEl>
                                          </p:spTgt>
                                        </p:tgtEl>
                                        <p:attrNameLst>
                                          <p:attrName>style.visibility</p:attrName>
                                        </p:attrNameLst>
                                      </p:cBhvr>
                                      <p:to>
                                        <p:strVal val="visible"/>
                                      </p:to>
                                    </p:set>
                                    <p:anim calcmode="lin" valueType="num">
                                      <p:cBhvr additive="base">
                                        <p:cTn id="37" dur="500" fill="hold"/>
                                        <p:tgtEl>
                                          <p:spTgt spid="9728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728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2">
            <a:extLst>
              <a:ext uri="{FF2B5EF4-FFF2-40B4-BE49-F238E27FC236}">
                <a16:creationId xmlns:a16="http://schemas.microsoft.com/office/drawing/2014/main" id="{57632C0B-872E-4437-9072-713FD43362B4}"/>
              </a:ext>
            </a:extLst>
          </p:cNvPr>
          <p:cNvSpPr>
            <a:spLocks noGrp="1" noChangeArrowheads="1"/>
          </p:cNvSpPr>
          <p:nvPr>
            <p:ph idx="1"/>
          </p:nvPr>
        </p:nvSpPr>
        <p:spPr>
          <a:xfrm>
            <a:off x="1066800" y="609600"/>
            <a:ext cx="7467600" cy="5486400"/>
          </a:xfrm>
        </p:spPr>
        <p:txBody>
          <a:bodyPr/>
          <a:lstStyle/>
          <a:p>
            <a:pPr>
              <a:buFontTx/>
              <a:buNone/>
            </a:pPr>
            <a:r>
              <a:rPr lang="zh-CN" altLang="en-US" sz="2800" b="1">
                <a:latin typeface="楷体" panose="02010609060101010101" pitchFamily="49" charset="-122"/>
                <a:ea typeface="楷体" panose="02010609060101010101" pitchFamily="49" charset="-122"/>
              </a:rPr>
              <a:t>  案例：刘某承包一个商店，商店</a:t>
            </a:r>
            <a:r>
              <a:rPr lang="en-US" altLang="zh-CN" sz="2800" b="1">
                <a:latin typeface="楷体" panose="02010609060101010101" pitchFamily="49" charset="-122"/>
                <a:ea typeface="楷体" panose="02010609060101010101" pitchFamily="49" charset="-122"/>
              </a:rPr>
              <a:t>2016</a:t>
            </a:r>
            <a:r>
              <a:rPr lang="zh-CN" altLang="en-US" sz="2800" b="1">
                <a:latin typeface="楷体" panose="02010609060101010101" pitchFamily="49" charset="-122"/>
                <a:ea typeface="楷体" panose="02010609060101010101" pitchFamily="49" charset="-122"/>
              </a:rPr>
              <a:t>年的会计税前利润</a:t>
            </a:r>
            <a:r>
              <a:rPr lang="en-US" altLang="zh-CN" sz="2800" b="1">
                <a:latin typeface="楷体" panose="02010609060101010101" pitchFamily="49" charset="-122"/>
                <a:ea typeface="楷体" panose="02010609060101010101" pitchFamily="49" charset="-122"/>
              </a:rPr>
              <a:t>20</a:t>
            </a:r>
            <a:r>
              <a:rPr lang="zh-CN" altLang="en-US" sz="2800" b="1">
                <a:latin typeface="楷体" panose="02010609060101010101" pitchFamily="49" charset="-122"/>
                <a:ea typeface="楷体" panose="02010609060101010101" pitchFamily="49" charset="-122"/>
              </a:rPr>
              <a:t>万元，假设会税没有差异，应纳税所得额</a:t>
            </a:r>
            <a:r>
              <a:rPr lang="en-US" altLang="zh-CN" sz="2800" b="1">
                <a:latin typeface="楷体" panose="02010609060101010101" pitchFamily="49" charset="-122"/>
                <a:ea typeface="楷体" panose="02010609060101010101" pitchFamily="49" charset="-122"/>
              </a:rPr>
              <a:t>20</a:t>
            </a:r>
            <a:r>
              <a:rPr lang="zh-CN" altLang="en-US" sz="2800" b="1">
                <a:latin typeface="楷体" panose="02010609060101010101" pitchFamily="49" charset="-122"/>
                <a:ea typeface="楷体" panose="02010609060101010101" pitchFamily="49" charset="-122"/>
              </a:rPr>
              <a:t>万元，商店交企业所得税</a:t>
            </a:r>
            <a:r>
              <a:rPr lang="en-US" altLang="zh-CN" sz="2800" b="1">
                <a:latin typeface="楷体" panose="02010609060101010101" pitchFamily="49" charset="-122"/>
                <a:ea typeface="楷体" panose="02010609060101010101" pitchFamily="49" charset="-122"/>
              </a:rPr>
              <a:t>20×25%=5</a:t>
            </a:r>
            <a:r>
              <a:rPr lang="zh-CN" altLang="en-US" sz="2800" b="1">
                <a:latin typeface="楷体" panose="02010609060101010101" pitchFamily="49" charset="-122"/>
                <a:ea typeface="楷体" panose="02010609060101010101" pitchFamily="49" charset="-122"/>
              </a:rPr>
              <a:t>万元，商店税后利润</a:t>
            </a:r>
            <a:r>
              <a:rPr lang="en-US" altLang="zh-CN" sz="2800" b="1">
                <a:latin typeface="楷体" panose="02010609060101010101" pitchFamily="49" charset="-122"/>
                <a:ea typeface="楷体" panose="02010609060101010101" pitchFamily="49" charset="-122"/>
              </a:rPr>
              <a:t>20-5=15</a:t>
            </a:r>
            <a:r>
              <a:rPr lang="zh-CN" altLang="en-US" sz="2800" b="1">
                <a:latin typeface="楷体" panose="02010609060101010101" pitchFamily="49" charset="-122"/>
                <a:ea typeface="楷体" panose="02010609060101010101" pitchFamily="49" charset="-122"/>
              </a:rPr>
              <a:t>万元。刘某交个人所得税。刘某交给商店承包费</a:t>
            </a:r>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万元，承包费为税后利润的分配，所以在计算企业所得税不得扣除，计算个人所得税可以扣除。刘某的个人承包所得</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税后利润</a:t>
            </a:r>
            <a:r>
              <a:rPr lang="en-US" altLang="zh-CN" sz="2800" b="1">
                <a:latin typeface="楷体" panose="02010609060101010101" pitchFamily="49" charset="-122"/>
                <a:ea typeface="楷体" panose="02010609060101010101" pitchFamily="49" charset="-122"/>
              </a:rPr>
              <a:t>15-</a:t>
            </a:r>
            <a:r>
              <a:rPr lang="zh-CN" altLang="en-US" sz="2800" b="1">
                <a:latin typeface="楷体" panose="02010609060101010101" pitchFamily="49" charset="-122"/>
                <a:ea typeface="楷体" panose="02010609060101010101" pitchFamily="49" charset="-122"/>
              </a:rPr>
              <a:t>承包费</a:t>
            </a:r>
            <a:r>
              <a:rPr lang="en-US" altLang="zh-CN" sz="2800" b="1">
                <a:latin typeface="楷体" panose="02010609060101010101" pitchFamily="49" charset="-122"/>
                <a:ea typeface="楷体" panose="02010609060101010101" pitchFamily="49" charset="-122"/>
              </a:rPr>
              <a:t>2=13</a:t>
            </a:r>
            <a:r>
              <a:rPr lang="zh-CN" altLang="en-US" sz="2800" b="1">
                <a:latin typeface="楷体" panose="02010609060101010101" pitchFamily="49" charset="-122"/>
                <a:ea typeface="楷体" panose="02010609060101010101" pitchFamily="49" charset="-122"/>
              </a:rPr>
              <a:t>万元。刘某每月工资</a:t>
            </a:r>
            <a:r>
              <a:rPr lang="en-US" altLang="zh-CN" sz="2800" b="1">
                <a:latin typeface="楷体" panose="02010609060101010101" pitchFamily="49" charset="-122"/>
                <a:ea typeface="楷体" panose="02010609060101010101" pitchFamily="49" charset="-122"/>
              </a:rPr>
              <a:t>4000</a:t>
            </a:r>
            <a:r>
              <a:rPr lang="zh-CN" altLang="en-US" sz="2800" b="1">
                <a:latin typeface="楷体" panose="02010609060101010101" pitchFamily="49" charset="-122"/>
                <a:ea typeface="楷体" panose="02010609060101010101" pitchFamily="49" charset="-122"/>
              </a:rPr>
              <a:t>元，刘某个人所得税应纳税所得额</a:t>
            </a:r>
            <a:r>
              <a:rPr lang="en-US" altLang="zh-CN" sz="2800" b="1">
                <a:latin typeface="楷体" panose="02010609060101010101" pitchFamily="49" charset="-122"/>
                <a:ea typeface="楷体" panose="02010609060101010101" pitchFamily="49" charset="-122"/>
              </a:rPr>
              <a:t>=130000+4000×12-3500×12=136000(</a:t>
            </a:r>
            <a:r>
              <a:rPr lang="zh-CN" altLang="en-US" sz="2800" b="1">
                <a:latin typeface="楷体" panose="02010609060101010101" pitchFamily="49" charset="-122"/>
                <a:ea typeface="楷体" panose="02010609060101010101" pitchFamily="49" charset="-122"/>
              </a:rPr>
              <a:t>元</a:t>
            </a:r>
            <a:r>
              <a:rPr lang="en-US" altLang="zh-CN" sz="2800" b="1">
                <a:latin typeface="楷体" panose="02010609060101010101" pitchFamily="49" charset="-122"/>
                <a:ea typeface="楷体" panose="02010609060101010101" pitchFamily="49" charset="-122"/>
              </a:rPr>
              <a:t>)</a:t>
            </a:r>
          </a:p>
          <a:p>
            <a:pPr>
              <a:buFontTx/>
              <a:buNone/>
            </a:pPr>
            <a:r>
              <a:rPr lang="zh-CN" altLang="en-US" sz="2800"/>
              <a:t>　</a:t>
            </a:r>
            <a:r>
              <a:rPr lang="zh-CN" altLang="en-US" sz="2800">
                <a:solidFill>
                  <a:srgbClr val="FF0000"/>
                </a:solidFill>
                <a:latin typeface="黑体" panose="02010609060101010101" pitchFamily="49" charset="-122"/>
                <a:ea typeface="黑体" panose="02010609060101010101" pitchFamily="49" charset="-122"/>
              </a:rPr>
              <a:t>个人所得税</a:t>
            </a:r>
            <a:r>
              <a:rPr lang="en-US" altLang="zh-CN" sz="2800">
                <a:solidFill>
                  <a:srgbClr val="FF0000"/>
                </a:solidFill>
                <a:latin typeface="黑体" panose="02010609060101010101" pitchFamily="49" charset="-122"/>
                <a:ea typeface="黑体" panose="02010609060101010101" pitchFamily="49" charset="-122"/>
              </a:rPr>
              <a:t>=136000×35%-14750=32850(</a:t>
            </a:r>
            <a:r>
              <a:rPr lang="zh-CN" altLang="en-US" sz="2800">
                <a:solidFill>
                  <a:srgbClr val="FF0000"/>
                </a:solidFill>
                <a:latin typeface="黑体" panose="02010609060101010101" pitchFamily="49" charset="-122"/>
                <a:ea typeface="黑体" panose="02010609060101010101" pitchFamily="49" charset="-122"/>
              </a:rPr>
              <a:t>元</a:t>
            </a:r>
            <a:r>
              <a:rPr lang="en-US" altLang="zh-CN" sz="2800">
                <a:solidFill>
                  <a:srgbClr val="FF0000"/>
                </a:solidFill>
                <a:latin typeface="黑体" panose="02010609060101010101" pitchFamily="49" charset="-122"/>
                <a:ea typeface="黑体" panose="02010609060101010101" pitchFamily="49" charset="-122"/>
              </a:rPr>
              <a:t>)</a:t>
            </a:r>
          </a:p>
          <a:p>
            <a:pPr>
              <a:buFontTx/>
              <a:buNone/>
            </a:pPr>
            <a:endParaRPr lang="en-US" altLang="zh-CN" sz="2800">
              <a:solidFill>
                <a:srgbClr val="FF0000"/>
              </a:solidFill>
              <a:latin typeface="黑体" panose="02010609060101010101" pitchFamily="49" charset="-122"/>
              <a:ea typeface="黑体" panose="02010609060101010101" pitchFamily="49" charset="-122"/>
            </a:endParaRPr>
          </a:p>
          <a:p>
            <a:pPr>
              <a:buFontTx/>
              <a:buNone/>
            </a:pPr>
            <a:endParaRPr lang="en-US" altLang="zh-CN" sz="2800">
              <a:solidFill>
                <a:srgbClr val="FF0000"/>
              </a:solidFill>
              <a:latin typeface="黑体" panose="02010609060101010101" pitchFamily="49" charset="-122"/>
              <a:ea typeface="黑体" panose="02010609060101010101" pitchFamily="49" charset="-122"/>
            </a:endParaRPr>
          </a:p>
          <a:p>
            <a:pPr>
              <a:buFontTx/>
              <a:buNone/>
            </a:pPr>
            <a:endParaRPr lang="en-US" altLang="zh-CN" sz="2800" b="1">
              <a:latin typeface="楷体" panose="02010609060101010101" pitchFamily="49" charset="-122"/>
              <a:ea typeface="楷体" panose="02010609060101010101" pitchFamily="49" charset="-122"/>
            </a:endParaRPr>
          </a:p>
          <a:p>
            <a:pPr>
              <a:buFontTx/>
              <a:buNone/>
            </a:pPr>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内容占位符 2">
            <a:extLst>
              <a:ext uri="{FF2B5EF4-FFF2-40B4-BE49-F238E27FC236}">
                <a16:creationId xmlns:a16="http://schemas.microsoft.com/office/drawing/2014/main" id="{F326EC5E-BD69-4F6C-AED4-75274EAC7BFA}"/>
              </a:ext>
            </a:extLst>
          </p:cNvPr>
          <p:cNvSpPr>
            <a:spLocks noGrp="1" noChangeArrowheads="1"/>
          </p:cNvSpPr>
          <p:nvPr>
            <p:ph idx="1"/>
          </p:nvPr>
        </p:nvSpPr>
        <p:spPr>
          <a:xfrm>
            <a:off x="1295400" y="838200"/>
            <a:ext cx="7772400" cy="5257800"/>
          </a:xfrm>
        </p:spPr>
        <p:txBody>
          <a:bodyPr/>
          <a:lstStyle/>
          <a:p>
            <a:r>
              <a:rPr lang="zh-CN" altLang="en-US" sz="2800">
                <a:solidFill>
                  <a:srgbClr val="FF0000"/>
                </a:solidFill>
                <a:latin typeface="黑体" panose="02010609060101010101" pitchFamily="49" charset="-122"/>
                <a:ea typeface="黑体" panose="02010609060101010101" pitchFamily="49" charset="-122"/>
              </a:rPr>
              <a:t>注：</a:t>
            </a:r>
            <a:r>
              <a:rPr lang="en-US" altLang="zh-CN" sz="2800">
                <a:latin typeface="黑体" panose="02010609060101010101" pitchFamily="49" charset="-122"/>
                <a:ea typeface="黑体" panose="02010609060101010101" pitchFamily="49" charset="-122"/>
              </a:rPr>
              <a:t>1.</a:t>
            </a:r>
            <a:r>
              <a:rPr lang="zh-CN" altLang="en-US" sz="2800">
                <a:latin typeface="黑体" panose="02010609060101010101" pitchFamily="49" charset="-122"/>
                <a:ea typeface="黑体" panose="02010609060101010101" pitchFamily="49" charset="-122"/>
              </a:rPr>
              <a:t>商店交企业所得税</a:t>
            </a:r>
            <a:endParaRPr lang="en-US" altLang="zh-CN" sz="2800">
              <a:latin typeface="黑体" panose="02010609060101010101" pitchFamily="49" charset="-122"/>
              <a:ea typeface="黑体" panose="02010609060101010101" pitchFamily="49" charset="-122"/>
            </a:endParaRPr>
          </a:p>
          <a:p>
            <a:r>
              <a:rPr lang="en-US" altLang="zh-CN" sz="2800">
                <a:solidFill>
                  <a:srgbClr val="FF0000"/>
                </a:solidFill>
                <a:latin typeface="黑体" panose="02010609060101010101" pitchFamily="49" charset="-122"/>
                <a:ea typeface="黑体" panose="02010609060101010101" pitchFamily="49" charset="-122"/>
              </a:rPr>
              <a:t>      </a:t>
            </a:r>
            <a:r>
              <a:rPr lang="zh-CN" altLang="en-US" sz="2800">
                <a:solidFill>
                  <a:srgbClr val="FF0000"/>
                </a:solidFill>
                <a:latin typeface="黑体" panose="02010609060101010101" pitchFamily="49" charset="-122"/>
                <a:ea typeface="黑体" panose="02010609060101010101" pitchFamily="49" charset="-122"/>
              </a:rPr>
              <a:t>刘某交个人所得税</a:t>
            </a:r>
          </a:p>
          <a:p>
            <a:r>
              <a:rPr lang="zh-CN" altLang="en-US" sz="2800">
                <a:latin typeface="黑体" panose="02010609060101010101" pitchFamily="49" charset="-122"/>
                <a:ea typeface="黑体" panose="02010609060101010101" pitchFamily="49" charset="-122"/>
              </a:rPr>
              <a:t>　　</a:t>
            </a:r>
            <a:r>
              <a:rPr lang="en-US" altLang="zh-CN" sz="2800">
                <a:latin typeface="黑体" panose="02010609060101010101" pitchFamily="49" charset="-122"/>
                <a:ea typeface="黑体" panose="02010609060101010101" pitchFamily="49" charset="-122"/>
              </a:rPr>
              <a:t>2.</a:t>
            </a:r>
            <a:r>
              <a:rPr lang="zh-CN" altLang="en-US" sz="2800">
                <a:latin typeface="黑体" panose="02010609060101010101" pitchFamily="49" charset="-122"/>
                <a:ea typeface="黑体" panose="02010609060101010101" pitchFamily="49" charset="-122"/>
              </a:rPr>
              <a:t>商店计算企业所得税的应纳税所得额不能扣除承包费</a:t>
            </a:r>
            <a:r>
              <a:rPr lang="en-US" altLang="zh-CN" sz="2800">
                <a:latin typeface="黑体" panose="02010609060101010101" pitchFamily="49" charset="-122"/>
                <a:ea typeface="黑体" panose="02010609060101010101" pitchFamily="49" charset="-122"/>
              </a:rPr>
              <a:t>;</a:t>
            </a:r>
          </a:p>
          <a:p>
            <a:r>
              <a:rPr lang="zh-CN" altLang="en-US" sz="2800">
                <a:latin typeface="黑体" panose="02010609060101010101" pitchFamily="49" charset="-122"/>
                <a:ea typeface="黑体" panose="02010609060101010101" pitchFamily="49" charset="-122"/>
              </a:rPr>
              <a:t>　　</a:t>
            </a:r>
            <a:r>
              <a:rPr lang="zh-CN" altLang="en-US" sz="2800">
                <a:solidFill>
                  <a:srgbClr val="FF0000"/>
                </a:solidFill>
                <a:latin typeface="黑体" panose="02010609060101010101" pitchFamily="49" charset="-122"/>
                <a:ea typeface="黑体" panose="02010609060101010101" pitchFamily="49" charset="-122"/>
              </a:rPr>
              <a:t>刘某计算个人所得税的应纳税所得额能扣除承包费</a:t>
            </a:r>
          </a:p>
          <a:p>
            <a:r>
              <a:rPr lang="zh-CN" altLang="en-US" sz="2800">
                <a:latin typeface="黑体" panose="02010609060101010101" pitchFamily="49" charset="-122"/>
                <a:ea typeface="黑体" panose="02010609060101010101" pitchFamily="49" charset="-122"/>
              </a:rPr>
              <a:t>　　</a:t>
            </a:r>
            <a:r>
              <a:rPr lang="en-US" altLang="zh-CN" sz="2800">
                <a:latin typeface="黑体" panose="02010609060101010101" pitchFamily="49" charset="-122"/>
                <a:ea typeface="黑体" panose="02010609060101010101" pitchFamily="49" charset="-122"/>
              </a:rPr>
              <a:t>3.</a:t>
            </a:r>
            <a:r>
              <a:rPr lang="zh-CN" altLang="en-US" sz="2800">
                <a:latin typeface="黑体" panose="02010609060101010101" pitchFamily="49" charset="-122"/>
                <a:ea typeface="黑体" panose="02010609060101010101" pitchFamily="49" charset="-122"/>
              </a:rPr>
              <a:t>商店计算企业所得税的应纳税所得额业主工资据实扣除</a:t>
            </a:r>
          </a:p>
          <a:p>
            <a:r>
              <a:rPr lang="zh-CN" altLang="en-US" sz="2800">
                <a:latin typeface="黑体" panose="02010609060101010101" pitchFamily="49" charset="-122"/>
                <a:ea typeface="黑体" panose="02010609060101010101" pitchFamily="49" charset="-122"/>
              </a:rPr>
              <a:t>　　</a:t>
            </a:r>
            <a:r>
              <a:rPr lang="zh-CN" altLang="en-US" sz="2800">
                <a:solidFill>
                  <a:srgbClr val="FF0000"/>
                </a:solidFill>
                <a:latin typeface="黑体" panose="02010609060101010101" pitchFamily="49" charset="-122"/>
                <a:ea typeface="黑体" panose="02010609060101010101" pitchFamily="49" charset="-122"/>
              </a:rPr>
              <a:t>刘某计算个人所得税的应纳税所得额业主工资不能据实扣除，每人每月</a:t>
            </a:r>
            <a:r>
              <a:rPr lang="en-US" altLang="zh-CN" sz="2800">
                <a:solidFill>
                  <a:srgbClr val="FF0000"/>
                </a:solidFill>
                <a:latin typeface="黑体" panose="02010609060101010101" pitchFamily="49" charset="-122"/>
                <a:ea typeface="黑体" panose="02010609060101010101" pitchFamily="49" charset="-122"/>
              </a:rPr>
              <a:t>3500</a:t>
            </a:r>
            <a:r>
              <a:rPr lang="zh-CN" altLang="en-US" sz="2800">
                <a:solidFill>
                  <a:srgbClr val="FF0000"/>
                </a:solidFill>
                <a:latin typeface="黑体" panose="02010609060101010101" pitchFamily="49" charset="-122"/>
                <a:ea typeface="黑体" panose="02010609060101010101" pitchFamily="49" charset="-122"/>
              </a:rPr>
              <a:t>元。</a:t>
            </a:r>
          </a:p>
          <a:p>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2D8E1D5C-DDE5-4C00-8228-A967A91C47CD}"/>
              </a:ext>
            </a:extLst>
          </p:cNvPr>
          <p:cNvSpPr>
            <a:spLocks noGrp="1" noChangeArrowheads="1"/>
          </p:cNvSpPr>
          <p:nvPr>
            <p:ph idx="1"/>
          </p:nvPr>
        </p:nvSpPr>
        <p:spPr>
          <a:xfrm>
            <a:off x="685800" y="260350"/>
            <a:ext cx="8001000" cy="6597650"/>
          </a:xfrm>
        </p:spPr>
        <p:txBody>
          <a:bodyPr/>
          <a:lstStyle/>
          <a:p>
            <a:pPr eaLnBrk="1" hangingPunct="1"/>
            <a:r>
              <a:rPr lang="zh-CN" altLang="en-US" b="1">
                <a:ea typeface="黑体" panose="02010609060101010101" pitchFamily="49" charset="-122"/>
              </a:rPr>
              <a:t>五、劳务报酬所得应纳税额的计算</a:t>
            </a:r>
            <a:r>
              <a:rPr lang="zh-CN" altLang="en-US" sz="3700" b="1"/>
              <a:t> </a:t>
            </a:r>
          </a:p>
          <a:p>
            <a:pPr eaLnBrk="1" hangingPunct="1"/>
            <a:r>
              <a:rPr lang="zh-CN" altLang="en-US" sz="3000" b="1"/>
              <a:t>（一）应纳税所得额的确定</a:t>
            </a:r>
          </a:p>
          <a:p>
            <a:pPr eaLnBrk="1" hangingPunct="1"/>
            <a:r>
              <a:rPr lang="zh-CN" altLang="en-US" sz="3000">
                <a:ea typeface="仿宋_GB2312"/>
                <a:cs typeface="仿宋_GB2312"/>
              </a:rPr>
              <a:t>实行定率、定额扣除</a:t>
            </a:r>
          </a:p>
          <a:p>
            <a:pPr eaLnBrk="1" hangingPunct="1"/>
            <a:r>
              <a:rPr lang="en-US" altLang="zh-CN" sz="3000" b="1">
                <a:latin typeface="楷体" panose="02010609060101010101" pitchFamily="49" charset="-122"/>
                <a:ea typeface="楷体" panose="02010609060101010101" pitchFamily="49" charset="-122"/>
              </a:rPr>
              <a:t>1.</a:t>
            </a:r>
            <a:r>
              <a:rPr lang="zh-CN" altLang="en-US" sz="3000" b="1">
                <a:latin typeface="楷体" panose="02010609060101010101" pitchFamily="49" charset="-122"/>
                <a:ea typeface="楷体" panose="02010609060101010101" pitchFamily="49" charset="-122"/>
              </a:rPr>
              <a:t>每次</a:t>
            </a:r>
            <a:r>
              <a:rPr lang="zh-CN" altLang="en-US" sz="3000" b="1">
                <a:solidFill>
                  <a:srgbClr val="FF0000"/>
                </a:solidFill>
                <a:latin typeface="楷体" panose="02010609060101010101" pitchFamily="49" charset="-122"/>
                <a:ea typeface="楷体" panose="02010609060101010101" pitchFamily="49" charset="-122"/>
              </a:rPr>
              <a:t>收入</a:t>
            </a:r>
            <a:r>
              <a:rPr lang="zh-CN" altLang="en-US" sz="3000" b="1">
                <a:latin typeface="楷体" panose="02010609060101010101" pitchFamily="49" charset="-122"/>
                <a:ea typeface="楷体" panose="02010609060101010101" pitchFamily="49" charset="-122"/>
              </a:rPr>
              <a:t>不超过</a:t>
            </a:r>
            <a:r>
              <a:rPr lang="en-US" altLang="zh-CN" sz="3000" b="1">
                <a:latin typeface="楷体" panose="02010609060101010101" pitchFamily="49" charset="-122"/>
                <a:ea typeface="楷体" panose="02010609060101010101" pitchFamily="49" charset="-122"/>
              </a:rPr>
              <a:t>4000</a:t>
            </a:r>
            <a:r>
              <a:rPr lang="zh-CN" altLang="en-US" sz="3000" b="1">
                <a:latin typeface="楷体" panose="02010609060101010101" pitchFamily="49" charset="-122"/>
                <a:ea typeface="楷体" panose="02010609060101010101" pitchFamily="49" charset="-122"/>
              </a:rPr>
              <a:t>元的：</a:t>
            </a:r>
          </a:p>
          <a:p>
            <a:pPr eaLnBrk="1" hangingPunct="1"/>
            <a:r>
              <a:rPr lang="zh-CN" altLang="en-US" sz="2800" b="1">
                <a:latin typeface="楷体" panose="02010609060101010101" pitchFamily="49" charset="-122"/>
                <a:ea typeface="楷体" panose="02010609060101010101" pitchFamily="49" charset="-122"/>
              </a:rPr>
              <a:t>应纳税所得额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每次收入额－</a:t>
            </a:r>
            <a:r>
              <a:rPr lang="en-US" altLang="zh-CN" sz="2800" b="1">
                <a:solidFill>
                  <a:srgbClr val="FF0000"/>
                </a:solidFill>
                <a:latin typeface="楷体" panose="02010609060101010101" pitchFamily="49" charset="-122"/>
                <a:ea typeface="楷体" panose="02010609060101010101" pitchFamily="49" charset="-122"/>
              </a:rPr>
              <a:t>800</a:t>
            </a:r>
          </a:p>
          <a:p>
            <a:pPr eaLnBrk="1" hangingPunct="1"/>
            <a:r>
              <a:rPr lang="en-US" altLang="zh-CN" sz="3000" b="1">
                <a:latin typeface="楷体" panose="02010609060101010101" pitchFamily="49" charset="-122"/>
                <a:ea typeface="楷体" panose="02010609060101010101" pitchFamily="49" charset="-122"/>
              </a:rPr>
              <a:t>2.</a:t>
            </a:r>
            <a:r>
              <a:rPr lang="zh-CN" altLang="en-US" sz="3000" b="1">
                <a:latin typeface="楷体" panose="02010609060101010101" pitchFamily="49" charset="-122"/>
                <a:ea typeface="楷体" panose="02010609060101010101" pitchFamily="49" charset="-122"/>
              </a:rPr>
              <a:t>每次</a:t>
            </a:r>
            <a:r>
              <a:rPr lang="zh-CN" altLang="en-US" sz="3000" b="1">
                <a:solidFill>
                  <a:srgbClr val="FF0000"/>
                </a:solidFill>
                <a:latin typeface="楷体" panose="02010609060101010101" pitchFamily="49" charset="-122"/>
                <a:ea typeface="楷体" panose="02010609060101010101" pitchFamily="49" charset="-122"/>
              </a:rPr>
              <a:t>收入</a:t>
            </a:r>
            <a:r>
              <a:rPr lang="zh-CN" altLang="en-US" sz="3000" b="1">
                <a:latin typeface="楷体" panose="02010609060101010101" pitchFamily="49" charset="-122"/>
                <a:ea typeface="楷体" panose="02010609060101010101" pitchFamily="49" charset="-122"/>
              </a:rPr>
              <a:t>在</a:t>
            </a:r>
            <a:r>
              <a:rPr lang="en-US" altLang="zh-CN" sz="3000" b="1">
                <a:latin typeface="楷体" panose="02010609060101010101" pitchFamily="49" charset="-122"/>
                <a:ea typeface="楷体" panose="02010609060101010101" pitchFamily="49" charset="-122"/>
              </a:rPr>
              <a:t>4000</a:t>
            </a:r>
            <a:r>
              <a:rPr lang="zh-CN" altLang="en-US" sz="3000" b="1">
                <a:latin typeface="楷体" panose="02010609060101010101" pitchFamily="49" charset="-122"/>
                <a:ea typeface="楷体" panose="02010609060101010101" pitchFamily="49" charset="-122"/>
              </a:rPr>
              <a:t>元以上的：</a:t>
            </a:r>
          </a:p>
          <a:p>
            <a:pPr eaLnBrk="1" hangingPunct="1"/>
            <a:r>
              <a:rPr lang="zh-CN" altLang="en-US" sz="2800" b="1">
                <a:latin typeface="楷体" panose="02010609060101010101" pitchFamily="49" charset="-122"/>
                <a:ea typeface="楷体" panose="02010609060101010101" pitchFamily="49" charset="-122"/>
              </a:rPr>
              <a:t>应纳税所得额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每次收入额</a:t>
            </a:r>
            <a:r>
              <a:rPr lang="en-US" altLang="zh-CN" sz="2800" b="1">
                <a:latin typeface="楷体" panose="02010609060101010101" pitchFamily="49" charset="-122"/>
                <a:ea typeface="楷体" panose="02010609060101010101" pitchFamily="49" charset="-122"/>
              </a:rPr>
              <a:t>×(1</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20%)</a:t>
            </a:r>
          </a:p>
          <a:p>
            <a:pPr eaLnBrk="1" hangingPunct="1"/>
            <a:r>
              <a:rPr lang="en-US" altLang="zh-CN" sz="2800" b="1">
                <a:solidFill>
                  <a:srgbClr val="FF0000"/>
                </a:solidFill>
                <a:latin typeface="楷体_GB2312" pitchFamily="1" charset="-122"/>
                <a:ea typeface="楷体_GB2312" pitchFamily="1" charset="-122"/>
              </a:rPr>
              <a:t>3</a:t>
            </a:r>
            <a:r>
              <a:rPr lang="zh-CN" altLang="en-US" sz="2800" b="1">
                <a:solidFill>
                  <a:srgbClr val="FF0000"/>
                </a:solidFill>
                <a:latin typeface="楷体_GB2312" pitchFamily="1" charset="-122"/>
                <a:ea typeface="楷体_GB2312" pitchFamily="1" charset="-122"/>
              </a:rPr>
              <a:t>、</a:t>
            </a:r>
            <a:r>
              <a:rPr lang="zh-CN" altLang="en-US" sz="2800" b="1">
                <a:solidFill>
                  <a:srgbClr val="FF0000"/>
                </a:solidFill>
                <a:latin typeface="Arial" panose="020B0604020202020204" pitchFamily="34" charset="0"/>
                <a:ea typeface="楷体_GB2312" pitchFamily="1" charset="-122"/>
              </a:rPr>
              <a:t>“</a:t>
            </a:r>
            <a:r>
              <a:rPr lang="zh-CN" altLang="en-US" sz="2800" b="1">
                <a:solidFill>
                  <a:srgbClr val="FF0000"/>
                </a:solidFill>
                <a:latin typeface="楷体_GB2312" pitchFamily="1" charset="-122"/>
                <a:ea typeface="楷体_GB2312" pitchFamily="1" charset="-122"/>
              </a:rPr>
              <a:t>次</a:t>
            </a:r>
            <a:r>
              <a:rPr lang="zh-CN" altLang="en-US" sz="2800" b="1">
                <a:solidFill>
                  <a:srgbClr val="FF0000"/>
                </a:solidFill>
                <a:latin typeface="Arial" panose="020B0604020202020204" pitchFamily="34" charset="0"/>
                <a:ea typeface="楷体_GB2312" pitchFamily="1" charset="-122"/>
              </a:rPr>
              <a:t>”</a:t>
            </a:r>
            <a:r>
              <a:rPr lang="zh-CN" altLang="en-US" sz="2800" b="1">
                <a:solidFill>
                  <a:srgbClr val="FF0000"/>
                </a:solidFill>
                <a:latin typeface="楷体_GB2312" pitchFamily="1" charset="-122"/>
                <a:ea typeface="楷体_GB2312" pitchFamily="1" charset="-122"/>
              </a:rPr>
              <a:t>的界定</a:t>
            </a:r>
            <a:endParaRPr lang="zh-CN" altLang="en-US" sz="2800" b="1">
              <a:latin typeface="楷体_GB2312" pitchFamily="1" charset="-122"/>
              <a:ea typeface="楷体_GB2312" pitchFamily="1" charset="-122"/>
            </a:endParaRPr>
          </a:p>
          <a:p>
            <a:pPr eaLnBrk="1" hangingPunct="1"/>
            <a:r>
              <a:rPr lang="zh-CN" altLang="en-US" sz="2800" b="1">
                <a:latin typeface="楷体_GB2312" pitchFamily="1" charset="-122"/>
                <a:ea typeface="楷体_GB2312" pitchFamily="1" charset="-122"/>
              </a:rPr>
              <a:t>   </a:t>
            </a:r>
            <a:r>
              <a:rPr lang="zh-CN" altLang="en-US" sz="2400" b="1">
                <a:latin typeface="楷体_GB2312" pitchFamily="1" charset="-122"/>
                <a:ea typeface="楷体_GB2312" pitchFamily="1" charset="-122"/>
              </a:rPr>
              <a:t>劳务报酬所得，因其一般具有不固定性、非经常性，不便于按月计算，所以税法规定凡属于</a:t>
            </a:r>
            <a:r>
              <a:rPr lang="zh-CN" altLang="en-US" sz="2400" b="1">
                <a:solidFill>
                  <a:srgbClr val="FF0000"/>
                </a:solidFill>
                <a:latin typeface="楷体_GB2312" pitchFamily="1" charset="-122"/>
                <a:ea typeface="楷体_GB2312" pitchFamily="1" charset="-122"/>
              </a:rPr>
              <a:t>一次性</a:t>
            </a:r>
            <a:r>
              <a:rPr lang="zh-CN" altLang="en-US" sz="2400" b="1">
                <a:latin typeface="楷体_GB2312" pitchFamily="1" charset="-122"/>
                <a:ea typeface="楷体_GB2312" pitchFamily="1" charset="-122"/>
              </a:rPr>
              <a:t>收入的，以取得该项收入为一次；属于同一项目</a:t>
            </a:r>
            <a:r>
              <a:rPr lang="zh-CN" altLang="en-US" sz="2400" b="1">
                <a:solidFill>
                  <a:srgbClr val="FF0000"/>
                </a:solidFill>
                <a:latin typeface="楷体_GB2312" pitchFamily="1" charset="-122"/>
                <a:ea typeface="楷体_GB2312" pitchFamily="1" charset="-122"/>
              </a:rPr>
              <a:t>连续性</a:t>
            </a:r>
            <a:r>
              <a:rPr lang="zh-CN" altLang="en-US" sz="2400" b="1">
                <a:latin typeface="楷体_GB2312" pitchFamily="1" charset="-122"/>
                <a:ea typeface="楷体_GB2312" pitchFamily="1" charset="-122"/>
              </a:rPr>
              <a:t>收入的，</a:t>
            </a:r>
            <a:r>
              <a:rPr lang="zh-CN" altLang="en-US" sz="2400" b="1">
                <a:solidFill>
                  <a:srgbClr val="FF0000"/>
                </a:solidFill>
                <a:latin typeface="楷体_GB2312" pitchFamily="1" charset="-122"/>
                <a:ea typeface="楷体_GB2312" pitchFamily="1" charset="-122"/>
              </a:rPr>
              <a:t>以一个月取得的收入为一次</a:t>
            </a:r>
            <a:r>
              <a:rPr lang="zh-CN" altLang="en-US" sz="2400" b="1">
                <a:latin typeface="楷体_GB2312" pitchFamily="1" charset="-122"/>
                <a:ea typeface="楷体_GB2312" pitchFamily="1"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0354">
                                            <p:txEl>
                                              <p:pRg st="1" end="1"/>
                                            </p:txEl>
                                          </p:spTgt>
                                        </p:tgtEl>
                                        <p:attrNameLst>
                                          <p:attrName>style.visibility</p:attrName>
                                        </p:attrNameLst>
                                      </p:cBhvr>
                                      <p:to>
                                        <p:strVal val="visible"/>
                                      </p:to>
                                    </p:set>
                                    <p:anim calcmode="lin" valueType="num">
                                      <p:cBhvr additive="base">
                                        <p:cTn id="7" dur="500" fill="hold"/>
                                        <p:tgtEl>
                                          <p:spTgt spid="10035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03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0354">
                                            <p:txEl>
                                              <p:pRg st="2" end="2"/>
                                            </p:txEl>
                                          </p:spTgt>
                                        </p:tgtEl>
                                        <p:attrNameLst>
                                          <p:attrName>style.visibility</p:attrName>
                                        </p:attrNameLst>
                                      </p:cBhvr>
                                      <p:to>
                                        <p:strVal val="visible"/>
                                      </p:to>
                                    </p:set>
                                    <p:anim calcmode="lin" valueType="num">
                                      <p:cBhvr additive="base">
                                        <p:cTn id="13" dur="500" fill="hold"/>
                                        <p:tgtEl>
                                          <p:spTgt spid="10035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3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0354">
                                            <p:txEl>
                                              <p:pRg st="3" end="3"/>
                                            </p:txEl>
                                          </p:spTgt>
                                        </p:tgtEl>
                                        <p:attrNameLst>
                                          <p:attrName>style.visibility</p:attrName>
                                        </p:attrNameLst>
                                      </p:cBhvr>
                                      <p:to>
                                        <p:strVal val="visible"/>
                                      </p:to>
                                    </p:set>
                                    <p:anim calcmode="lin" valueType="num">
                                      <p:cBhvr additive="base">
                                        <p:cTn id="19" dur="500" fill="hold"/>
                                        <p:tgtEl>
                                          <p:spTgt spid="10035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03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0354">
                                            <p:txEl>
                                              <p:pRg st="4" end="4"/>
                                            </p:txEl>
                                          </p:spTgt>
                                        </p:tgtEl>
                                        <p:attrNameLst>
                                          <p:attrName>style.visibility</p:attrName>
                                        </p:attrNameLst>
                                      </p:cBhvr>
                                      <p:to>
                                        <p:strVal val="visible"/>
                                      </p:to>
                                    </p:set>
                                    <p:anim calcmode="lin" valueType="num">
                                      <p:cBhvr additive="base">
                                        <p:cTn id="25" dur="500" fill="hold"/>
                                        <p:tgtEl>
                                          <p:spTgt spid="10035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03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0354">
                                            <p:txEl>
                                              <p:pRg st="5" end="5"/>
                                            </p:txEl>
                                          </p:spTgt>
                                        </p:tgtEl>
                                        <p:attrNameLst>
                                          <p:attrName>style.visibility</p:attrName>
                                        </p:attrNameLst>
                                      </p:cBhvr>
                                      <p:to>
                                        <p:strVal val="visible"/>
                                      </p:to>
                                    </p:set>
                                    <p:anim calcmode="lin" valueType="num">
                                      <p:cBhvr additive="base">
                                        <p:cTn id="31" dur="500" fill="hold"/>
                                        <p:tgtEl>
                                          <p:spTgt spid="10035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03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00354">
                                            <p:txEl>
                                              <p:pRg st="6" end="6"/>
                                            </p:txEl>
                                          </p:spTgt>
                                        </p:tgtEl>
                                        <p:attrNameLst>
                                          <p:attrName>style.visibility</p:attrName>
                                        </p:attrNameLst>
                                      </p:cBhvr>
                                      <p:to>
                                        <p:strVal val="visible"/>
                                      </p:to>
                                    </p:set>
                                    <p:anim calcmode="lin" valueType="num">
                                      <p:cBhvr additive="base">
                                        <p:cTn id="37" dur="500" fill="hold"/>
                                        <p:tgtEl>
                                          <p:spTgt spid="10035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03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00354">
                                            <p:txEl>
                                              <p:pRg st="7" end="7"/>
                                            </p:txEl>
                                          </p:spTgt>
                                        </p:tgtEl>
                                        <p:attrNameLst>
                                          <p:attrName>style.visibility</p:attrName>
                                        </p:attrNameLst>
                                      </p:cBhvr>
                                      <p:to>
                                        <p:strVal val="visible"/>
                                      </p:to>
                                    </p:set>
                                    <p:anim calcmode="lin" valueType="num">
                                      <p:cBhvr additive="base">
                                        <p:cTn id="43" dur="500" fill="hold"/>
                                        <p:tgtEl>
                                          <p:spTgt spid="10035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03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00354">
                                            <p:txEl>
                                              <p:pRg st="8" end="8"/>
                                            </p:txEl>
                                          </p:spTgt>
                                        </p:tgtEl>
                                        <p:attrNameLst>
                                          <p:attrName>style.visibility</p:attrName>
                                        </p:attrNameLst>
                                      </p:cBhvr>
                                      <p:to>
                                        <p:strVal val="visible"/>
                                      </p:to>
                                    </p:set>
                                    <p:anim calcmode="lin" valueType="num">
                                      <p:cBhvr additive="base">
                                        <p:cTn id="49" dur="500" fill="hold"/>
                                        <p:tgtEl>
                                          <p:spTgt spid="10035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035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19D23791-8578-4B83-9B0E-C5A4ED9267FC}"/>
              </a:ext>
            </a:extLst>
          </p:cNvPr>
          <p:cNvSpPr>
            <a:spLocks noGrp="1" noChangeArrowheads="1"/>
          </p:cNvSpPr>
          <p:nvPr>
            <p:ph idx="1"/>
          </p:nvPr>
        </p:nvSpPr>
        <p:spPr>
          <a:xfrm>
            <a:off x="914400" y="990600"/>
            <a:ext cx="8050213" cy="4724400"/>
          </a:xfrm>
        </p:spPr>
        <p:txBody>
          <a:bodyPr/>
          <a:lstStyle/>
          <a:p>
            <a:pPr eaLnBrk="1" hangingPunct="1">
              <a:lnSpc>
                <a:spcPct val="90000"/>
              </a:lnSpc>
            </a:pPr>
            <a:r>
              <a:rPr lang="zh-CN" altLang="en-US" sz="2800" b="1"/>
              <a:t>注：同一事项连续取得的收入：</a:t>
            </a:r>
          </a:p>
          <a:p>
            <a:pPr eaLnBrk="1" hangingPunct="1">
              <a:lnSpc>
                <a:spcPct val="90000"/>
              </a:lnSpc>
            </a:pPr>
            <a:r>
              <a:rPr lang="en-US" altLang="zh-CN" b="1">
                <a:solidFill>
                  <a:srgbClr val="FF0000"/>
                </a:solidFill>
                <a:latin typeface="楷体_GB2312" pitchFamily="1" charset="-122"/>
                <a:ea typeface="楷体_GB2312" pitchFamily="1" charset="-122"/>
              </a:rPr>
              <a:t>A</a:t>
            </a:r>
            <a:r>
              <a:rPr lang="zh-CN" altLang="en-US" b="1">
                <a:solidFill>
                  <a:srgbClr val="FF0000"/>
                </a:solidFill>
                <a:latin typeface="楷体_GB2312" pitchFamily="1" charset="-122"/>
                <a:ea typeface="楷体_GB2312" pitchFamily="1" charset="-122"/>
              </a:rPr>
              <a:t>、</a:t>
            </a:r>
            <a:r>
              <a:rPr lang="zh-CN" altLang="en-US" b="1">
                <a:latin typeface="楷体" panose="02010609060101010101" pitchFamily="49" charset="-122"/>
                <a:ea typeface="楷体" panose="02010609060101010101" pitchFamily="49" charset="-122"/>
              </a:rPr>
              <a:t>当事项不能分割为自然次时（即劳务所作用的对象为一有机整体），以同一事项所取得的所有收入为一次。</a:t>
            </a:r>
          </a:p>
          <a:p>
            <a:pPr eaLnBrk="1" hangingPunct="1">
              <a:lnSpc>
                <a:spcPct val="90000"/>
              </a:lnSpc>
            </a:pPr>
            <a:r>
              <a:rPr lang="en-US" altLang="zh-CN" b="1">
                <a:solidFill>
                  <a:srgbClr val="FF0000"/>
                </a:solidFill>
                <a:latin typeface="楷体" panose="02010609060101010101" pitchFamily="49" charset="-122"/>
                <a:ea typeface="楷体" panose="02010609060101010101" pitchFamily="49" charset="-122"/>
              </a:rPr>
              <a:t>B</a:t>
            </a:r>
            <a:r>
              <a:rPr lang="zh-CN" altLang="en-US" b="1">
                <a:solidFill>
                  <a:srgbClr val="FF0000"/>
                </a:solidFill>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当可以分割为自然次时，</a:t>
            </a:r>
            <a:r>
              <a:rPr lang="zh-CN" altLang="en-US" b="1">
                <a:solidFill>
                  <a:srgbClr val="FF0000"/>
                </a:solidFill>
                <a:latin typeface="楷体" panose="02010609060101010101" pitchFamily="49" charset="-122"/>
                <a:ea typeface="楷体" panose="02010609060101010101" pitchFamily="49" charset="-122"/>
              </a:rPr>
              <a:t>以一个月取得的收入为一次</a:t>
            </a:r>
            <a:r>
              <a:rPr lang="zh-CN" altLang="en-US" b="1">
                <a:latin typeface="楷体" panose="02010609060101010101" pitchFamily="49" charset="-122"/>
                <a:ea typeface="楷体" panose="02010609060101010101"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1378">
                                            <p:txEl>
                                              <p:pRg st="0" end="0"/>
                                            </p:txEl>
                                          </p:spTgt>
                                        </p:tgtEl>
                                        <p:attrNameLst>
                                          <p:attrName>style.visibility</p:attrName>
                                        </p:attrNameLst>
                                      </p:cBhvr>
                                      <p:to>
                                        <p:strVal val="visible"/>
                                      </p:to>
                                    </p:set>
                                    <p:anim calcmode="lin" valueType="num">
                                      <p:cBhvr additive="base">
                                        <p:cTn id="7" dur="500" fill="hold"/>
                                        <p:tgtEl>
                                          <p:spTgt spid="1013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13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1378">
                                            <p:txEl>
                                              <p:pRg st="1" end="1"/>
                                            </p:txEl>
                                          </p:spTgt>
                                        </p:tgtEl>
                                        <p:attrNameLst>
                                          <p:attrName>style.visibility</p:attrName>
                                        </p:attrNameLst>
                                      </p:cBhvr>
                                      <p:to>
                                        <p:strVal val="visible"/>
                                      </p:to>
                                    </p:set>
                                    <p:anim calcmode="lin" valueType="num">
                                      <p:cBhvr additive="base">
                                        <p:cTn id="13" dur="500" fill="hold"/>
                                        <p:tgtEl>
                                          <p:spTgt spid="10137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137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1378">
                                            <p:txEl>
                                              <p:pRg st="2" end="2"/>
                                            </p:txEl>
                                          </p:spTgt>
                                        </p:tgtEl>
                                        <p:attrNameLst>
                                          <p:attrName>style.visibility</p:attrName>
                                        </p:attrNameLst>
                                      </p:cBhvr>
                                      <p:to>
                                        <p:strVal val="visible"/>
                                      </p:to>
                                    </p:set>
                                    <p:anim calcmode="lin" valueType="num">
                                      <p:cBhvr additive="base">
                                        <p:cTn id="19" dur="500" fill="hold"/>
                                        <p:tgtEl>
                                          <p:spTgt spid="10137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137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4A7A8C9-D8B6-41D4-8CEE-7551C6D8A264}"/>
              </a:ext>
            </a:extLst>
          </p:cNvPr>
          <p:cNvSpPr>
            <a:spLocks noGrp="1" noChangeArrowheads="1"/>
          </p:cNvSpPr>
          <p:nvPr>
            <p:ph idx="1"/>
          </p:nvPr>
        </p:nvSpPr>
        <p:spPr>
          <a:xfrm>
            <a:off x="1295400" y="381000"/>
            <a:ext cx="7620000" cy="5715000"/>
          </a:xfrm>
        </p:spPr>
        <p:txBody>
          <a:bodyPr/>
          <a:lstStyle/>
          <a:p>
            <a:pPr eaLnBrk="1" hangingPunct="1">
              <a:lnSpc>
                <a:spcPct val="90000"/>
              </a:lnSpc>
            </a:pPr>
            <a:r>
              <a:rPr lang="zh-CN" altLang="en-US" sz="2800" b="1">
                <a:solidFill>
                  <a:srgbClr val="FF0000"/>
                </a:solidFill>
                <a:latin typeface="楷体_GB2312" pitchFamily="1" charset="-122"/>
                <a:ea typeface="楷体_GB2312" pitchFamily="1" charset="-122"/>
              </a:rPr>
              <a:t>例：</a:t>
            </a:r>
            <a:r>
              <a:rPr lang="zh-CN" altLang="en-US" sz="2800" b="1">
                <a:latin typeface="楷体_GB2312" pitchFamily="1" charset="-122"/>
                <a:ea typeface="楷体_GB2312" pitchFamily="1" charset="-122"/>
              </a:rPr>
              <a:t>建筑设计院某工程师为一工程项目制图，</a:t>
            </a:r>
            <a:r>
              <a:rPr lang="en-US" altLang="zh-CN" sz="2800" b="1">
                <a:latin typeface="楷体_GB2312" pitchFamily="1" charset="-122"/>
                <a:ea typeface="楷体_GB2312" pitchFamily="1" charset="-122"/>
              </a:rPr>
              <a:t>3</a:t>
            </a:r>
            <a:r>
              <a:rPr lang="zh-CN" altLang="en-US" sz="2800" b="1">
                <a:latin typeface="楷体_GB2312" pitchFamily="1" charset="-122"/>
                <a:ea typeface="楷体_GB2312" pitchFamily="1" charset="-122"/>
              </a:rPr>
              <a:t>个月完工交付了图纸。对方第一个月支付劳务费</a:t>
            </a:r>
            <a:r>
              <a:rPr lang="en-US" altLang="zh-CN" sz="2800" b="1">
                <a:latin typeface="楷体_GB2312" pitchFamily="1" charset="-122"/>
                <a:ea typeface="楷体_GB2312" pitchFamily="1" charset="-122"/>
              </a:rPr>
              <a:t>800</a:t>
            </a:r>
            <a:r>
              <a:rPr lang="zh-CN" altLang="en-US" sz="2800" b="1">
                <a:latin typeface="楷体_GB2312" pitchFamily="1" charset="-122"/>
                <a:ea typeface="楷体_GB2312" pitchFamily="1" charset="-122"/>
              </a:rPr>
              <a:t>元，第二个月支付劳务费</a:t>
            </a:r>
            <a:r>
              <a:rPr lang="en-US" altLang="zh-CN" sz="2800" b="1">
                <a:latin typeface="楷体_GB2312" pitchFamily="1" charset="-122"/>
                <a:ea typeface="楷体_GB2312" pitchFamily="1" charset="-122"/>
              </a:rPr>
              <a:t>1200</a:t>
            </a:r>
            <a:r>
              <a:rPr lang="zh-CN" altLang="en-US" sz="2800" b="1">
                <a:latin typeface="楷体_GB2312" pitchFamily="1" charset="-122"/>
                <a:ea typeface="楷体_GB2312" pitchFamily="1" charset="-122"/>
              </a:rPr>
              <a:t>，第三个月支付劳务费</a:t>
            </a:r>
            <a:r>
              <a:rPr lang="en-US" altLang="zh-CN" sz="2800" b="1">
                <a:latin typeface="楷体_GB2312" pitchFamily="1" charset="-122"/>
                <a:ea typeface="楷体_GB2312" pitchFamily="1" charset="-122"/>
              </a:rPr>
              <a:t>3000</a:t>
            </a:r>
            <a:r>
              <a:rPr lang="zh-CN" altLang="en-US" sz="2800" b="1">
                <a:latin typeface="楷体_GB2312" pitchFamily="1" charset="-122"/>
                <a:ea typeface="楷体_GB2312" pitchFamily="1" charset="-122"/>
              </a:rPr>
              <a:t>元。该工程师应就该项所得缴纳个人所得税为？</a:t>
            </a:r>
          </a:p>
          <a:p>
            <a:pPr eaLnBrk="1" hangingPunct="1">
              <a:lnSpc>
                <a:spcPct val="90000"/>
              </a:lnSpc>
            </a:pPr>
            <a:r>
              <a:rPr lang="zh-CN" altLang="en-US" sz="2800" b="1">
                <a:latin typeface="楷体" panose="02010609060101010101" pitchFamily="49" charset="-122"/>
                <a:ea typeface="楷体" panose="02010609060101010101" pitchFamily="49" charset="-122"/>
              </a:rPr>
              <a:t>解：</a:t>
            </a:r>
          </a:p>
          <a:p>
            <a:pPr eaLnBrk="1" hangingPunct="1">
              <a:lnSpc>
                <a:spcPct val="90000"/>
              </a:lnSpc>
            </a:pPr>
            <a:r>
              <a:rPr lang="zh-CN" altLang="en-US" sz="2800" b="1">
                <a:latin typeface="楷体" panose="02010609060101010101" pitchFamily="49" charset="-122"/>
                <a:ea typeface="楷体" panose="02010609060101010101" pitchFamily="49" charset="-122"/>
              </a:rPr>
              <a:t>应纳税所得额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 </a:t>
            </a:r>
            <a:r>
              <a:rPr lang="en-US" altLang="zh-CN" sz="2800" b="1" u="sng">
                <a:latin typeface="楷体" panose="02010609060101010101" pitchFamily="49" charset="-122"/>
                <a:ea typeface="楷体" panose="02010609060101010101" pitchFamily="49" charset="-122"/>
              </a:rPr>
              <a:t>800+ 1200+3000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1—20%</a:t>
            </a:r>
            <a:r>
              <a:rPr lang="zh-CN" altLang="en-US" sz="2800" b="1">
                <a:latin typeface="楷体" panose="02010609060101010101" pitchFamily="49" charset="-122"/>
                <a:ea typeface="楷体" panose="02010609060101010101" pitchFamily="49" charset="-122"/>
              </a:rPr>
              <a:t>） </a:t>
            </a:r>
            <a:r>
              <a:rPr lang="en-US" altLang="zh-CN" sz="2800" b="1">
                <a:latin typeface="楷体" panose="02010609060101010101" pitchFamily="49" charset="-122"/>
                <a:ea typeface="楷体" panose="02010609060101010101" pitchFamily="49" charset="-122"/>
              </a:rPr>
              <a:t>=4000 </a:t>
            </a:r>
            <a:r>
              <a:rPr lang="zh-CN" altLang="en-US" sz="2800" b="1">
                <a:latin typeface="楷体" panose="02010609060101010101" pitchFamily="49" charset="-122"/>
                <a:ea typeface="楷体" panose="02010609060101010101" pitchFamily="49" charset="-122"/>
              </a:rPr>
              <a:t>元</a:t>
            </a:r>
          </a:p>
          <a:p>
            <a:pPr eaLnBrk="1" hangingPunct="1">
              <a:lnSpc>
                <a:spcPct val="90000"/>
              </a:lnSpc>
            </a:pPr>
            <a:r>
              <a:rPr lang="zh-CN" altLang="en-US" sz="2800" b="1">
                <a:latin typeface="楷体" panose="02010609060101010101" pitchFamily="49" charset="-122"/>
                <a:ea typeface="楷体" panose="02010609060101010101" pitchFamily="49" charset="-122"/>
              </a:rPr>
              <a:t>应缴纳个人所得税</a:t>
            </a:r>
            <a:r>
              <a:rPr lang="en-US" altLang="zh-CN" sz="2800" b="1">
                <a:latin typeface="楷体" panose="02010609060101010101" pitchFamily="49" charset="-122"/>
                <a:ea typeface="楷体" panose="02010609060101010101" pitchFamily="49" charset="-122"/>
              </a:rPr>
              <a:t>= 4000 ×20% =800</a:t>
            </a:r>
            <a:r>
              <a:rPr lang="zh-CN" altLang="en-US" sz="2800" b="1">
                <a:latin typeface="楷体" panose="02010609060101010101" pitchFamily="49" charset="-122"/>
                <a:ea typeface="楷体" panose="02010609060101010101" pitchFamily="49" charset="-122"/>
              </a:rPr>
              <a:t>元</a:t>
            </a:r>
          </a:p>
          <a:p>
            <a:pPr eaLnBrk="1" hangingPunct="1">
              <a:lnSpc>
                <a:spcPct val="90000"/>
              </a:lnSpc>
            </a:pPr>
            <a:r>
              <a:rPr lang="zh-CN" altLang="en-US" sz="2800" b="1">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注：</a:t>
            </a:r>
            <a:r>
              <a:rPr lang="zh-CN" altLang="en-US" sz="2800" b="1">
                <a:latin typeface="楷体" panose="02010609060101010101" pitchFamily="49" charset="-122"/>
                <a:ea typeface="楷体" panose="02010609060101010101" pitchFamily="49" charset="-122"/>
              </a:rPr>
              <a:t>如果分为</a:t>
            </a:r>
            <a:r>
              <a:rPr lang="en-US" altLang="zh-CN" sz="2800" b="1">
                <a:latin typeface="楷体" panose="02010609060101010101" pitchFamily="49" charset="-122"/>
                <a:ea typeface="楷体" panose="02010609060101010101" pitchFamily="49" charset="-122"/>
              </a:rPr>
              <a:t>3</a:t>
            </a:r>
            <a:r>
              <a:rPr lang="zh-CN" altLang="en-US" sz="2800" b="1">
                <a:latin typeface="楷体" panose="02010609060101010101" pitchFamily="49" charset="-122"/>
                <a:ea typeface="楷体" panose="02010609060101010101" pitchFamily="49" charset="-122"/>
              </a:rPr>
              <a:t>次，则</a:t>
            </a:r>
          </a:p>
          <a:p>
            <a:pPr eaLnBrk="1" hangingPunct="1">
              <a:lnSpc>
                <a:spcPct val="90000"/>
              </a:lnSpc>
            </a:pPr>
            <a:r>
              <a:rPr lang="zh-CN" altLang="en-US" sz="2800" b="1">
                <a:latin typeface="楷体" panose="02010609060101010101" pitchFamily="49" charset="-122"/>
                <a:ea typeface="楷体" panose="02010609060101010101" pitchFamily="49" charset="-122"/>
              </a:rPr>
              <a:t>应纳税所得额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800—800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1200—800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3000—800</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=2600</a:t>
            </a:r>
            <a:r>
              <a:rPr lang="zh-CN" altLang="en-US" sz="2800" b="1">
                <a:latin typeface="楷体" panose="02010609060101010101" pitchFamily="49" charset="-122"/>
                <a:ea typeface="楷体" panose="02010609060101010101" pitchFamily="49" charset="-122"/>
              </a:rPr>
              <a:t>元</a:t>
            </a:r>
          </a:p>
          <a:p>
            <a:pPr eaLnBrk="1" hangingPunct="1">
              <a:lnSpc>
                <a:spcPct val="90000"/>
              </a:lnSpc>
            </a:pPr>
            <a:r>
              <a:rPr lang="zh-CN" altLang="en-US" sz="2800" b="1">
                <a:latin typeface="楷体" panose="02010609060101010101" pitchFamily="49" charset="-122"/>
                <a:ea typeface="楷体" panose="02010609060101010101" pitchFamily="49" charset="-122"/>
              </a:rPr>
              <a:t>应缴纳个人所得税</a:t>
            </a:r>
            <a:r>
              <a:rPr lang="en-US" altLang="zh-CN" sz="2800" b="1">
                <a:latin typeface="楷体" panose="02010609060101010101" pitchFamily="49" charset="-122"/>
                <a:ea typeface="楷体" panose="02010609060101010101" pitchFamily="49" charset="-122"/>
              </a:rPr>
              <a:t>=2600 ×20%=520</a:t>
            </a:r>
            <a:r>
              <a:rPr lang="zh-CN" altLang="en-US" sz="2800" b="1">
                <a:latin typeface="楷体" panose="02010609060101010101" pitchFamily="49" charset="-122"/>
                <a:ea typeface="楷体" panose="02010609060101010101" pitchFamily="49" charset="-122"/>
              </a:rPr>
              <a:t>元）</a:t>
            </a: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a:extLst>
              <a:ext uri="{FF2B5EF4-FFF2-40B4-BE49-F238E27FC236}">
                <a16:creationId xmlns:a16="http://schemas.microsoft.com/office/drawing/2014/main" id="{9CECC875-3BD7-4FE1-96E7-4D65A335EC4B}"/>
              </a:ext>
            </a:extLst>
          </p:cNvPr>
          <p:cNvSpPr>
            <a:spLocks noGrp="1" noChangeArrowheads="1"/>
          </p:cNvSpPr>
          <p:nvPr>
            <p:ph idx="1"/>
          </p:nvPr>
        </p:nvSpPr>
        <p:spPr>
          <a:xfrm>
            <a:off x="838200" y="533400"/>
            <a:ext cx="7848600" cy="5597525"/>
          </a:xfrm>
        </p:spPr>
        <p:txBody>
          <a:bodyPr/>
          <a:lstStyle/>
          <a:p>
            <a:pPr eaLnBrk="1" hangingPunct="1"/>
            <a:r>
              <a:rPr lang="zh-CN" altLang="en-US" b="1"/>
              <a:t>（二）应纳税额的计算</a:t>
            </a:r>
          </a:p>
          <a:p>
            <a:pPr eaLnBrk="1" hangingPunct="1"/>
            <a:r>
              <a:rPr lang="zh-CN" altLang="en-US">
                <a:solidFill>
                  <a:srgbClr val="FF0000"/>
                </a:solidFill>
              </a:rPr>
              <a:t>注意：适用加成征收</a:t>
            </a:r>
          </a:p>
          <a:p>
            <a:pPr eaLnBrk="1" hangingPunct="1"/>
            <a:r>
              <a:rPr lang="en-US" altLang="zh-CN" sz="3000" b="1">
                <a:latin typeface="楷体" panose="02010609060101010101" pitchFamily="49" charset="-122"/>
                <a:ea typeface="楷体" panose="02010609060101010101" pitchFamily="49" charset="-122"/>
              </a:rPr>
              <a:t>1</a:t>
            </a:r>
            <a:r>
              <a:rPr lang="zh-CN" altLang="en-US" sz="3000" b="1">
                <a:latin typeface="楷体" panose="02010609060101010101" pitchFamily="49" charset="-122"/>
                <a:ea typeface="楷体" panose="02010609060101010101" pitchFamily="49" charset="-122"/>
              </a:rPr>
              <a:t>、</a:t>
            </a:r>
            <a:r>
              <a:rPr lang="zh-CN" altLang="en-US" sz="3000" b="1">
                <a:solidFill>
                  <a:srgbClr val="FF0000"/>
                </a:solidFill>
                <a:latin typeface="楷体" panose="02010609060101010101" pitchFamily="49" charset="-122"/>
                <a:ea typeface="楷体" panose="02010609060101010101" pitchFamily="49" charset="-122"/>
              </a:rPr>
              <a:t>应纳税所得额</a:t>
            </a:r>
            <a:r>
              <a:rPr lang="zh-CN" altLang="en-US" sz="3000" b="1">
                <a:latin typeface="楷体" panose="02010609060101010101" pitchFamily="49" charset="-122"/>
                <a:ea typeface="楷体" panose="02010609060101010101" pitchFamily="49" charset="-122"/>
              </a:rPr>
              <a:t>不超过</a:t>
            </a:r>
            <a:r>
              <a:rPr lang="en-US" altLang="zh-CN" sz="3000" b="1">
                <a:latin typeface="楷体" panose="02010609060101010101" pitchFamily="49" charset="-122"/>
                <a:ea typeface="楷体" panose="02010609060101010101" pitchFamily="49" charset="-122"/>
              </a:rPr>
              <a:t>20000</a:t>
            </a:r>
            <a:r>
              <a:rPr lang="zh-CN" altLang="en-US" sz="3000" b="1">
                <a:latin typeface="楷体" panose="02010609060101010101" pitchFamily="49" charset="-122"/>
                <a:ea typeface="楷体" panose="02010609060101010101" pitchFamily="49" charset="-122"/>
              </a:rPr>
              <a:t>元的</a:t>
            </a:r>
          </a:p>
          <a:p>
            <a:pPr eaLnBrk="1" hangingPunct="1"/>
            <a:r>
              <a:rPr lang="zh-CN" altLang="en-US" sz="2600" b="1">
                <a:latin typeface="楷体" panose="02010609060101010101" pitchFamily="49" charset="-122"/>
                <a:ea typeface="楷体" panose="02010609060101010101" pitchFamily="49" charset="-122"/>
              </a:rPr>
              <a:t>应纳税额</a:t>
            </a:r>
            <a:r>
              <a:rPr lang="en-US" altLang="zh-CN" sz="2600" b="1">
                <a:latin typeface="楷体" panose="02010609060101010101" pitchFamily="49" charset="-122"/>
                <a:ea typeface="楷体" panose="02010609060101010101" pitchFamily="49" charset="-122"/>
              </a:rPr>
              <a:t>=</a:t>
            </a:r>
            <a:r>
              <a:rPr lang="zh-CN" altLang="en-US" sz="2600" b="1">
                <a:solidFill>
                  <a:srgbClr val="FF0000"/>
                </a:solidFill>
                <a:latin typeface="楷体" panose="02010609060101010101" pitchFamily="49" charset="-122"/>
                <a:ea typeface="楷体" panose="02010609060101010101" pitchFamily="49" charset="-122"/>
              </a:rPr>
              <a:t>应纳税所得额</a:t>
            </a:r>
            <a:r>
              <a:rPr lang="en-US" altLang="zh-CN" sz="2600" b="1">
                <a:latin typeface="楷体" panose="02010609060101010101" pitchFamily="49" charset="-122"/>
                <a:ea typeface="楷体" panose="02010609060101010101" pitchFamily="49" charset="-122"/>
              </a:rPr>
              <a:t>×20%</a:t>
            </a:r>
          </a:p>
          <a:p>
            <a:pPr eaLnBrk="1" hangingPunct="1"/>
            <a:r>
              <a:rPr lang="zh-CN" altLang="en-US" sz="2600" b="1">
                <a:solidFill>
                  <a:srgbClr val="FF0000"/>
                </a:solidFill>
                <a:latin typeface="楷体" panose="02010609060101010101" pitchFamily="49" charset="-122"/>
                <a:ea typeface="楷体" panose="02010609060101010101" pitchFamily="49" charset="-122"/>
              </a:rPr>
              <a:t>注意：</a:t>
            </a:r>
            <a:r>
              <a:rPr lang="zh-CN" altLang="en-US" sz="2600" b="1">
                <a:latin typeface="楷体" panose="02010609060101010101" pitchFamily="49" charset="-122"/>
                <a:ea typeface="楷体" panose="02010609060101010101" pitchFamily="49" charset="-122"/>
              </a:rPr>
              <a:t>应纳税所得额与报酬收入的区别。</a:t>
            </a:r>
          </a:p>
          <a:p>
            <a:pPr eaLnBrk="1" hangingPunct="1"/>
            <a:r>
              <a:rPr lang="en-US" altLang="zh-CN" sz="3000" b="1">
                <a:latin typeface="楷体" panose="02010609060101010101" pitchFamily="49" charset="-122"/>
                <a:ea typeface="楷体" panose="02010609060101010101" pitchFamily="49" charset="-122"/>
              </a:rPr>
              <a:t>2</a:t>
            </a:r>
            <a:r>
              <a:rPr lang="zh-CN" altLang="en-US" sz="3000" b="1">
                <a:latin typeface="楷体" panose="02010609060101010101" pitchFamily="49" charset="-122"/>
                <a:ea typeface="楷体" panose="02010609060101010101" pitchFamily="49" charset="-122"/>
              </a:rPr>
              <a:t>、</a:t>
            </a:r>
            <a:r>
              <a:rPr lang="zh-CN" altLang="en-US" sz="3000" b="1">
                <a:solidFill>
                  <a:srgbClr val="FF0000"/>
                </a:solidFill>
                <a:latin typeface="楷体" panose="02010609060101010101" pitchFamily="49" charset="-122"/>
                <a:ea typeface="楷体" panose="02010609060101010101" pitchFamily="49" charset="-122"/>
              </a:rPr>
              <a:t>应纳税所得额</a:t>
            </a:r>
            <a:r>
              <a:rPr lang="zh-CN" altLang="en-US" sz="3000" b="1">
                <a:latin typeface="楷体" panose="02010609060101010101" pitchFamily="49" charset="-122"/>
                <a:ea typeface="楷体" panose="02010609060101010101" pitchFamily="49" charset="-122"/>
              </a:rPr>
              <a:t>为</a:t>
            </a:r>
            <a:r>
              <a:rPr lang="en-US" altLang="zh-CN" sz="3000" b="1">
                <a:latin typeface="楷体" panose="02010609060101010101" pitchFamily="49" charset="-122"/>
                <a:ea typeface="楷体" panose="02010609060101010101" pitchFamily="49" charset="-122"/>
              </a:rPr>
              <a:t>20000-50000</a:t>
            </a:r>
            <a:r>
              <a:rPr lang="zh-CN" altLang="en-US" sz="3000" b="1">
                <a:latin typeface="楷体" panose="02010609060101010101" pitchFamily="49" charset="-122"/>
                <a:ea typeface="楷体" panose="02010609060101010101" pitchFamily="49" charset="-122"/>
              </a:rPr>
              <a:t>元（含</a:t>
            </a:r>
          </a:p>
          <a:p>
            <a:pPr eaLnBrk="1" hangingPunct="1"/>
            <a:r>
              <a:rPr lang="en-US" altLang="zh-CN" sz="3000" b="1">
                <a:latin typeface="楷体" panose="02010609060101010101" pitchFamily="49" charset="-122"/>
                <a:ea typeface="楷体" panose="02010609060101010101" pitchFamily="49" charset="-122"/>
              </a:rPr>
              <a:t>50000</a:t>
            </a:r>
            <a:r>
              <a:rPr lang="zh-CN" altLang="en-US" sz="3000" b="1">
                <a:latin typeface="楷体" panose="02010609060101010101" pitchFamily="49" charset="-122"/>
                <a:ea typeface="楷体" panose="02010609060101010101" pitchFamily="49" charset="-122"/>
              </a:rPr>
              <a:t>）的部分，加征五成</a:t>
            </a:r>
          </a:p>
          <a:p>
            <a:pPr eaLnBrk="1" hangingPunct="1"/>
            <a:r>
              <a:rPr lang="en-US" altLang="zh-CN" sz="3000" b="1">
                <a:latin typeface="楷体" panose="02010609060101010101" pitchFamily="49" charset="-122"/>
                <a:ea typeface="楷体" panose="02010609060101010101" pitchFamily="49" charset="-122"/>
              </a:rPr>
              <a:t>3</a:t>
            </a:r>
            <a:r>
              <a:rPr lang="zh-CN" altLang="en-US" sz="3000" b="1">
                <a:latin typeface="楷体" panose="02010609060101010101" pitchFamily="49" charset="-122"/>
                <a:ea typeface="楷体" panose="02010609060101010101" pitchFamily="49" charset="-122"/>
              </a:rPr>
              <a:t>、</a:t>
            </a:r>
            <a:r>
              <a:rPr lang="zh-CN" altLang="en-US" sz="3000" b="1">
                <a:solidFill>
                  <a:srgbClr val="FF0000"/>
                </a:solidFill>
                <a:latin typeface="楷体" panose="02010609060101010101" pitchFamily="49" charset="-122"/>
                <a:ea typeface="楷体" panose="02010609060101010101" pitchFamily="49" charset="-122"/>
              </a:rPr>
              <a:t>应纳税所得额</a:t>
            </a:r>
            <a:r>
              <a:rPr lang="zh-CN" altLang="en-US" sz="3000" b="1">
                <a:latin typeface="楷体" panose="02010609060101010101" pitchFamily="49" charset="-122"/>
                <a:ea typeface="楷体" panose="02010609060101010101" pitchFamily="49" charset="-122"/>
              </a:rPr>
              <a:t>超过</a:t>
            </a:r>
            <a:r>
              <a:rPr lang="en-US" altLang="zh-CN" sz="3000" b="1">
                <a:latin typeface="楷体" panose="02010609060101010101" pitchFamily="49" charset="-122"/>
                <a:ea typeface="楷体" panose="02010609060101010101" pitchFamily="49" charset="-122"/>
              </a:rPr>
              <a:t>50000</a:t>
            </a:r>
            <a:r>
              <a:rPr lang="zh-CN" altLang="en-US" sz="3000" b="1">
                <a:latin typeface="楷体" panose="02010609060101010101" pitchFamily="49" charset="-122"/>
                <a:ea typeface="楷体" panose="02010609060101010101" pitchFamily="49" charset="-122"/>
              </a:rPr>
              <a:t>元的，加征十成。</a:t>
            </a:r>
          </a:p>
          <a:p>
            <a:pPr eaLnBrk="1" hangingPunct="1"/>
            <a:endParaRPr lang="en-US" altLang="zh-CN" sz="3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02">
                                            <p:txEl>
                                              <p:pRg st="1" end="1"/>
                                            </p:txEl>
                                          </p:spTgt>
                                        </p:tgtEl>
                                        <p:attrNameLst>
                                          <p:attrName>style.visibility</p:attrName>
                                        </p:attrNameLst>
                                      </p:cBhvr>
                                      <p:to>
                                        <p:strVal val="visible"/>
                                      </p:to>
                                    </p:set>
                                    <p:anim calcmode="lin" valueType="num">
                                      <p:cBhvr additive="base">
                                        <p:cTn id="7" dur="500" fill="hold"/>
                                        <p:tgtEl>
                                          <p:spTgt spid="10240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02">
                                            <p:txEl>
                                              <p:pRg st="2" end="2"/>
                                            </p:txEl>
                                          </p:spTgt>
                                        </p:tgtEl>
                                        <p:attrNameLst>
                                          <p:attrName>style.visibility</p:attrName>
                                        </p:attrNameLst>
                                      </p:cBhvr>
                                      <p:to>
                                        <p:strVal val="visible"/>
                                      </p:to>
                                    </p:set>
                                    <p:anim calcmode="lin" valueType="num">
                                      <p:cBhvr additive="base">
                                        <p:cTn id="13" dur="500" fill="hold"/>
                                        <p:tgtEl>
                                          <p:spTgt spid="10240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02">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2402">
                                            <p:txEl>
                                              <p:pRg st="3" end="3"/>
                                            </p:txEl>
                                          </p:spTgt>
                                        </p:tgtEl>
                                        <p:attrNameLst>
                                          <p:attrName>style.visibility</p:attrName>
                                        </p:attrNameLst>
                                      </p:cBhvr>
                                      <p:to>
                                        <p:strVal val="visible"/>
                                      </p:to>
                                    </p:set>
                                    <p:anim calcmode="lin" valueType="num">
                                      <p:cBhvr additive="base">
                                        <p:cTn id="17" dur="500" fill="hold"/>
                                        <p:tgtEl>
                                          <p:spTgt spid="10240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240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02402">
                                            <p:txEl>
                                              <p:pRg st="4" end="4"/>
                                            </p:txEl>
                                          </p:spTgt>
                                        </p:tgtEl>
                                        <p:attrNameLst>
                                          <p:attrName>style.visibility</p:attrName>
                                        </p:attrNameLst>
                                      </p:cBhvr>
                                      <p:to>
                                        <p:strVal val="visible"/>
                                      </p:to>
                                    </p:set>
                                    <p:anim calcmode="lin" valueType="num">
                                      <p:cBhvr additive="base">
                                        <p:cTn id="23" dur="500" fill="hold"/>
                                        <p:tgtEl>
                                          <p:spTgt spid="10240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240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02402">
                                            <p:txEl>
                                              <p:pRg st="5" end="5"/>
                                            </p:txEl>
                                          </p:spTgt>
                                        </p:tgtEl>
                                        <p:attrNameLst>
                                          <p:attrName>style.visibility</p:attrName>
                                        </p:attrNameLst>
                                      </p:cBhvr>
                                      <p:to>
                                        <p:strVal val="visible"/>
                                      </p:to>
                                    </p:set>
                                    <p:anim calcmode="lin" valueType="num">
                                      <p:cBhvr additive="base">
                                        <p:cTn id="29" dur="500" fill="hold"/>
                                        <p:tgtEl>
                                          <p:spTgt spid="10240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2402">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02402">
                                            <p:txEl>
                                              <p:pRg st="6" end="6"/>
                                            </p:txEl>
                                          </p:spTgt>
                                        </p:tgtEl>
                                        <p:attrNameLst>
                                          <p:attrName>style.visibility</p:attrName>
                                        </p:attrNameLst>
                                      </p:cBhvr>
                                      <p:to>
                                        <p:strVal val="visible"/>
                                      </p:to>
                                    </p:set>
                                    <p:anim calcmode="lin" valueType="num">
                                      <p:cBhvr additive="base">
                                        <p:cTn id="33" dur="500" fill="hold"/>
                                        <p:tgtEl>
                                          <p:spTgt spid="10240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240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102402">
                                            <p:txEl>
                                              <p:pRg st="7" end="7"/>
                                            </p:txEl>
                                          </p:spTgt>
                                        </p:tgtEl>
                                        <p:attrNameLst>
                                          <p:attrName>style.visibility</p:attrName>
                                        </p:attrNameLst>
                                      </p:cBhvr>
                                      <p:to>
                                        <p:strVal val="visible"/>
                                      </p:to>
                                    </p:set>
                                    <p:anim calcmode="lin" valueType="num">
                                      <p:cBhvr additive="base">
                                        <p:cTn id="39" dur="500" fill="hold"/>
                                        <p:tgtEl>
                                          <p:spTgt spid="10240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0240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5EE779-0180-4625-9390-FBB3AA672DA4}"/>
              </a:ext>
            </a:extLst>
          </p:cNvPr>
          <p:cNvSpPr txBox="1">
            <a:spLocks noChangeArrowheads="1"/>
          </p:cNvSpPr>
          <p:nvPr/>
        </p:nvSpPr>
        <p:spPr bwMode="auto">
          <a:xfrm>
            <a:off x="1490663" y="3581400"/>
            <a:ext cx="7086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en-US" sz="3200" b="1">
                <a:solidFill>
                  <a:srgbClr val="FF0000"/>
                </a:solidFill>
                <a:latin typeface="楷体_GB2312" pitchFamily="1" charset="-122"/>
                <a:ea typeface="楷体_GB2312" pitchFamily="1" charset="-122"/>
              </a:rPr>
              <a:t>例</a:t>
            </a:r>
            <a:r>
              <a:rPr lang="en-US" altLang="zh-CN" sz="3200" b="1">
                <a:solidFill>
                  <a:srgbClr val="FF0000"/>
                </a:solidFill>
                <a:latin typeface="楷体_GB2312" pitchFamily="1" charset="-122"/>
                <a:ea typeface="楷体_GB2312" pitchFamily="1" charset="-122"/>
              </a:rPr>
              <a:t>2</a:t>
            </a:r>
            <a:r>
              <a:rPr lang="zh-CN" altLang="en-US" sz="3200" b="1">
                <a:solidFill>
                  <a:srgbClr val="FF0000"/>
                </a:solidFill>
                <a:latin typeface="楷体_GB2312" pitchFamily="1" charset="-122"/>
                <a:ea typeface="楷体_GB2312" pitchFamily="1" charset="-122"/>
              </a:rPr>
              <a:t>：</a:t>
            </a:r>
            <a:r>
              <a:rPr lang="zh-CN" altLang="en-US" sz="3200" b="1">
                <a:solidFill>
                  <a:srgbClr val="000000"/>
                </a:solidFill>
                <a:latin typeface="楷体_GB2312" pitchFamily="1" charset="-122"/>
                <a:ea typeface="楷体_GB2312" pitchFamily="1" charset="-122"/>
              </a:rPr>
              <a:t>张某因帮某公司设计建筑方案取得劳务报酬</a:t>
            </a:r>
            <a:r>
              <a:rPr lang="en-US" altLang="zh-CN" sz="3200" b="1">
                <a:solidFill>
                  <a:srgbClr val="000000"/>
                </a:solidFill>
                <a:latin typeface="楷体_GB2312" pitchFamily="1" charset="-122"/>
                <a:ea typeface="楷体_GB2312" pitchFamily="1" charset="-122"/>
              </a:rPr>
              <a:t>30000</a:t>
            </a:r>
            <a:r>
              <a:rPr lang="zh-CN" altLang="en-US" sz="3200" b="1">
                <a:solidFill>
                  <a:srgbClr val="000000"/>
                </a:solidFill>
                <a:latin typeface="楷体_GB2312" pitchFamily="1" charset="-122"/>
                <a:ea typeface="楷体_GB2312" pitchFamily="1" charset="-122"/>
              </a:rPr>
              <a:t>元，计算张某应纳的个人所得税。</a:t>
            </a:r>
            <a:endParaRPr lang="zh-CN" altLang="en-US">
              <a:solidFill>
                <a:srgbClr val="000000"/>
              </a:solidFill>
            </a:endParaRPr>
          </a:p>
        </p:txBody>
      </p:sp>
      <p:sp>
        <p:nvSpPr>
          <p:cNvPr id="103427" name="矩形 2">
            <a:extLst>
              <a:ext uri="{FF2B5EF4-FFF2-40B4-BE49-F238E27FC236}">
                <a16:creationId xmlns:a16="http://schemas.microsoft.com/office/drawing/2014/main" id="{66702F95-C001-4601-85A5-ADBA32A9D1FE}"/>
              </a:ext>
            </a:extLst>
          </p:cNvPr>
          <p:cNvSpPr>
            <a:spLocks noChangeArrowheads="1"/>
          </p:cNvSpPr>
          <p:nvPr/>
        </p:nvSpPr>
        <p:spPr bwMode="auto">
          <a:xfrm>
            <a:off x="1490663" y="685800"/>
            <a:ext cx="6672262"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lnSpc>
                <a:spcPct val="90000"/>
              </a:lnSpc>
            </a:pPr>
            <a:r>
              <a:rPr lang="zh-CN" altLang="en-US" sz="3200" b="1">
                <a:solidFill>
                  <a:srgbClr val="FF0000"/>
                </a:solidFill>
                <a:latin typeface="楷体_GB2312" pitchFamily="1" charset="-122"/>
                <a:ea typeface="楷体_GB2312" pitchFamily="1" charset="-122"/>
              </a:rPr>
              <a:t>例</a:t>
            </a:r>
            <a:r>
              <a:rPr lang="en-US" altLang="zh-CN" sz="3200" b="1">
                <a:solidFill>
                  <a:srgbClr val="FF0000"/>
                </a:solidFill>
                <a:latin typeface="楷体_GB2312" pitchFamily="1" charset="-122"/>
                <a:ea typeface="楷体_GB2312" pitchFamily="1" charset="-122"/>
              </a:rPr>
              <a:t>1</a:t>
            </a:r>
            <a:r>
              <a:rPr lang="zh-CN" altLang="en-US" sz="3200" b="1">
                <a:latin typeface="楷体_GB2312" pitchFamily="1" charset="-122"/>
                <a:ea typeface="楷体_GB2312" pitchFamily="1" charset="-122"/>
              </a:rPr>
              <a:t>：王某给一家酒店装修，共获得劳务报酬所得</a:t>
            </a:r>
            <a:r>
              <a:rPr lang="en-US" altLang="zh-CN" sz="3200" b="1">
                <a:latin typeface="楷体_GB2312" pitchFamily="1" charset="-122"/>
                <a:ea typeface="楷体_GB2312" pitchFamily="1" charset="-122"/>
              </a:rPr>
              <a:t>30000</a:t>
            </a:r>
            <a:r>
              <a:rPr lang="zh-CN" altLang="en-US" sz="3200" b="1">
                <a:latin typeface="楷体_GB2312" pitchFamily="1" charset="-122"/>
                <a:ea typeface="楷体_GB2312" pitchFamily="1" charset="-122"/>
              </a:rPr>
              <a:t>元，其中包括设计费</a:t>
            </a:r>
            <a:r>
              <a:rPr lang="en-US" altLang="zh-CN" sz="3200" b="1">
                <a:latin typeface="楷体_GB2312" pitchFamily="1" charset="-122"/>
                <a:ea typeface="楷体_GB2312" pitchFamily="1" charset="-122"/>
              </a:rPr>
              <a:t>8000</a:t>
            </a:r>
            <a:r>
              <a:rPr lang="zh-CN" altLang="en-US" sz="3200" b="1">
                <a:latin typeface="楷体_GB2312" pitchFamily="1" charset="-122"/>
                <a:ea typeface="楷体_GB2312" pitchFamily="1" charset="-122"/>
              </a:rPr>
              <a:t>元，装修费</a:t>
            </a:r>
            <a:r>
              <a:rPr lang="en-US" altLang="zh-CN" sz="3200" b="1">
                <a:latin typeface="楷体_GB2312" pitchFamily="1" charset="-122"/>
                <a:ea typeface="楷体_GB2312" pitchFamily="1" charset="-122"/>
              </a:rPr>
              <a:t>22000</a:t>
            </a:r>
            <a:r>
              <a:rPr lang="zh-CN" altLang="en-US" sz="3200" b="1">
                <a:latin typeface="楷体_GB2312" pitchFamily="1" charset="-122"/>
                <a:ea typeface="楷体_GB2312" pitchFamily="1" charset="-122"/>
              </a:rPr>
              <a:t>元，计算王某应纳个人所得税额。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 calcmode="lin" valueType="num">
                                      <p:cBhvr additive="base">
                                        <p:cTn id="7" dur="500" fill="hold"/>
                                        <p:tgtEl>
                                          <p:spTgt spid="103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3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a:extLst>
              <a:ext uri="{FF2B5EF4-FFF2-40B4-BE49-F238E27FC236}">
                <a16:creationId xmlns:a16="http://schemas.microsoft.com/office/drawing/2014/main" id="{F24D5916-74FC-4B39-88F7-4F702100B939}"/>
              </a:ext>
            </a:extLst>
          </p:cNvPr>
          <p:cNvSpPr>
            <a:spLocks noGrp="1" noChangeArrowheads="1"/>
          </p:cNvSpPr>
          <p:nvPr>
            <p:ph idx="1"/>
          </p:nvPr>
        </p:nvSpPr>
        <p:spPr>
          <a:xfrm>
            <a:off x="914400" y="1219200"/>
            <a:ext cx="8077200" cy="4759325"/>
          </a:xfrm>
        </p:spPr>
        <p:txBody>
          <a:bodyPr/>
          <a:lstStyle/>
          <a:p>
            <a:pPr eaLnBrk="1" hangingPunct="1"/>
            <a:r>
              <a:rPr lang="zh-CN" altLang="en-US" sz="3600" b="1"/>
              <a:t>（二）应</a:t>
            </a:r>
            <a:r>
              <a:rPr lang="zh-CN" altLang="en-US" sz="3600" b="1">
                <a:solidFill>
                  <a:srgbClr val="FF0000"/>
                </a:solidFill>
              </a:rPr>
              <a:t>纳税额</a:t>
            </a:r>
            <a:r>
              <a:rPr lang="zh-CN" altLang="en-US" sz="3600" b="1"/>
              <a:t>的计算</a:t>
            </a:r>
          </a:p>
          <a:p>
            <a:pPr eaLnBrk="1" hangingPunct="1"/>
            <a:r>
              <a:rPr lang="en-US" altLang="zh-CN" sz="3000" b="1">
                <a:latin typeface="黑体" panose="02010609060101010101" pitchFamily="49" charset="-122"/>
                <a:ea typeface="黑体" panose="02010609060101010101" pitchFamily="49" charset="-122"/>
              </a:rPr>
              <a:t>1</a:t>
            </a:r>
            <a:r>
              <a:rPr lang="zh-CN" altLang="en-US" sz="3000" b="1">
                <a:latin typeface="黑体" panose="02010609060101010101" pitchFamily="49" charset="-122"/>
                <a:ea typeface="黑体" panose="02010609060101010101" pitchFamily="49" charset="-122"/>
              </a:rPr>
              <a:t>、应纳税额的一般计算方法</a:t>
            </a:r>
          </a:p>
          <a:p>
            <a:pPr eaLnBrk="1" hangingPunct="1"/>
            <a:r>
              <a:rPr lang="zh-CN" altLang="en-US"/>
              <a:t>     </a:t>
            </a:r>
            <a:r>
              <a:rPr lang="zh-CN" altLang="en-US" sz="2800" b="1">
                <a:latin typeface="仿宋_GB2312"/>
                <a:ea typeface="仿宋_GB2312"/>
                <a:cs typeface="仿宋_GB2312"/>
              </a:rPr>
              <a:t>工资、薪金所得适用七级超额累进税率</a:t>
            </a:r>
            <a:endParaRPr lang="en-US" altLang="zh-CN" sz="2800" b="1">
              <a:latin typeface="仿宋_GB2312"/>
              <a:ea typeface="仿宋_GB2312"/>
              <a:cs typeface="仿宋_GB2312"/>
            </a:endParaRPr>
          </a:p>
          <a:p>
            <a:pPr eaLnBrk="1" hangingPunct="1">
              <a:buFontTx/>
              <a:buNone/>
            </a:pPr>
            <a:endParaRPr lang="zh-CN" altLang="en-US" sz="2800" b="1">
              <a:latin typeface="仿宋_GB2312"/>
              <a:ea typeface="仿宋_GB2312"/>
              <a:cs typeface="仿宋_GB2312"/>
            </a:endParaRPr>
          </a:p>
          <a:p>
            <a:pPr eaLnBrk="1" hangingPunct="1"/>
            <a:r>
              <a:rPr lang="zh-CN" altLang="en-US" sz="3600" b="1">
                <a:solidFill>
                  <a:srgbClr val="FF0000"/>
                </a:solidFill>
                <a:latin typeface="楷体" panose="02010609060101010101" pitchFamily="49" charset="-122"/>
                <a:ea typeface="楷体" panose="02010609060101010101" pitchFamily="49" charset="-122"/>
              </a:rPr>
              <a:t>应纳税额</a:t>
            </a:r>
            <a:r>
              <a:rPr lang="en-US" altLang="zh-CN" sz="3600" b="1">
                <a:latin typeface="楷体" panose="02010609060101010101" pitchFamily="49" charset="-122"/>
                <a:ea typeface="楷体" panose="02010609060101010101" pitchFamily="49" charset="-122"/>
              </a:rPr>
              <a:t>=</a:t>
            </a:r>
            <a:r>
              <a:rPr lang="zh-CN" altLang="en-US" sz="3600" b="1">
                <a:latin typeface="楷体" panose="02010609060101010101" pitchFamily="49" charset="-122"/>
                <a:ea typeface="楷体" panose="02010609060101010101" pitchFamily="49" charset="-122"/>
              </a:rPr>
              <a:t>应纳税所得额</a:t>
            </a:r>
            <a:r>
              <a:rPr lang="en-US" altLang="zh-CN" sz="3600" b="1">
                <a:latin typeface="楷体" panose="02010609060101010101" pitchFamily="49" charset="-122"/>
                <a:ea typeface="楷体" panose="02010609060101010101" pitchFamily="49" charset="-122"/>
              </a:rPr>
              <a:t>×</a:t>
            </a:r>
            <a:r>
              <a:rPr lang="zh-CN" altLang="en-US" sz="3600" b="1">
                <a:latin typeface="楷体" panose="02010609060101010101" pitchFamily="49" charset="-122"/>
                <a:ea typeface="楷体" panose="02010609060101010101" pitchFamily="49" charset="-122"/>
              </a:rPr>
              <a:t>适用税率－速算扣除数</a:t>
            </a:r>
            <a:endParaRPr lang="en-US" altLang="zh-CN" sz="3600" b="1">
              <a:latin typeface="楷体" panose="02010609060101010101" pitchFamily="49" charset="-122"/>
              <a:ea typeface="楷体" panose="02010609060101010101" pitchFamily="49" charset="-122"/>
            </a:endParaRPr>
          </a:p>
          <a:p>
            <a:pPr eaLnBrk="1" hangingPunct="1"/>
            <a:endParaRPr lang="zh-CN" altLang="en-US" sz="2800" b="1">
              <a:latin typeface="仿宋_GB2312"/>
              <a:ea typeface="仿宋_GB2312"/>
              <a:cs typeface="仿宋_GB231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6802">
                                            <p:txEl>
                                              <p:pRg st="1" end="1"/>
                                            </p:txEl>
                                          </p:spTgt>
                                        </p:tgtEl>
                                        <p:attrNameLst>
                                          <p:attrName>style.visibility</p:attrName>
                                        </p:attrNameLst>
                                      </p:cBhvr>
                                      <p:to>
                                        <p:strVal val="visible"/>
                                      </p:to>
                                    </p:set>
                                    <p:anim calcmode="lin" valueType="num">
                                      <p:cBhvr additive="base">
                                        <p:cTn id="7" dur="500" fill="hold"/>
                                        <p:tgtEl>
                                          <p:spTgt spid="7680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68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6802">
                                            <p:txEl>
                                              <p:pRg st="2" end="2"/>
                                            </p:txEl>
                                          </p:spTgt>
                                        </p:tgtEl>
                                        <p:attrNameLst>
                                          <p:attrName>style.visibility</p:attrName>
                                        </p:attrNameLst>
                                      </p:cBhvr>
                                      <p:to>
                                        <p:strVal val="visible"/>
                                      </p:to>
                                    </p:set>
                                    <p:anim calcmode="lin" valueType="num">
                                      <p:cBhvr additive="base">
                                        <p:cTn id="13" dur="500" fill="hold"/>
                                        <p:tgtEl>
                                          <p:spTgt spid="7680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680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矩形 1">
            <a:extLst>
              <a:ext uri="{FF2B5EF4-FFF2-40B4-BE49-F238E27FC236}">
                <a16:creationId xmlns:a16="http://schemas.microsoft.com/office/drawing/2014/main" id="{5CE3B710-D0DF-46FA-989B-5C58832EC3EA}"/>
              </a:ext>
            </a:extLst>
          </p:cNvPr>
          <p:cNvSpPr>
            <a:spLocks noChangeArrowheads="1"/>
          </p:cNvSpPr>
          <p:nvPr/>
        </p:nvSpPr>
        <p:spPr bwMode="auto">
          <a:xfrm>
            <a:off x="1295400" y="1295400"/>
            <a:ext cx="76200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en-US" altLang="zh-CN" sz="3200" b="1">
                <a:cs typeface="Arial" panose="020B0604020202020204" pitchFamily="34" charset="0"/>
              </a:rPr>
              <a:t>1</a:t>
            </a:r>
            <a:r>
              <a:rPr lang="zh-CN" altLang="en-US" sz="3200" b="1">
                <a:cs typeface="Arial" panose="020B0604020202020204" pitchFamily="34" charset="0"/>
              </a:rPr>
              <a:t>、</a:t>
            </a:r>
            <a:r>
              <a:rPr lang="en-US" altLang="zh-CN" sz="3200" b="1">
                <a:cs typeface="Arial" panose="020B0604020202020204" pitchFamily="34" charset="0"/>
              </a:rPr>
              <a:t>8000 ×</a:t>
            </a:r>
            <a:r>
              <a:rPr lang="zh-CN" altLang="en-US" sz="3200" b="1">
                <a:cs typeface="Arial" panose="020B0604020202020204" pitchFamily="34" charset="0"/>
              </a:rPr>
              <a:t>（</a:t>
            </a:r>
            <a:r>
              <a:rPr lang="en-US" altLang="zh-CN" sz="3200" b="1">
                <a:cs typeface="Arial" panose="020B0604020202020204" pitchFamily="34" charset="0"/>
              </a:rPr>
              <a:t>1-20%</a:t>
            </a:r>
            <a:r>
              <a:rPr lang="zh-CN" altLang="en-US" sz="3200" b="1">
                <a:cs typeface="Arial" panose="020B0604020202020204" pitchFamily="34" charset="0"/>
              </a:rPr>
              <a:t>） </a:t>
            </a:r>
            <a:r>
              <a:rPr lang="en-US" altLang="zh-CN" sz="3200" b="1">
                <a:cs typeface="Arial" panose="020B0604020202020204" pitchFamily="34" charset="0"/>
              </a:rPr>
              <a:t>×20%+22000 ×</a:t>
            </a:r>
            <a:r>
              <a:rPr lang="zh-CN" altLang="en-US" sz="3200" b="1">
                <a:cs typeface="Arial" panose="020B0604020202020204" pitchFamily="34" charset="0"/>
              </a:rPr>
              <a:t>（</a:t>
            </a:r>
            <a:r>
              <a:rPr lang="en-US" altLang="zh-CN" sz="3200" b="1">
                <a:cs typeface="Arial" panose="020B0604020202020204" pitchFamily="34" charset="0"/>
              </a:rPr>
              <a:t>1-20%</a:t>
            </a:r>
            <a:r>
              <a:rPr lang="zh-CN" altLang="en-US" sz="3200" b="1">
                <a:cs typeface="Arial" panose="020B0604020202020204" pitchFamily="34" charset="0"/>
              </a:rPr>
              <a:t>） </a:t>
            </a:r>
            <a:r>
              <a:rPr lang="en-US" altLang="zh-CN" sz="3200" b="1">
                <a:cs typeface="Arial" panose="020B0604020202020204" pitchFamily="34" charset="0"/>
              </a:rPr>
              <a:t>×20%=4800</a:t>
            </a:r>
            <a:r>
              <a:rPr lang="zh-CN" altLang="en-US" sz="3200" b="1">
                <a:cs typeface="Arial" panose="020B0604020202020204" pitchFamily="34" charset="0"/>
              </a:rPr>
              <a:t>（元）</a:t>
            </a:r>
            <a:endParaRPr lang="en-US" altLang="zh-CN" sz="3200" b="1">
              <a:cs typeface="Arial" panose="020B0604020202020204" pitchFamily="34" charset="0"/>
            </a:endParaRPr>
          </a:p>
          <a:p>
            <a:pPr eaLnBrk="1" hangingPunct="1"/>
            <a:endParaRPr lang="en-US" altLang="zh-CN" sz="3200" b="1">
              <a:cs typeface="Arial" panose="020B0604020202020204" pitchFamily="34" charset="0"/>
            </a:endParaRPr>
          </a:p>
          <a:p>
            <a:pPr eaLnBrk="1" hangingPunct="1"/>
            <a:r>
              <a:rPr lang="en-US" altLang="zh-CN" sz="3200" b="1">
                <a:cs typeface="Arial" panose="020B0604020202020204" pitchFamily="34" charset="0"/>
              </a:rPr>
              <a:t>2</a:t>
            </a:r>
            <a:r>
              <a:rPr lang="zh-CN" altLang="en-US" sz="3200" b="1">
                <a:cs typeface="Arial" panose="020B0604020202020204" pitchFamily="34" charset="0"/>
              </a:rPr>
              <a:t>、</a:t>
            </a:r>
            <a:r>
              <a:rPr lang="en-US" altLang="zh-CN" sz="3200" b="1">
                <a:cs typeface="Arial" panose="020B0604020202020204" pitchFamily="34" charset="0"/>
              </a:rPr>
              <a:t>30000 ×</a:t>
            </a:r>
            <a:r>
              <a:rPr lang="zh-CN" altLang="en-US" sz="3200" b="1">
                <a:cs typeface="Arial" panose="020B0604020202020204" pitchFamily="34" charset="0"/>
              </a:rPr>
              <a:t>（</a:t>
            </a:r>
            <a:r>
              <a:rPr lang="en-US" altLang="zh-CN" sz="3200" b="1">
                <a:cs typeface="Arial" panose="020B0604020202020204" pitchFamily="34" charset="0"/>
              </a:rPr>
              <a:t>1-20%</a:t>
            </a:r>
            <a:r>
              <a:rPr lang="zh-CN" altLang="en-US" sz="3200" b="1">
                <a:cs typeface="Arial" panose="020B0604020202020204" pitchFamily="34" charset="0"/>
              </a:rPr>
              <a:t>） </a:t>
            </a:r>
            <a:r>
              <a:rPr lang="en-US" altLang="zh-CN" sz="3200" b="1">
                <a:cs typeface="Arial" panose="020B0604020202020204" pitchFamily="34" charset="0"/>
              </a:rPr>
              <a:t>×30%-2000=5200</a:t>
            </a:r>
            <a:r>
              <a:rPr lang="zh-CN" altLang="en-US" sz="3200" b="1">
                <a:cs typeface="Arial" panose="020B0604020202020204" pitchFamily="34" charset="0"/>
              </a:rPr>
              <a:t>（元）</a:t>
            </a:r>
            <a:endParaRPr lang="en-US" altLang="zh-CN" sz="3200" b="1">
              <a:cs typeface="Arial" panose="020B060402020202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内容占位符 2">
            <a:extLst>
              <a:ext uri="{FF2B5EF4-FFF2-40B4-BE49-F238E27FC236}">
                <a16:creationId xmlns:a16="http://schemas.microsoft.com/office/drawing/2014/main" id="{9E077BCF-BE22-4B76-9DBB-C40E11A1C47B}"/>
              </a:ext>
            </a:extLst>
          </p:cNvPr>
          <p:cNvSpPr>
            <a:spLocks noGrp="1" noChangeArrowheads="1"/>
          </p:cNvSpPr>
          <p:nvPr>
            <p:ph idx="1"/>
          </p:nvPr>
        </p:nvSpPr>
        <p:spPr>
          <a:xfrm>
            <a:off x="914400" y="457200"/>
            <a:ext cx="8153400" cy="5791200"/>
          </a:xfrm>
        </p:spPr>
        <p:txBody>
          <a:bodyPr/>
          <a:lstStyle/>
          <a:p>
            <a:r>
              <a:rPr lang="zh-CN" altLang="en-US" b="1">
                <a:solidFill>
                  <a:srgbClr val="FF0000"/>
                </a:solidFill>
                <a:latin typeface="Times New Roman" panose="02020603050405020304" pitchFamily="18" charset="0"/>
                <a:cs typeface="Times New Roman" panose="02020603050405020304" pitchFamily="18" charset="0"/>
              </a:rPr>
              <a:t>例</a:t>
            </a:r>
            <a:r>
              <a:rPr lang="en-US" altLang="zh-CN" b="1">
                <a:solidFill>
                  <a:srgbClr val="FF0000"/>
                </a:solidFill>
                <a:latin typeface="Times New Roman" panose="02020603050405020304" pitchFamily="18" charset="0"/>
                <a:cs typeface="Times New Roman" panose="02020603050405020304" pitchFamily="18" charset="0"/>
              </a:rPr>
              <a:t>3</a:t>
            </a:r>
            <a:r>
              <a:rPr lang="zh-CN" altLang="en-US" b="1">
                <a:latin typeface="Times New Roman" panose="02020603050405020304" pitchFamily="18" charset="0"/>
                <a:cs typeface="Times New Roman" panose="02020603050405020304" pitchFamily="18" charset="0"/>
              </a:rPr>
              <a:t>：王某为某大学会计教授，</a:t>
            </a:r>
            <a:r>
              <a:rPr lang="en-US" altLang="zh-CN" b="1">
                <a:latin typeface="Times New Roman" panose="02020603050405020304" pitchFamily="18" charset="0"/>
                <a:cs typeface="Times New Roman" panose="02020603050405020304" pitchFamily="18" charset="0"/>
              </a:rPr>
              <a:t>2016</a:t>
            </a:r>
            <a:r>
              <a:rPr lang="zh-CN" altLang="en-US" b="1">
                <a:latin typeface="Times New Roman" panose="02020603050405020304" pitchFamily="18" charset="0"/>
                <a:cs typeface="Times New Roman" panose="02020603050405020304" pitchFamily="18" charset="0"/>
              </a:rPr>
              <a:t>年</a:t>
            </a:r>
            <a:r>
              <a:rPr lang="en-US" altLang="zh-CN" b="1">
                <a:latin typeface="Times New Roman" panose="02020603050405020304" pitchFamily="18" charset="0"/>
                <a:cs typeface="Times New Roman" panose="02020603050405020304" pitchFamily="18" charset="0"/>
              </a:rPr>
              <a:t>9</a:t>
            </a:r>
            <a:r>
              <a:rPr lang="zh-CN" altLang="en-US" b="1">
                <a:latin typeface="Times New Roman" panose="02020603050405020304" pitchFamily="18" charset="0"/>
                <a:cs typeface="Times New Roman" panose="02020603050405020304" pitchFamily="18" charset="0"/>
              </a:rPr>
              <a:t>月在本职工作之余替</a:t>
            </a:r>
            <a:r>
              <a:rPr lang="en-US" altLang="zh-CN" b="1">
                <a:latin typeface="Times New Roman" panose="02020603050405020304" pitchFamily="18" charset="0"/>
                <a:cs typeface="Times New Roman" panose="02020603050405020304" pitchFamily="18" charset="0"/>
              </a:rPr>
              <a:t>A</a:t>
            </a:r>
            <a:r>
              <a:rPr lang="zh-CN" altLang="en-US" b="1">
                <a:latin typeface="Times New Roman" panose="02020603050405020304" pitchFamily="18" charset="0"/>
                <a:cs typeface="Times New Roman" panose="02020603050405020304" pitchFamily="18" charset="0"/>
              </a:rPr>
              <a:t>单位咨询取得收入</a:t>
            </a:r>
            <a:r>
              <a:rPr lang="en-US" altLang="zh-CN" b="1">
                <a:latin typeface="Times New Roman" panose="02020603050405020304" pitchFamily="18" charset="0"/>
                <a:cs typeface="Times New Roman" panose="02020603050405020304" pitchFamily="18" charset="0"/>
              </a:rPr>
              <a:t>5000</a:t>
            </a:r>
            <a:r>
              <a:rPr lang="zh-CN" altLang="en-US" b="1">
                <a:latin typeface="Times New Roman" panose="02020603050405020304" pitchFamily="18" charset="0"/>
                <a:cs typeface="Times New Roman" panose="02020603050405020304" pitchFamily="18" charset="0"/>
              </a:rPr>
              <a:t>元，付给中介人</a:t>
            </a:r>
            <a:r>
              <a:rPr lang="en-US" altLang="zh-CN" b="1">
                <a:latin typeface="Times New Roman" panose="02020603050405020304" pitchFamily="18" charset="0"/>
                <a:cs typeface="Times New Roman" panose="02020603050405020304" pitchFamily="18" charset="0"/>
              </a:rPr>
              <a:t>500</a:t>
            </a:r>
            <a:r>
              <a:rPr lang="zh-CN" altLang="en-US" b="1">
                <a:latin typeface="Times New Roman" panose="02020603050405020304" pitchFamily="18" charset="0"/>
                <a:cs typeface="Times New Roman" panose="02020603050405020304" pitchFamily="18" charset="0"/>
              </a:rPr>
              <a:t>元；到</a:t>
            </a:r>
            <a:r>
              <a:rPr lang="en-US" altLang="zh-CN" b="1">
                <a:latin typeface="Times New Roman" panose="02020603050405020304" pitchFamily="18" charset="0"/>
                <a:cs typeface="Times New Roman" panose="02020603050405020304" pitchFamily="18" charset="0"/>
              </a:rPr>
              <a:t>B</a:t>
            </a:r>
            <a:r>
              <a:rPr lang="zh-CN" altLang="en-US" b="1">
                <a:latin typeface="Times New Roman" panose="02020603050405020304" pitchFamily="18" charset="0"/>
                <a:cs typeface="Times New Roman" panose="02020603050405020304" pitchFamily="18" charset="0"/>
              </a:rPr>
              <a:t>学校讲学</a:t>
            </a:r>
            <a:r>
              <a:rPr lang="en-US" altLang="zh-CN" b="1">
                <a:latin typeface="Times New Roman" panose="02020603050405020304" pitchFamily="18" charset="0"/>
                <a:cs typeface="Times New Roman" panose="02020603050405020304" pitchFamily="18" charset="0"/>
              </a:rPr>
              <a:t>4</a:t>
            </a:r>
            <a:r>
              <a:rPr lang="zh-CN" altLang="en-US" b="1">
                <a:latin typeface="Times New Roman" panose="02020603050405020304" pitchFamily="18" charset="0"/>
                <a:cs typeface="Times New Roman" panose="02020603050405020304" pitchFamily="18" charset="0"/>
              </a:rPr>
              <a:t>次，（讲学共</a:t>
            </a:r>
            <a:r>
              <a:rPr lang="en-US" altLang="zh-CN" b="1">
                <a:latin typeface="Times New Roman" panose="02020603050405020304" pitchFamily="18" charset="0"/>
                <a:cs typeface="Times New Roman" panose="02020603050405020304" pitchFamily="18" charset="0"/>
              </a:rPr>
              <a:t>5</a:t>
            </a:r>
            <a:r>
              <a:rPr lang="zh-CN" altLang="en-US" b="1">
                <a:latin typeface="Times New Roman" panose="02020603050405020304" pitchFamily="18" charset="0"/>
                <a:cs typeface="Times New Roman" panose="02020603050405020304" pitchFamily="18" charset="0"/>
              </a:rPr>
              <a:t>次，当年</a:t>
            </a:r>
            <a:r>
              <a:rPr lang="en-US" altLang="zh-CN" b="1">
                <a:latin typeface="Times New Roman" panose="02020603050405020304" pitchFamily="18" charset="0"/>
                <a:cs typeface="Times New Roman" panose="02020603050405020304" pitchFamily="18" charset="0"/>
              </a:rPr>
              <a:t>10</a:t>
            </a:r>
            <a:r>
              <a:rPr lang="zh-CN" altLang="en-US" b="1">
                <a:latin typeface="Times New Roman" panose="02020603050405020304" pitchFamily="18" charset="0"/>
                <a:cs typeface="Times New Roman" panose="02020603050405020304" pitchFamily="18" charset="0"/>
              </a:rPr>
              <a:t>月再讲学</a:t>
            </a:r>
            <a:r>
              <a:rPr lang="en-US" altLang="zh-CN" b="1">
                <a:latin typeface="Times New Roman" panose="02020603050405020304" pitchFamily="18" charset="0"/>
                <a:cs typeface="Times New Roman" panose="02020603050405020304" pitchFamily="18" charset="0"/>
              </a:rPr>
              <a:t>1</a:t>
            </a:r>
            <a:r>
              <a:rPr lang="zh-CN" altLang="en-US" b="1">
                <a:latin typeface="Times New Roman" panose="02020603050405020304" pitchFamily="18" charset="0"/>
                <a:cs typeface="Times New Roman" panose="02020603050405020304" pitchFamily="18" charset="0"/>
              </a:rPr>
              <a:t>次），每次收入均为</a:t>
            </a:r>
            <a:r>
              <a:rPr lang="en-US" altLang="zh-CN" b="1">
                <a:latin typeface="Times New Roman" panose="02020603050405020304" pitchFamily="18" charset="0"/>
                <a:cs typeface="Times New Roman" panose="02020603050405020304" pitchFamily="18" charset="0"/>
              </a:rPr>
              <a:t>2000</a:t>
            </a:r>
            <a:r>
              <a:rPr lang="zh-CN" altLang="en-US" b="1">
                <a:latin typeface="Times New Roman" panose="02020603050405020304" pitchFamily="18" charset="0"/>
                <a:cs typeface="Times New Roman" panose="02020603050405020304" pitchFamily="18" charset="0"/>
              </a:rPr>
              <a:t>元，合同注明讲学收入为税后收入。则王某就其上述收入在</a:t>
            </a:r>
            <a:r>
              <a:rPr lang="en-US" altLang="zh-CN" b="1">
                <a:latin typeface="Times New Roman" panose="02020603050405020304" pitchFamily="18" charset="0"/>
                <a:cs typeface="Times New Roman" panose="02020603050405020304" pitchFamily="18" charset="0"/>
              </a:rPr>
              <a:t>9</a:t>
            </a:r>
            <a:r>
              <a:rPr lang="zh-CN" altLang="en-US" b="1">
                <a:latin typeface="Times New Roman" panose="02020603050405020304" pitchFamily="18" charset="0"/>
                <a:cs typeface="Times New Roman" panose="02020603050405020304" pitchFamily="18" charset="0"/>
              </a:rPr>
              <a:t>月份缴纳的个人所得税为（      ）元。</a:t>
            </a:r>
            <a:endParaRPr lang="en-US" altLang="zh-CN" b="1">
              <a:latin typeface="Times New Roman" panose="02020603050405020304" pitchFamily="18" charset="0"/>
              <a:cs typeface="Times New Roman" panose="02020603050405020304" pitchFamily="18" charset="0"/>
            </a:endParaRPr>
          </a:p>
          <a:p>
            <a:r>
              <a:rPr lang="en-US" altLang="zh-CN" b="1">
                <a:latin typeface="Times New Roman" panose="02020603050405020304" pitchFamily="18" charset="0"/>
                <a:cs typeface="Times New Roman" panose="02020603050405020304" pitchFamily="18" charset="0"/>
              </a:rPr>
              <a:t>A  2000       </a:t>
            </a:r>
          </a:p>
          <a:p>
            <a:r>
              <a:rPr lang="en-US" altLang="zh-CN" b="1">
                <a:latin typeface="Times New Roman" panose="02020603050405020304" pitchFamily="18" charset="0"/>
                <a:cs typeface="Times New Roman" panose="02020603050405020304" pitchFamily="18" charset="0"/>
              </a:rPr>
              <a:t>B 1920       </a:t>
            </a:r>
          </a:p>
          <a:p>
            <a:r>
              <a:rPr lang="en-US" altLang="zh-CN" b="1">
                <a:latin typeface="Times New Roman" panose="02020603050405020304" pitchFamily="18" charset="0"/>
                <a:cs typeface="Times New Roman" panose="02020603050405020304" pitchFamily="18" charset="0"/>
              </a:rPr>
              <a:t>C 2704.76   </a:t>
            </a:r>
          </a:p>
          <a:p>
            <a:r>
              <a:rPr lang="en-US" altLang="zh-CN" b="1">
                <a:latin typeface="Times New Roman" panose="02020603050405020304" pitchFamily="18" charset="0"/>
                <a:cs typeface="Times New Roman" panose="02020603050405020304" pitchFamily="18" charset="0"/>
              </a:rPr>
              <a:t>D  2323.81</a:t>
            </a:r>
            <a:endParaRPr lang="zh-CN" alt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内容占位符 2">
            <a:extLst>
              <a:ext uri="{FF2B5EF4-FFF2-40B4-BE49-F238E27FC236}">
                <a16:creationId xmlns:a16="http://schemas.microsoft.com/office/drawing/2014/main" id="{5F51006F-51A9-4397-AEAC-DD1CF85A75E5}"/>
              </a:ext>
            </a:extLst>
          </p:cNvPr>
          <p:cNvSpPr>
            <a:spLocks noGrp="1" noChangeArrowheads="1"/>
          </p:cNvSpPr>
          <p:nvPr>
            <p:ph idx="1"/>
          </p:nvPr>
        </p:nvSpPr>
        <p:spPr>
          <a:xfrm>
            <a:off x="990600" y="304800"/>
            <a:ext cx="8077200" cy="5791200"/>
          </a:xfrm>
        </p:spPr>
        <p:txBody>
          <a:bodyPr/>
          <a:lstStyle/>
          <a:p>
            <a:r>
              <a:rPr lang="zh-CN" altLang="en-US"/>
              <a:t>解析：</a:t>
            </a:r>
            <a:endParaRPr lang="en-US" altLang="zh-CN"/>
          </a:p>
          <a:p>
            <a:r>
              <a:rPr lang="zh-CN" altLang="en-US" b="1">
                <a:latin typeface="Times New Roman" panose="02020603050405020304" pitchFamily="18" charset="0"/>
                <a:cs typeface="Times New Roman" panose="02020603050405020304" pitchFamily="18" charset="0"/>
              </a:rPr>
              <a:t>咨询收入不能减除付给中介人的费用，应纳税额</a:t>
            </a:r>
            <a:r>
              <a:rPr lang="en-US" altLang="zh-CN" b="1">
                <a:latin typeface="Times New Roman" panose="02020603050405020304" pitchFamily="18" charset="0"/>
                <a:cs typeface="Times New Roman" panose="02020603050405020304" pitchFamily="18" charset="0"/>
              </a:rPr>
              <a:t>=5000 ×</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1-20%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 ×20%=800</a:t>
            </a:r>
            <a:r>
              <a:rPr lang="zh-CN" altLang="en-US" b="1">
                <a:latin typeface="Times New Roman" panose="02020603050405020304" pitchFamily="18" charset="0"/>
                <a:cs typeface="Times New Roman" panose="02020603050405020304" pitchFamily="18" charset="0"/>
              </a:rPr>
              <a:t>（元）</a:t>
            </a:r>
            <a:endParaRPr lang="en-US" altLang="zh-CN" b="1">
              <a:latin typeface="Times New Roman" panose="02020603050405020304" pitchFamily="18" charset="0"/>
              <a:cs typeface="Times New Roman" panose="02020603050405020304" pitchFamily="18" charset="0"/>
            </a:endParaRPr>
          </a:p>
          <a:p>
            <a:r>
              <a:rPr lang="zh-CN" altLang="en-US" b="1">
                <a:latin typeface="Times New Roman" panose="02020603050405020304" pitchFamily="18" charset="0"/>
                <a:cs typeface="Times New Roman" panose="02020603050405020304" pitchFamily="18" charset="0"/>
              </a:rPr>
              <a:t>讲学以一个月内取得的收入为一次，</a:t>
            </a:r>
            <a:r>
              <a:rPr lang="en-US" altLang="zh-CN" b="1">
                <a:latin typeface="Times New Roman" panose="02020603050405020304" pitchFamily="18" charset="0"/>
                <a:cs typeface="Times New Roman" panose="02020603050405020304" pitchFamily="18" charset="0"/>
              </a:rPr>
              <a:t>9</a:t>
            </a:r>
            <a:r>
              <a:rPr lang="zh-CN" altLang="en-US" b="1">
                <a:latin typeface="Times New Roman" panose="02020603050405020304" pitchFamily="18" charset="0"/>
                <a:cs typeface="Times New Roman" panose="02020603050405020304" pitchFamily="18" charset="0"/>
              </a:rPr>
              <a:t>月和</a:t>
            </a:r>
            <a:r>
              <a:rPr lang="en-US" altLang="zh-CN" b="1">
                <a:latin typeface="Times New Roman" panose="02020603050405020304" pitchFamily="18" charset="0"/>
                <a:cs typeface="Times New Roman" panose="02020603050405020304" pitchFamily="18" charset="0"/>
              </a:rPr>
              <a:t>10</a:t>
            </a:r>
            <a:r>
              <a:rPr lang="zh-CN" altLang="en-US" b="1">
                <a:latin typeface="Times New Roman" panose="02020603050405020304" pitchFamily="18" charset="0"/>
                <a:cs typeface="Times New Roman" panose="02020603050405020304" pitchFamily="18" charset="0"/>
              </a:rPr>
              <a:t>月分别计算。</a:t>
            </a:r>
            <a:endParaRPr lang="en-US" altLang="zh-CN" b="1">
              <a:latin typeface="Times New Roman" panose="02020603050405020304" pitchFamily="18" charset="0"/>
              <a:cs typeface="Times New Roman" panose="02020603050405020304" pitchFamily="18" charset="0"/>
            </a:endParaRPr>
          </a:p>
          <a:p>
            <a:r>
              <a:rPr lang="en-US" altLang="zh-CN" b="1">
                <a:latin typeface="Times New Roman" panose="02020603050405020304" pitchFamily="18" charset="0"/>
                <a:cs typeface="Times New Roman" panose="02020603050405020304" pitchFamily="18" charset="0"/>
              </a:rPr>
              <a:t>9</a:t>
            </a:r>
            <a:r>
              <a:rPr lang="zh-CN" altLang="en-US" b="1">
                <a:latin typeface="Times New Roman" panose="02020603050405020304" pitchFamily="18" charset="0"/>
                <a:cs typeface="Times New Roman" panose="02020603050405020304" pitchFamily="18" charset="0"/>
              </a:rPr>
              <a:t>月讲学应纳税所得额</a:t>
            </a:r>
            <a:r>
              <a:rPr lang="en-US" altLang="zh-CN" b="1">
                <a:latin typeface="Times New Roman" panose="02020603050405020304" pitchFamily="18" charset="0"/>
                <a:cs typeface="Times New Roman" panose="02020603050405020304" pitchFamily="18" charset="0"/>
              </a:rPr>
              <a:t>=2000 ×4 ×</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1-20%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1-20%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 ×20%】=7619.05</a:t>
            </a:r>
            <a:r>
              <a:rPr lang="zh-CN" altLang="en-US" b="1">
                <a:latin typeface="Times New Roman" panose="02020603050405020304" pitchFamily="18" charset="0"/>
                <a:cs typeface="Times New Roman" panose="02020603050405020304" pitchFamily="18" charset="0"/>
              </a:rPr>
              <a:t>（元）</a:t>
            </a:r>
            <a:endParaRPr lang="en-US" altLang="zh-CN" b="1">
              <a:latin typeface="Times New Roman" panose="02020603050405020304" pitchFamily="18" charset="0"/>
              <a:cs typeface="Times New Roman" panose="02020603050405020304" pitchFamily="18" charset="0"/>
            </a:endParaRPr>
          </a:p>
          <a:p>
            <a:r>
              <a:rPr lang="zh-CN" altLang="en-US" b="1">
                <a:latin typeface="Times New Roman" panose="02020603050405020304" pitchFamily="18" charset="0"/>
                <a:cs typeface="Times New Roman" panose="02020603050405020304" pitchFamily="18" charset="0"/>
              </a:rPr>
              <a:t>讲学应纳税额</a:t>
            </a:r>
            <a:r>
              <a:rPr lang="en-US" altLang="zh-CN" b="1">
                <a:latin typeface="Times New Roman" panose="02020603050405020304" pitchFamily="18" charset="0"/>
                <a:cs typeface="Times New Roman" panose="02020603050405020304" pitchFamily="18" charset="0"/>
              </a:rPr>
              <a:t>=7619.05 ×20%=1523.81</a:t>
            </a:r>
            <a:r>
              <a:rPr lang="zh-CN" altLang="en-US" b="1">
                <a:latin typeface="Times New Roman" panose="02020603050405020304" pitchFamily="18" charset="0"/>
                <a:cs typeface="Times New Roman" panose="02020603050405020304" pitchFamily="18" charset="0"/>
              </a:rPr>
              <a:t>（元）</a:t>
            </a:r>
            <a:endParaRPr lang="en-US" altLang="zh-CN" b="1">
              <a:latin typeface="Times New Roman" panose="02020603050405020304" pitchFamily="18" charset="0"/>
              <a:cs typeface="Times New Roman" panose="02020603050405020304" pitchFamily="18" charset="0"/>
            </a:endParaRPr>
          </a:p>
          <a:p>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内容占位符 2">
            <a:extLst>
              <a:ext uri="{FF2B5EF4-FFF2-40B4-BE49-F238E27FC236}">
                <a16:creationId xmlns:a16="http://schemas.microsoft.com/office/drawing/2014/main" id="{D7B7FC7F-2B9D-4893-B008-860319AA9BE8}"/>
              </a:ext>
            </a:extLst>
          </p:cNvPr>
          <p:cNvSpPr>
            <a:spLocks noGrp="1" noChangeArrowheads="1"/>
          </p:cNvSpPr>
          <p:nvPr>
            <p:ph idx="1"/>
          </p:nvPr>
        </p:nvSpPr>
        <p:spPr>
          <a:xfrm>
            <a:off x="1295400" y="685800"/>
            <a:ext cx="7543800" cy="5410200"/>
          </a:xfrm>
        </p:spPr>
        <p:txBody>
          <a:bodyPr/>
          <a:lstStyle/>
          <a:p>
            <a:r>
              <a:rPr lang="zh-CN" altLang="en-US" b="1">
                <a:latin typeface="华文楷体" panose="02010600040101010101" pitchFamily="2" charset="-122"/>
                <a:ea typeface="华文楷体" panose="02010600040101010101" pitchFamily="2" charset="-122"/>
              </a:rPr>
              <a:t>案例：</a:t>
            </a:r>
            <a:endParaRPr lang="en-US" altLang="zh-CN" b="1">
              <a:latin typeface="华文楷体" panose="02010600040101010101" pitchFamily="2" charset="-122"/>
              <a:ea typeface="华文楷体" panose="02010600040101010101" pitchFamily="2" charset="-122"/>
            </a:endParaRPr>
          </a:p>
          <a:p>
            <a:r>
              <a:rPr lang="zh-CN" altLang="en-US" sz="2800" b="1">
                <a:latin typeface="楷体" panose="02010609060101010101" pitchFamily="49" charset="-122"/>
                <a:ea typeface="楷体" panose="02010609060101010101" pitchFamily="49" charset="-122"/>
              </a:rPr>
              <a:t>某教授到外地某企业讲课，关于讲课的劳务报酬，该教授面临着两种选择：一种是企业给教授支付讲课费</a:t>
            </a:r>
            <a:r>
              <a:rPr lang="en-US" altLang="zh-CN" sz="2800" b="1">
                <a:latin typeface="楷体" panose="02010609060101010101" pitchFamily="49" charset="-122"/>
                <a:ea typeface="楷体" panose="02010609060101010101" pitchFamily="49" charset="-122"/>
              </a:rPr>
              <a:t>50000</a:t>
            </a:r>
            <a:r>
              <a:rPr lang="zh-CN" altLang="en-US" sz="2800" b="1">
                <a:latin typeface="楷体" panose="02010609060101010101" pitchFamily="49" charset="-122"/>
                <a:ea typeface="楷体" panose="02010609060101010101" pitchFamily="49" charset="-122"/>
              </a:rPr>
              <a:t>元人民币，往返交通费、住宿费、伙食费等一概由该教授自己负责，往返飞机票</a:t>
            </a:r>
            <a:r>
              <a:rPr lang="en-US" altLang="zh-CN" sz="2800" b="1">
                <a:latin typeface="楷体" panose="02010609060101010101" pitchFamily="49" charset="-122"/>
                <a:ea typeface="楷体" panose="02010609060101010101" pitchFamily="49" charset="-122"/>
              </a:rPr>
              <a:t>3000</a:t>
            </a:r>
            <a:r>
              <a:rPr lang="zh-CN" altLang="en-US" sz="2800" b="1">
                <a:latin typeface="楷体" panose="02010609060101010101" pitchFamily="49" charset="-122"/>
                <a:ea typeface="楷体" panose="02010609060101010101" pitchFamily="49" charset="-122"/>
              </a:rPr>
              <a:t>元，住宿费</a:t>
            </a:r>
            <a:r>
              <a:rPr lang="en-US" altLang="zh-CN" sz="2800" b="1">
                <a:latin typeface="楷体" panose="02010609060101010101" pitchFamily="49" charset="-122"/>
                <a:ea typeface="楷体" panose="02010609060101010101" pitchFamily="49" charset="-122"/>
              </a:rPr>
              <a:t>5000</a:t>
            </a:r>
            <a:r>
              <a:rPr lang="zh-CN" altLang="en-US" sz="2800" b="1">
                <a:latin typeface="楷体" panose="02010609060101010101" pitchFamily="49" charset="-122"/>
                <a:ea typeface="楷体" panose="02010609060101010101" pitchFamily="49" charset="-122"/>
              </a:rPr>
              <a:t>元，伙食费</a:t>
            </a:r>
            <a:r>
              <a:rPr lang="en-US" altLang="zh-CN" sz="2800" b="1">
                <a:latin typeface="楷体" panose="02010609060101010101" pitchFamily="49" charset="-122"/>
                <a:ea typeface="楷体" panose="02010609060101010101" pitchFamily="49" charset="-122"/>
              </a:rPr>
              <a:t>2000</a:t>
            </a:r>
            <a:r>
              <a:rPr lang="zh-CN" altLang="en-US" sz="2800" b="1">
                <a:latin typeface="楷体" panose="02010609060101010101" pitchFamily="49" charset="-122"/>
                <a:ea typeface="楷体" panose="02010609060101010101" pitchFamily="49" charset="-122"/>
              </a:rPr>
              <a:t>元。另一种是企业支付教授讲课费</a:t>
            </a:r>
            <a:r>
              <a:rPr lang="en-US" altLang="zh-CN" sz="2800" b="1">
                <a:latin typeface="楷体" panose="02010609060101010101" pitchFamily="49" charset="-122"/>
                <a:ea typeface="楷体" panose="02010609060101010101" pitchFamily="49" charset="-122"/>
              </a:rPr>
              <a:t>40 000</a:t>
            </a:r>
            <a:r>
              <a:rPr lang="zh-CN" altLang="en-US" sz="2800" b="1">
                <a:latin typeface="楷体" panose="02010609060101010101" pitchFamily="49" charset="-122"/>
                <a:ea typeface="楷体" panose="02010609060101010101" pitchFamily="49" charset="-122"/>
              </a:rPr>
              <a:t>元，往返交通费、住宿费、伙食费等全部由企业负责。 </a:t>
            </a:r>
          </a:p>
          <a:p>
            <a:r>
              <a:rPr lang="zh-CN" altLang="en-US" sz="2800" b="1">
                <a:latin typeface="楷体" panose="02010609060101010101" pitchFamily="49" charset="-122"/>
                <a:ea typeface="楷体" panose="02010609060101010101" pitchFamily="49" charset="-122"/>
              </a:rPr>
              <a:t>  试问该教授应该选择哪一种？</a:t>
            </a:r>
          </a:p>
          <a:p>
            <a:endParaRPr lang="zh-CN"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内容占位符 2">
            <a:extLst>
              <a:ext uri="{FF2B5EF4-FFF2-40B4-BE49-F238E27FC236}">
                <a16:creationId xmlns:a16="http://schemas.microsoft.com/office/drawing/2014/main" id="{45F369A5-1B41-4B91-BCFC-F4B28DDCC18F}"/>
              </a:ext>
            </a:extLst>
          </p:cNvPr>
          <p:cNvSpPr>
            <a:spLocks noGrp="1" noChangeArrowheads="1"/>
          </p:cNvSpPr>
          <p:nvPr>
            <p:ph idx="1"/>
          </p:nvPr>
        </p:nvSpPr>
        <p:spPr>
          <a:xfrm>
            <a:off x="609600" y="381000"/>
            <a:ext cx="8229600" cy="5715000"/>
          </a:xfrm>
        </p:spPr>
        <p:txBody>
          <a:bodyPr/>
          <a:lstStyle/>
          <a:p>
            <a:r>
              <a:rPr lang="zh-CN" altLang="en-US"/>
              <a:t> </a:t>
            </a:r>
            <a:r>
              <a:rPr lang="en-US" altLang="zh-CN"/>
              <a:t>[</a:t>
            </a:r>
            <a:r>
              <a:rPr lang="zh-CN" altLang="en-US"/>
              <a:t>分析</a:t>
            </a:r>
            <a:r>
              <a:rPr lang="en-US" altLang="zh-CN"/>
              <a:t>] </a:t>
            </a:r>
          </a:p>
          <a:p>
            <a:r>
              <a:rPr lang="en-US" altLang="zh-CN" sz="2800" b="1">
                <a:latin typeface="华文楷体" panose="02010600040101010101" pitchFamily="2" charset="-122"/>
                <a:ea typeface="华文楷体" panose="02010600040101010101" pitchFamily="2" charset="-122"/>
              </a:rPr>
              <a:t>    </a:t>
            </a:r>
            <a:r>
              <a:rPr lang="zh-CN" altLang="en-US" sz="2800" b="1">
                <a:latin typeface="华文楷体" panose="02010600040101010101" pitchFamily="2" charset="-122"/>
                <a:ea typeface="华文楷体" panose="02010600040101010101" pitchFamily="2" charset="-122"/>
              </a:rPr>
              <a:t>方案一：教授自负交通费、住宿费及伙食费 </a:t>
            </a:r>
          </a:p>
          <a:p>
            <a:r>
              <a:rPr lang="zh-CN" altLang="en-US" sz="2800" b="1">
                <a:latin typeface="华文楷体" panose="02010600040101010101" pitchFamily="2" charset="-122"/>
                <a:ea typeface="华文楷体" panose="02010600040101010101" pitchFamily="2" charset="-122"/>
              </a:rPr>
              <a:t>       应纳个人所得税额＝</a:t>
            </a:r>
            <a:r>
              <a:rPr lang="en-US" altLang="zh-CN" sz="2800" b="1">
                <a:latin typeface="华文楷体" panose="02010600040101010101" pitchFamily="2" charset="-122"/>
                <a:ea typeface="华文楷体" panose="02010600040101010101" pitchFamily="2" charset="-122"/>
              </a:rPr>
              <a:t>50 000×</a:t>
            </a:r>
            <a:r>
              <a:rPr lang="zh-CN" altLang="en-US" sz="2800" b="1">
                <a:latin typeface="华文楷体" panose="02010600040101010101" pitchFamily="2" charset="-122"/>
                <a:ea typeface="华文楷体" panose="02010600040101010101" pitchFamily="2" charset="-122"/>
              </a:rPr>
              <a:t>（</a:t>
            </a:r>
            <a:r>
              <a:rPr lang="en-US" altLang="zh-CN" sz="2800" b="1">
                <a:latin typeface="华文楷体" panose="02010600040101010101" pitchFamily="2" charset="-122"/>
                <a:ea typeface="华文楷体" panose="02010600040101010101" pitchFamily="2" charset="-122"/>
              </a:rPr>
              <a:t>1</a:t>
            </a:r>
            <a:r>
              <a:rPr lang="zh-CN" altLang="en-US" sz="2800" b="1">
                <a:latin typeface="华文楷体" panose="02010600040101010101" pitchFamily="2" charset="-122"/>
                <a:ea typeface="华文楷体" panose="02010600040101010101" pitchFamily="2" charset="-122"/>
              </a:rPr>
              <a:t>－</a:t>
            </a:r>
            <a:r>
              <a:rPr lang="en-US" altLang="zh-CN" sz="2800" b="1">
                <a:latin typeface="华文楷体" panose="02010600040101010101" pitchFamily="2" charset="-122"/>
                <a:ea typeface="华文楷体" panose="02010600040101010101" pitchFamily="2" charset="-122"/>
              </a:rPr>
              <a:t>20</a:t>
            </a:r>
            <a:r>
              <a:rPr lang="zh-CN" altLang="en-US" sz="2800" b="1">
                <a:latin typeface="华文楷体" panose="02010600040101010101" pitchFamily="2" charset="-122"/>
                <a:ea typeface="华文楷体" panose="02010600040101010101" pitchFamily="2" charset="-122"/>
              </a:rPr>
              <a:t>％）</a:t>
            </a:r>
            <a:r>
              <a:rPr lang="en-US" altLang="zh-CN" sz="2800" b="1">
                <a:latin typeface="华文楷体" panose="02010600040101010101" pitchFamily="2" charset="-122"/>
                <a:ea typeface="华文楷体" panose="02010600040101010101" pitchFamily="2" charset="-122"/>
              </a:rPr>
              <a:t>×30</a:t>
            </a:r>
            <a:r>
              <a:rPr lang="zh-CN" altLang="en-US" sz="2800" b="1">
                <a:latin typeface="华文楷体" panose="02010600040101010101" pitchFamily="2" charset="-122"/>
                <a:ea typeface="华文楷体" panose="02010600040101010101" pitchFamily="2" charset="-122"/>
              </a:rPr>
              <a:t>％－</a:t>
            </a:r>
            <a:r>
              <a:rPr lang="en-US" altLang="zh-CN" sz="2800" b="1">
                <a:latin typeface="华文楷体" panose="02010600040101010101" pitchFamily="2" charset="-122"/>
                <a:ea typeface="华文楷体" panose="02010600040101010101" pitchFamily="2" charset="-122"/>
              </a:rPr>
              <a:t>2000</a:t>
            </a:r>
            <a:r>
              <a:rPr lang="zh-CN" altLang="en-US" sz="2800" b="1">
                <a:latin typeface="华文楷体" panose="02010600040101010101" pitchFamily="2" charset="-122"/>
                <a:ea typeface="华文楷体" panose="02010600040101010101" pitchFamily="2" charset="-122"/>
              </a:rPr>
              <a:t>＝</a:t>
            </a:r>
            <a:r>
              <a:rPr lang="en-US" altLang="zh-CN" sz="2800" b="1">
                <a:latin typeface="华文楷体" panose="02010600040101010101" pitchFamily="2" charset="-122"/>
                <a:ea typeface="华文楷体" panose="02010600040101010101" pitchFamily="2" charset="-122"/>
              </a:rPr>
              <a:t>10000</a:t>
            </a:r>
            <a:r>
              <a:rPr lang="zh-CN" altLang="en-US" sz="2800" b="1">
                <a:latin typeface="华文楷体" panose="02010600040101010101" pitchFamily="2" charset="-122"/>
                <a:ea typeface="华文楷体" panose="02010600040101010101" pitchFamily="2" charset="-122"/>
              </a:rPr>
              <a:t>（元） </a:t>
            </a:r>
          </a:p>
          <a:p>
            <a:r>
              <a:rPr lang="zh-CN" altLang="en-US" sz="2800" b="1">
                <a:latin typeface="华文楷体" panose="02010600040101010101" pitchFamily="2" charset="-122"/>
                <a:ea typeface="华文楷体" panose="02010600040101010101" pitchFamily="2" charset="-122"/>
              </a:rPr>
              <a:t>       个人所得税额应由企业代扣代缴。 </a:t>
            </a:r>
          </a:p>
          <a:p>
            <a:r>
              <a:rPr lang="zh-CN" altLang="en-US" sz="2800" b="1">
                <a:latin typeface="华文楷体" panose="02010600040101010101" pitchFamily="2" charset="-122"/>
                <a:ea typeface="华文楷体" panose="02010600040101010101" pitchFamily="2" charset="-122"/>
              </a:rPr>
              <a:t>   教授实际收到讲课费＝</a:t>
            </a:r>
            <a:r>
              <a:rPr lang="en-US" altLang="zh-CN" sz="2800" b="1">
                <a:latin typeface="华文楷体" panose="02010600040101010101" pitchFamily="2" charset="-122"/>
                <a:ea typeface="华文楷体" panose="02010600040101010101" pitchFamily="2" charset="-122"/>
              </a:rPr>
              <a:t>50000</a:t>
            </a:r>
            <a:r>
              <a:rPr lang="zh-CN" altLang="en-US" sz="2800" b="1">
                <a:latin typeface="华文楷体" panose="02010600040101010101" pitchFamily="2" charset="-122"/>
                <a:ea typeface="华文楷体" panose="02010600040101010101" pitchFamily="2" charset="-122"/>
              </a:rPr>
              <a:t>－</a:t>
            </a:r>
            <a:r>
              <a:rPr lang="en-US" altLang="zh-CN" sz="2800" b="1">
                <a:latin typeface="华文楷体" panose="02010600040101010101" pitchFamily="2" charset="-122"/>
                <a:ea typeface="华文楷体" panose="02010600040101010101" pitchFamily="2" charset="-122"/>
              </a:rPr>
              <a:t>10000</a:t>
            </a:r>
            <a:r>
              <a:rPr lang="zh-CN" altLang="en-US" sz="2800" b="1">
                <a:latin typeface="华文楷体" panose="02010600040101010101" pitchFamily="2" charset="-122"/>
                <a:ea typeface="华文楷体" panose="02010600040101010101" pitchFamily="2" charset="-122"/>
              </a:rPr>
              <a:t>＝</a:t>
            </a:r>
            <a:r>
              <a:rPr lang="en-US" altLang="zh-CN" sz="2800" b="1">
                <a:latin typeface="华文楷体" panose="02010600040101010101" pitchFamily="2" charset="-122"/>
                <a:ea typeface="华文楷体" panose="02010600040101010101" pitchFamily="2" charset="-122"/>
              </a:rPr>
              <a:t>40 000</a:t>
            </a:r>
            <a:r>
              <a:rPr lang="zh-CN" altLang="en-US" sz="2800" b="1">
                <a:latin typeface="华文楷体" panose="02010600040101010101" pitchFamily="2" charset="-122"/>
                <a:ea typeface="华文楷体" panose="02010600040101010101" pitchFamily="2" charset="-122"/>
              </a:rPr>
              <a:t>元 </a:t>
            </a:r>
          </a:p>
          <a:p>
            <a:r>
              <a:rPr lang="zh-CN" altLang="en-US" sz="2800" b="1">
                <a:latin typeface="华文楷体" panose="02010600040101010101" pitchFamily="2" charset="-122"/>
                <a:ea typeface="华文楷体" panose="02010600040101010101" pitchFamily="2" charset="-122"/>
              </a:rPr>
              <a:t>   但讲课期间该教授的开销为：往返飞机票</a:t>
            </a:r>
            <a:r>
              <a:rPr lang="en-US" altLang="zh-CN" sz="2800" b="1">
                <a:latin typeface="华文楷体" panose="02010600040101010101" pitchFamily="2" charset="-122"/>
                <a:ea typeface="华文楷体" panose="02010600040101010101" pitchFamily="2" charset="-122"/>
              </a:rPr>
              <a:t>3000</a:t>
            </a:r>
            <a:r>
              <a:rPr lang="zh-CN" altLang="en-US" sz="2800" b="1">
                <a:latin typeface="华文楷体" panose="02010600040101010101" pitchFamily="2" charset="-122"/>
                <a:ea typeface="华文楷体" panose="02010600040101010101" pitchFamily="2" charset="-122"/>
              </a:rPr>
              <a:t>元，住宿费</a:t>
            </a:r>
            <a:r>
              <a:rPr lang="en-US" altLang="zh-CN" sz="2800" b="1">
                <a:latin typeface="华文楷体" panose="02010600040101010101" pitchFamily="2" charset="-122"/>
                <a:ea typeface="华文楷体" panose="02010600040101010101" pitchFamily="2" charset="-122"/>
              </a:rPr>
              <a:t>5000</a:t>
            </a:r>
            <a:r>
              <a:rPr lang="zh-CN" altLang="en-US" sz="2800" b="1">
                <a:latin typeface="华文楷体" panose="02010600040101010101" pitchFamily="2" charset="-122"/>
                <a:ea typeface="华文楷体" panose="02010600040101010101" pitchFamily="2" charset="-122"/>
              </a:rPr>
              <a:t>元，伙食费</a:t>
            </a:r>
            <a:r>
              <a:rPr lang="en-US" altLang="zh-CN" sz="2800" b="1">
                <a:latin typeface="华文楷体" panose="02010600040101010101" pitchFamily="2" charset="-122"/>
                <a:ea typeface="华文楷体" panose="02010600040101010101" pitchFamily="2" charset="-122"/>
              </a:rPr>
              <a:t>2000</a:t>
            </a:r>
            <a:r>
              <a:rPr lang="zh-CN" altLang="en-US" sz="2800" b="1">
                <a:latin typeface="华文楷体" panose="02010600040101010101" pitchFamily="2" charset="-122"/>
                <a:ea typeface="华文楷体" panose="02010600040101010101" pitchFamily="2" charset="-122"/>
              </a:rPr>
              <a:t>元。因此该教授实际的净收入为</a:t>
            </a:r>
            <a:r>
              <a:rPr lang="en-US" altLang="zh-CN" sz="2800" b="1">
                <a:latin typeface="华文楷体" panose="02010600040101010101" pitchFamily="2" charset="-122"/>
                <a:ea typeface="华文楷体" panose="02010600040101010101" pitchFamily="2" charset="-122"/>
              </a:rPr>
              <a:t>30000</a:t>
            </a:r>
            <a:r>
              <a:rPr lang="zh-CN" altLang="en-US" sz="2800" b="1">
                <a:latin typeface="华文楷体" panose="02010600040101010101" pitchFamily="2" charset="-122"/>
                <a:ea typeface="华文楷体" panose="02010600040101010101" pitchFamily="2" charset="-122"/>
              </a:rPr>
              <a:t>元</a:t>
            </a:r>
            <a:r>
              <a:rPr lang="zh-CN" altLang="en-US"/>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8546">
                                            <p:txEl>
                                              <p:pRg st="1" end="1"/>
                                            </p:txEl>
                                          </p:spTgt>
                                        </p:tgtEl>
                                        <p:attrNameLst>
                                          <p:attrName>style.visibility</p:attrName>
                                        </p:attrNameLst>
                                      </p:cBhvr>
                                      <p:to>
                                        <p:strVal val="visible"/>
                                      </p:to>
                                    </p:set>
                                    <p:anim calcmode="lin" valueType="num">
                                      <p:cBhvr additive="base">
                                        <p:cTn id="7" dur="500" fill="hold"/>
                                        <p:tgtEl>
                                          <p:spTgt spid="10854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85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8546">
                                            <p:txEl>
                                              <p:pRg st="2" end="2"/>
                                            </p:txEl>
                                          </p:spTgt>
                                        </p:tgtEl>
                                        <p:attrNameLst>
                                          <p:attrName>style.visibility</p:attrName>
                                        </p:attrNameLst>
                                      </p:cBhvr>
                                      <p:to>
                                        <p:strVal val="visible"/>
                                      </p:to>
                                    </p:set>
                                    <p:anim calcmode="lin" valueType="num">
                                      <p:cBhvr additive="base">
                                        <p:cTn id="13" dur="500" fill="hold"/>
                                        <p:tgtEl>
                                          <p:spTgt spid="10854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85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8546">
                                            <p:txEl>
                                              <p:pRg st="3" end="3"/>
                                            </p:txEl>
                                          </p:spTgt>
                                        </p:tgtEl>
                                        <p:attrNameLst>
                                          <p:attrName>style.visibility</p:attrName>
                                        </p:attrNameLst>
                                      </p:cBhvr>
                                      <p:to>
                                        <p:strVal val="visible"/>
                                      </p:to>
                                    </p:set>
                                    <p:anim calcmode="lin" valueType="num">
                                      <p:cBhvr additive="base">
                                        <p:cTn id="19" dur="500" fill="hold"/>
                                        <p:tgtEl>
                                          <p:spTgt spid="10854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854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8546">
                                            <p:txEl>
                                              <p:pRg st="4" end="4"/>
                                            </p:txEl>
                                          </p:spTgt>
                                        </p:tgtEl>
                                        <p:attrNameLst>
                                          <p:attrName>style.visibility</p:attrName>
                                        </p:attrNameLst>
                                      </p:cBhvr>
                                      <p:to>
                                        <p:strVal val="visible"/>
                                      </p:to>
                                    </p:set>
                                    <p:anim calcmode="lin" valueType="num">
                                      <p:cBhvr additive="base">
                                        <p:cTn id="23" dur="500" fill="hold"/>
                                        <p:tgtEl>
                                          <p:spTgt spid="10854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85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08546">
                                            <p:txEl>
                                              <p:pRg st="5" end="5"/>
                                            </p:txEl>
                                          </p:spTgt>
                                        </p:tgtEl>
                                        <p:attrNameLst>
                                          <p:attrName>style.visibility</p:attrName>
                                        </p:attrNameLst>
                                      </p:cBhvr>
                                      <p:to>
                                        <p:strVal val="visible"/>
                                      </p:to>
                                    </p:set>
                                    <p:anim calcmode="lin" valueType="num">
                                      <p:cBhvr additive="base">
                                        <p:cTn id="29" dur="500" fill="hold"/>
                                        <p:tgtEl>
                                          <p:spTgt spid="108546">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854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内容占位符 2">
            <a:extLst>
              <a:ext uri="{FF2B5EF4-FFF2-40B4-BE49-F238E27FC236}">
                <a16:creationId xmlns:a16="http://schemas.microsoft.com/office/drawing/2014/main" id="{D75A21C8-258A-4510-B299-278FC439CFC8}"/>
              </a:ext>
            </a:extLst>
          </p:cNvPr>
          <p:cNvSpPr>
            <a:spLocks noGrp="1" noChangeArrowheads="1"/>
          </p:cNvSpPr>
          <p:nvPr>
            <p:ph idx="1"/>
          </p:nvPr>
        </p:nvSpPr>
        <p:spPr>
          <a:xfrm>
            <a:off x="914400" y="304800"/>
            <a:ext cx="8153400" cy="5791200"/>
          </a:xfrm>
        </p:spPr>
        <p:txBody>
          <a:bodyPr/>
          <a:lstStyle/>
          <a:p>
            <a:pPr eaLnBrk="1" hangingPunct="1">
              <a:buClr>
                <a:srgbClr val="330066"/>
              </a:buClr>
              <a:buSzPct val="70000"/>
              <a:buFont typeface="Wingdings" panose="05000000000000000000" pitchFamily="2" charset="2"/>
              <a:buChar char="l"/>
            </a:pPr>
            <a:r>
              <a:rPr lang="zh-CN" altLang="en-US" sz="2400" b="1">
                <a:solidFill>
                  <a:srgbClr val="000000"/>
                </a:solidFill>
                <a:latin typeface="Arial" panose="020B0604020202020204" pitchFamily="34" charset="0"/>
              </a:rPr>
              <a:t>方案二：企业支付交通费、住宿费及伙食费 </a:t>
            </a:r>
          </a:p>
          <a:p>
            <a:pPr eaLnBrk="1" hangingPunct="1">
              <a:buClr>
                <a:srgbClr val="330066"/>
              </a:buClr>
              <a:buSzPct val="70000"/>
              <a:buFontTx/>
              <a:buNone/>
            </a:pPr>
            <a:r>
              <a:rPr lang="zh-CN" altLang="en-US" sz="2400" b="1">
                <a:solidFill>
                  <a:srgbClr val="000000"/>
                </a:solidFill>
                <a:latin typeface="Arial" panose="020B0604020202020204" pitchFamily="34" charset="0"/>
              </a:rPr>
              <a:t>       </a:t>
            </a:r>
            <a:r>
              <a:rPr lang="zh-CN" altLang="en-US" sz="2400" b="1">
                <a:solidFill>
                  <a:srgbClr val="000000"/>
                </a:solidFill>
                <a:latin typeface="华文楷体" panose="02010600040101010101" pitchFamily="2" charset="-122"/>
                <a:ea typeface="华文楷体" panose="02010600040101010101" pitchFamily="2" charset="-122"/>
              </a:rPr>
              <a:t>企业应为教授代扣代缴个人所得税。 </a:t>
            </a:r>
          </a:p>
          <a:p>
            <a:pPr eaLnBrk="1" hangingPunct="1">
              <a:buClr>
                <a:srgbClr val="330066"/>
              </a:buClr>
              <a:buSzPct val="70000"/>
              <a:buFontTx/>
              <a:buNone/>
            </a:pPr>
            <a:r>
              <a:rPr lang="zh-CN" altLang="en-US" sz="2400" b="1">
                <a:solidFill>
                  <a:srgbClr val="000000"/>
                </a:solidFill>
                <a:latin typeface="华文楷体" panose="02010600040101010101" pitchFamily="2" charset="-122"/>
                <a:ea typeface="华文楷体" panose="02010600040101010101" pitchFamily="2" charset="-122"/>
              </a:rPr>
              <a:t>        个人所得税额＝</a:t>
            </a:r>
            <a:r>
              <a:rPr lang="en-US" altLang="zh-CN" sz="2400" b="1">
                <a:solidFill>
                  <a:srgbClr val="000000"/>
                </a:solidFill>
                <a:latin typeface="华文楷体" panose="02010600040101010101" pitchFamily="2" charset="-122"/>
                <a:ea typeface="华文楷体" panose="02010600040101010101" pitchFamily="2" charset="-122"/>
              </a:rPr>
              <a:t>40000×</a:t>
            </a:r>
            <a:r>
              <a:rPr lang="zh-CN" altLang="en-US" sz="2400" b="1">
                <a:solidFill>
                  <a:srgbClr val="000000"/>
                </a:solidFill>
                <a:latin typeface="华文楷体" panose="02010600040101010101" pitchFamily="2" charset="-122"/>
                <a:ea typeface="华文楷体" panose="02010600040101010101" pitchFamily="2" charset="-122"/>
              </a:rPr>
              <a:t>（</a:t>
            </a:r>
            <a:r>
              <a:rPr lang="en-US" altLang="zh-CN" sz="2400" b="1">
                <a:solidFill>
                  <a:srgbClr val="000000"/>
                </a:solidFill>
                <a:latin typeface="华文楷体" panose="02010600040101010101" pitchFamily="2" charset="-122"/>
                <a:ea typeface="华文楷体" panose="02010600040101010101" pitchFamily="2" charset="-122"/>
              </a:rPr>
              <a:t>1</a:t>
            </a:r>
            <a:r>
              <a:rPr lang="zh-CN" altLang="en-US" sz="2400" b="1">
                <a:solidFill>
                  <a:srgbClr val="000000"/>
                </a:solidFill>
                <a:latin typeface="华文楷体" panose="02010600040101010101" pitchFamily="2" charset="-122"/>
                <a:ea typeface="华文楷体" panose="02010600040101010101" pitchFamily="2" charset="-122"/>
              </a:rPr>
              <a:t>－</a:t>
            </a:r>
            <a:r>
              <a:rPr lang="en-US" altLang="zh-CN" sz="2400" b="1">
                <a:solidFill>
                  <a:srgbClr val="000000"/>
                </a:solidFill>
                <a:latin typeface="华文楷体" panose="02010600040101010101" pitchFamily="2" charset="-122"/>
                <a:ea typeface="华文楷体" panose="02010600040101010101" pitchFamily="2" charset="-122"/>
              </a:rPr>
              <a:t>20</a:t>
            </a:r>
            <a:r>
              <a:rPr lang="zh-CN" altLang="en-US" sz="2400" b="1">
                <a:solidFill>
                  <a:srgbClr val="000000"/>
                </a:solidFill>
                <a:latin typeface="华文楷体" panose="02010600040101010101" pitchFamily="2" charset="-122"/>
                <a:ea typeface="华文楷体" panose="02010600040101010101" pitchFamily="2" charset="-122"/>
              </a:rPr>
              <a:t>％）</a:t>
            </a:r>
            <a:r>
              <a:rPr lang="en-US" altLang="zh-CN" sz="2400" b="1">
                <a:solidFill>
                  <a:srgbClr val="000000"/>
                </a:solidFill>
                <a:latin typeface="华文楷体" panose="02010600040101010101" pitchFamily="2" charset="-122"/>
                <a:ea typeface="华文楷体" panose="02010600040101010101" pitchFamily="2" charset="-122"/>
              </a:rPr>
              <a:t>×30</a:t>
            </a:r>
            <a:r>
              <a:rPr lang="zh-CN" altLang="en-US" sz="2400" b="1">
                <a:solidFill>
                  <a:srgbClr val="000000"/>
                </a:solidFill>
                <a:latin typeface="华文楷体" panose="02010600040101010101" pitchFamily="2" charset="-122"/>
                <a:ea typeface="华文楷体" panose="02010600040101010101" pitchFamily="2" charset="-122"/>
              </a:rPr>
              <a:t>％－</a:t>
            </a:r>
            <a:r>
              <a:rPr lang="en-US" altLang="zh-CN" sz="2400" b="1">
                <a:solidFill>
                  <a:srgbClr val="000000"/>
                </a:solidFill>
                <a:latin typeface="华文楷体" panose="02010600040101010101" pitchFamily="2" charset="-122"/>
                <a:ea typeface="华文楷体" panose="02010600040101010101" pitchFamily="2" charset="-122"/>
              </a:rPr>
              <a:t>2000</a:t>
            </a:r>
            <a:r>
              <a:rPr lang="zh-CN" altLang="en-US" sz="2400" b="1">
                <a:solidFill>
                  <a:srgbClr val="000000"/>
                </a:solidFill>
                <a:latin typeface="华文楷体" panose="02010600040101010101" pitchFamily="2" charset="-122"/>
                <a:ea typeface="华文楷体" panose="02010600040101010101" pitchFamily="2" charset="-122"/>
              </a:rPr>
              <a:t>＝</a:t>
            </a:r>
            <a:r>
              <a:rPr lang="en-US" altLang="zh-CN" sz="2400" b="1">
                <a:solidFill>
                  <a:srgbClr val="000000"/>
                </a:solidFill>
                <a:latin typeface="华文楷体" panose="02010600040101010101" pitchFamily="2" charset="-122"/>
                <a:ea typeface="华文楷体" panose="02010600040101010101" pitchFamily="2" charset="-122"/>
              </a:rPr>
              <a:t>7600</a:t>
            </a:r>
            <a:r>
              <a:rPr lang="zh-CN" altLang="en-US" sz="2400" b="1">
                <a:solidFill>
                  <a:srgbClr val="000000"/>
                </a:solidFill>
                <a:latin typeface="华文楷体" panose="02010600040101010101" pitchFamily="2" charset="-122"/>
                <a:ea typeface="华文楷体" panose="02010600040101010101" pitchFamily="2" charset="-122"/>
              </a:rPr>
              <a:t>（元） </a:t>
            </a:r>
          </a:p>
          <a:p>
            <a:pPr eaLnBrk="1" hangingPunct="1">
              <a:buClr>
                <a:srgbClr val="330066"/>
              </a:buClr>
              <a:buSzPct val="70000"/>
              <a:buFontTx/>
              <a:buNone/>
            </a:pPr>
            <a:r>
              <a:rPr lang="zh-CN" altLang="en-US" sz="2400" b="1">
                <a:solidFill>
                  <a:srgbClr val="000000"/>
                </a:solidFill>
                <a:latin typeface="华文楷体" panose="02010600040101010101" pitchFamily="2" charset="-122"/>
                <a:ea typeface="华文楷体" panose="02010600040101010101" pitchFamily="2" charset="-122"/>
              </a:rPr>
              <a:t>        教授实际收到讲课费＝</a:t>
            </a:r>
            <a:r>
              <a:rPr lang="en-US" altLang="zh-CN" sz="2400" b="1">
                <a:solidFill>
                  <a:srgbClr val="000000"/>
                </a:solidFill>
                <a:latin typeface="华文楷体" panose="02010600040101010101" pitchFamily="2" charset="-122"/>
                <a:ea typeface="华文楷体" panose="02010600040101010101" pitchFamily="2" charset="-122"/>
              </a:rPr>
              <a:t>40000</a:t>
            </a:r>
            <a:r>
              <a:rPr lang="zh-CN" altLang="en-US" sz="2400" b="1">
                <a:solidFill>
                  <a:srgbClr val="000000"/>
                </a:solidFill>
                <a:latin typeface="华文楷体" panose="02010600040101010101" pitchFamily="2" charset="-122"/>
                <a:ea typeface="华文楷体" panose="02010600040101010101" pitchFamily="2" charset="-122"/>
              </a:rPr>
              <a:t>－</a:t>
            </a:r>
            <a:r>
              <a:rPr lang="en-US" altLang="zh-CN" sz="2400" b="1">
                <a:solidFill>
                  <a:srgbClr val="000000"/>
                </a:solidFill>
                <a:latin typeface="华文楷体" panose="02010600040101010101" pitchFamily="2" charset="-122"/>
                <a:ea typeface="华文楷体" panose="02010600040101010101" pitchFamily="2" charset="-122"/>
              </a:rPr>
              <a:t>7600</a:t>
            </a:r>
            <a:r>
              <a:rPr lang="zh-CN" altLang="en-US" sz="2400" b="1">
                <a:solidFill>
                  <a:srgbClr val="000000"/>
                </a:solidFill>
                <a:latin typeface="华文楷体" panose="02010600040101010101" pitchFamily="2" charset="-122"/>
                <a:ea typeface="华文楷体" panose="02010600040101010101" pitchFamily="2" charset="-122"/>
              </a:rPr>
              <a:t>＝</a:t>
            </a:r>
            <a:r>
              <a:rPr lang="en-US" altLang="zh-CN" sz="2400" b="1">
                <a:solidFill>
                  <a:srgbClr val="000000"/>
                </a:solidFill>
                <a:latin typeface="华文楷体" panose="02010600040101010101" pitchFamily="2" charset="-122"/>
                <a:ea typeface="华文楷体" panose="02010600040101010101" pitchFamily="2" charset="-122"/>
              </a:rPr>
              <a:t>32400</a:t>
            </a:r>
            <a:r>
              <a:rPr lang="zh-CN" altLang="en-US" sz="2400" b="1">
                <a:solidFill>
                  <a:srgbClr val="000000"/>
                </a:solidFill>
                <a:latin typeface="华文楷体" panose="02010600040101010101" pitchFamily="2" charset="-122"/>
                <a:ea typeface="华文楷体" panose="02010600040101010101" pitchFamily="2" charset="-122"/>
              </a:rPr>
              <a:t>（元） </a:t>
            </a:r>
          </a:p>
          <a:p>
            <a:pPr eaLnBrk="1" hangingPunct="1">
              <a:buClr>
                <a:srgbClr val="330066"/>
              </a:buClr>
              <a:buSzPct val="70000"/>
              <a:buFontTx/>
              <a:buNone/>
            </a:pPr>
            <a:r>
              <a:rPr lang="zh-CN" altLang="en-US" sz="2400" b="1">
                <a:solidFill>
                  <a:srgbClr val="000000"/>
                </a:solidFill>
                <a:latin typeface="Arial" panose="020B0604020202020204" pitchFamily="34" charset="0"/>
              </a:rPr>
              <a:t>         由此可见，由企业支付交通费、住宿费及伙食费，教授可以获得更多的实际收益。而对于企业来讲，企业的实际支出没有变多，反而有可能有所减少，原因有以下几点： </a:t>
            </a:r>
            <a:endParaRPr lang="en-US" altLang="zh-CN" sz="2400" b="1">
              <a:solidFill>
                <a:srgbClr val="000000"/>
              </a:solidFill>
              <a:latin typeface="Arial" panose="020B0604020202020204" pitchFamily="34" charset="0"/>
            </a:endParaRPr>
          </a:p>
          <a:p>
            <a:pPr eaLnBrk="1" hangingPunct="1">
              <a:buClr>
                <a:srgbClr val="330066"/>
              </a:buClr>
              <a:buSzPct val="70000"/>
              <a:buFontTx/>
              <a:buNone/>
            </a:pPr>
            <a:r>
              <a:rPr lang="zh-CN" altLang="en-US" sz="2800" b="1">
                <a:solidFill>
                  <a:srgbClr val="000000"/>
                </a:solidFill>
                <a:latin typeface="Arial" panose="020B0604020202020204" pitchFamily="34" charset="0"/>
              </a:rPr>
              <a:t> </a:t>
            </a:r>
            <a:r>
              <a:rPr lang="zh-CN" altLang="en-US" sz="2400" b="1">
                <a:solidFill>
                  <a:srgbClr val="000000"/>
                </a:solidFill>
                <a:latin typeface="Arial" panose="020B0604020202020204" pitchFamily="34" charset="0"/>
              </a:rPr>
              <a:t>（</a:t>
            </a:r>
            <a:r>
              <a:rPr lang="en-US" altLang="zh-CN" sz="2400" b="1">
                <a:solidFill>
                  <a:srgbClr val="000000"/>
                </a:solidFill>
                <a:latin typeface="Arial" panose="020B0604020202020204" pitchFamily="34" charset="0"/>
              </a:rPr>
              <a:t>1</a:t>
            </a:r>
            <a:r>
              <a:rPr lang="zh-CN" altLang="en-US" sz="2400" b="1">
                <a:solidFill>
                  <a:srgbClr val="000000"/>
                </a:solidFill>
                <a:latin typeface="Arial" panose="020B0604020202020204" pitchFamily="34" charset="0"/>
              </a:rPr>
              <a:t>）对于企业来讲，提供住宿比较方便，伙食问题一般也容易解决，因而这方面的开支对企业来说可以比个人自理时省去不少，企业的负担也不会因此而加重多少。 </a:t>
            </a:r>
          </a:p>
          <a:p>
            <a:pPr eaLnBrk="1" hangingPunct="1">
              <a:buClr>
                <a:srgbClr val="330066"/>
              </a:buClr>
              <a:buSzPct val="70000"/>
              <a:buFontTx/>
              <a:buNone/>
            </a:pPr>
            <a:r>
              <a:rPr lang="zh-CN" altLang="en-US" sz="2400" b="1">
                <a:solidFill>
                  <a:srgbClr val="000000"/>
                </a:solidFill>
                <a:latin typeface="Arial" panose="020B0604020202020204" pitchFamily="34" charset="0"/>
              </a:rPr>
              <a:t> （</a:t>
            </a:r>
            <a:r>
              <a:rPr lang="en-US" altLang="zh-CN" sz="2400" b="1">
                <a:solidFill>
                  <a:srgbClr val="000000"/>
                </a:solidFill>
                <a:latin typeface="Arial" panose="020B0604020202020204" pitchFamily="34" charset="0"/>
              </a:rPr>
              <a:t>2</a:t>
            </a:r>
            <a:r>
              <a:rPr lang="zh-CN" altLang="en-US" sz="2400" b="1">
                <a:solidFill>
                  <a:srgbClr val="000000"/>
                </a:solidFill>
                <a:latin typeface="Arial" panose="020B0604020202020204" pitchFamily="34" charset="0"/>
              </a:rPr>
              <a:t>）费用的分散使得企业列支更加方便，也使得企业更乐意接受。 </a:t>
            </a:r>
          </a:p>
          <a:p>
            <a:endParaRPr lang="zh-CN" alt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9570">
                                            <p:txEl>
                                              <p:pRg st="0" end="0"/>
                                            </p:txEl>
                                          </p:spTgt>
                                        </p:tgtEl>
                                        <p:attrNameLst>
                                          <p:attrName>style.visibility</p:attrName>
                                        </p:attrNameLst>
                                      </p:cBhvr>
                                      <p:to>
                                        <p:strVal val="visible"/>
                                      </p:to>
                                    </p:set>
                                    <p:anim calcmode="lin" valueType="num">
                                      <p:cBhvr additive="base">
                                        <p:cTn id="7" dur="500" fill="hold"/>
                                        <p:tgtEl>
                                          <p:spTgt spid="1095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95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9570">
                                            <p:txEl>
                                              <p:pRg st="1" end="1"/>
                                            </p:txEl>
                                          </p:spTgt>
                                        </p:tgtEl>
                                        <p:attrNameLst>
                                          <p:attrName>style.visibility</p:attrName>
                                        </p:attrNameLst>
                                      </p:cBhvr>
                                      <p:to>
                                        <p:strVal val="visible"/>
                                      </p:to>
                                    </p:set>
                                    <p:anim calcmode="lin" valueType="num">
                                      <p:cBhvr additive="base">
                                        <p:cTn id="13" dur="500" fill="hold"/>
                                        <p:tgtEl>
                                          <p:spTgt spid="1095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9570">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9570">
                                            <p:txEl>
                                              <p:pRg st="2" end="2"/>
                                            </p:txEl>
                                          </p:spTgt>
                                        </p:tgtEl>
                                        <p:attrNameLst>
                                          <p:attrName>style.visibility</p:attrName>
                                        </p:attrNameLst>
                                      </p:cBhvr>
                                      <p:to>
                                        <p:strVal val="visible"/>
                                      </p:to>
                                    </p:set>
                                    <p:anim calcmode="lin" valueType="num">
                                      <p:cBhvr additive="base">
                                        <p:cTn id="17" dur="500" fill="hold"/>
                                        <p:tgtEl>
                                          <p:spTgt spid="10957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95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09570">
                                            <p:txEl>
                                              <p:pRg st="3" end="3"/>
                                            </p:txEl>
                                          </p:spTgt>
                                        </p:tgtEl>
                                        <p:attrNameLst>
                                          <p:attrName>style.visibility</p:attrName>
                                        </p:attrNameLst>
                                      </p:cBhvr>
                                      <p:to>
                                        <p:strVal val="visible"/>
                                      </p:to>
                                    </p:set>
                                    <p:anim calcmode="lin" valueType="num">
                                      <p:cBhvr additive="base">
                                        <p:cTn id="23" dur="500" fill="hold"/>
                                        <p:tgtEl>
                                          <p:spTgt spid="10957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95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09570">
                                            <p:txEl>
                                              <p:pRg st="4" end="4"/>
                                            </p:txEl>
                                          </p:spTgt>
                                        </p:tgtEl>
                                        <p:attrNameLst>
                                          <p:attrName>style.visibility</p:attrName>
                                        </p:attrNameLst>
                                      </p:cBhvr>
                                      <p:to>
                                        <p:strVal val="visible"/>
                                      </p:to>
                                    </p:set>
                                    <p:anim calcmode="lin" valueType="num">
                                      <p:cBhvr additive="base">
                                        <p:cTn id="29" dur="500" fill="hold"/>
                                        <p:tgtEl>
                                          <p:spTgt spid="109570">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95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109570">
                                            <p:txEl>
                                              <p:pRg st="5" end="5"/>
                                            </p:txEl>
                                          </p:spTgt>
                                        </p:tgtEl>
                                        <p:attrNameLst>
                                          <p:attrName>style.visibility</p:attrName>
                                        </p:attrNameLst>
                                      </p:cBhvr>
                                      <p:to>
                                        <p:strVal val="visible"/>
                                      </p:to>
                                    </p:set>
                                    <p:anim calcmode="lin" valueType="num">
                                      <p:cBhvr additive="base">
                                        <p:cTn id="35" dur="500" fill="hold"/>
                                        <p:tgtEl>
                                          <p:spTgt spid="109570">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95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109570">
                                            <p:txEl>
                                              <p:pRg st="6" end="6"/>
                                            </p:txEl>
                                          </p:spTgt>
                                        </p:tgtEl>
                                        <p:attrNameLst>
                                          <p:attrName>style.visibility</p:attrName>
                                        </p:attrNameLst>
                                      </p:cBhvr>
                                      <p:to>
                                        <p:strVal val="visible"/>
                                      </p:to>
                                    </p:set>
                                    <p:anim calcmode="lin" valueType="num">
                                      <p:cBhvr additive="base">
                                        <p:cTn id="41" dur="500" fill="hold"/>
                                        <p:tgtEl>
                                          <p:spTgt spid="109570">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957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a:extLst>
              <a:ext uri="{FF2B5EF4-FFF2-40B4-BE49-F238E27FC236}">
                <a16:creationId xmlns:a16="http://schemas.microsoft.com/office/drawing/2014/main" id="{A1209459-19A3-4EAD-9668-EF90A632177F}"/>
              </a:ext>
            </a:extLst>
          </p:cNvPr>
          <p:cNvSpPr>
            <a:spLocks noGrp="1" noChangeArrowheads="1"/>
          </p:cNvSpPr>
          <p:nvPr>
            <p:ph idx="1"/>
          </p:nvPr>
        </p:nvSpPr>
        <p:spPr>
          <a:xfrm>
            <a:off x="914400" y="333375"/>
            <a:ext cx="7772400" cy="4162425"/>
          </a:xfrm>
        </p:spPr>
        <p:txBody>
          <a:bodyPr/>
          <a:lstStyle/>
          <a:p>
            <a:pPr eaLnBrk="1" hangingPunct="1"/>
            <a:r>
              <a:rPr lang="zh-CN" altLang="en-US" sz="3400" b="1"/>
              <a:t>六、稿酬所得应纳税额的计算</a:t>
            </a:r>
          </a:p>
          <a:p>
            <a:pPr eaLnBrk="1" hangingPunct="1"/>
            <a:r>
              <a:rPr lang="zh-CN" altLang="en-US" sz="3000" b="1"/>
              <a:t>（一）应纳税所得额的确定</a:t>
            </a:r>
          </a:p>
          <a:p>
            <a:pPr eaLnBrk="1" hangingPunct="1"/>
            <a:r>
              <a:rPr lang="zh-CN" altLang="en-US" sz="3000" b="1"/>
              <a:t>实行定额、定率扣除</a:t>
            </a:r>
          </a:p>
          <a:p>
            <a:pPr eaLnBrk="1" hangingPunct="1"/>
            <a:r>
              <a:rPr lang="en-US" altLang="zh-CN" sz="3000" b="1">
                <a:latin typeface="楷体" panose="02010609060101010101" pitchFamily="49" charset="-122"/>
                <a:ea typeface="楷体" panose="02010609060101010101" pitchFamily="49" charset="-122"/>
              </a:rPr>
              <a:t>1.</a:t>
            </a:r>
            <a:r>
              <a:rPr lang="zh-CN" altLang="en-US" sz="3000" b="1">
                <a:latin typeface="楷体" panose="02010609060101010101" pitchFamily="49" charset="-122"/>
                <a:ea typeface="楷体" panose="02010609060101010101" pitchFamily="49" charset="-122"/>
              </a:rPr>
              <a:t>每次收入不超过</a:t>
            </a:r>
            <a:r>
              <a:rPr lang="en-US" altLang="zh-CN" sz="3000" b="1">
                <a:latin typeface="楷体" panose="02010609060101010101" pitchFamily="49" charset="-122"/>
                <a:ea typeface="楷体" panose="02010609060101010101" pitchFamily="49" charset="-122"/>
              </a:rPr>
              <a:t>4000</a:t>
            </a:r>
            <a:r>
              <a:rPr lang="zh-CN" altLang="en-US" sz="3000" b="1">
                <a:latin typeface="楷体" panose="02010609060101010101" pitchFamily="49" charset="-122"/>
                <a:ea typeface="楷体" panose="02010609060101010101" pitchFamily="49" charset="-122"/>
              </a:rPr>
              <a:t>元的：</a:t>
            </a:r>
          </a:p>
          <a:p>
            <a:pPr eaLnBrk="1" hangingPunct="1"/>
            <a:r>
              <a:rPr lang="zh-CN" altLang="en-US" sz="3000">
                <a:latin typeface="楷体" panose="02010609060101010101" pitchFamily="49" charset="-122"/>
                <a:ea typeface="楷体" panose="02010609060101010101" pitchFamily="49" charset="-122"/>
              </a:rPr>
              <a:t>应纳税所得额</a:t>
            </a:r>
            <a:r>
              <a:rPr lang="en-US" altLang="zh-CN" sz="3000">
                <a:latin typeface="楷体" panose="02010609060101010101" pitchFamily="49" charset="-122"/>
                <a:ea typeface="楷体" panose="02010609060101010101" pitchFamily="49" charset="-122"/>
              </a:rPr>
              <a:t>=</a:t>
            </a:r>
            <a:r>
              <a:rPr lang="zh-CN" altLang="en-US" sz="3000">
                <a:latin typeface="楷体" panose="02010609060101010101" pitchFamily="49" charset="-122"/>
                <a:ea typeface="楷体" panose="02010609060101010101" pitchFamily="49" charset="-122"/>
              </a:rPr>
              <a:t>每次收入额－</a:t>
            </a:r>
            <a:r>
              <a:rPr lang="en-US" altLang="zh-CN" sz="3000">
                <a:solidFill>
                  <a:srgbClr val="FF0000"/>
                </a:solidFill>
                <a:latin typeface="楷体" panose="02010609060101010101" pitchFamily="49" charset="-122"/>
                <a:ea typeface="楷体" panose="02010609060101010101" pitchFamily="49" charset="-122"/>
              </a:rPr>
              <a:t>800</a:t>
            </a:r>
          </a:p>
          <a:p>
            <a:pPr eaLnBrk="1" hangingPunct="1"/>
            <a:r>
              <a:rPr lang="en-US" altLang="zh-CN" sz="3000" b="1">
                <a:latin typeface="楷体" panose="02010609060101010101" pitchFamily="49" charset="-122"/>
                <a:ea typeface="楷体" panose="02010609060101010101" pitchFamily="49" charset="-122"/>
              </a:rPr>
              <a:t>2.</a:t>
            </a:r>
            <a:r>
              <a:rPr lang="zh-CN" altLang="en-US" sz="3000" b="1">
                <a:latin typeface="楷体" panose="02010609060101010101" pitchFamily="49" charset="-122"/>
                <a:ea typeface="楷体" panose="02010609060101010101" pitchFamily="49" charset="-122"/>
              </a:rPr>
              <a:t>每次收入在</a:t>
            </a:r>
            <a:r>
              <a:rPr lang="en-US" altLang="zh-CN" sz="3000" b="1">
                <a:latin typeface="楷体" panose="02010609060101010101" pitchFamily="49" charset="-122"/>
                <a:ea typeface="楷体" panose="02010609060101010101" pitchFamily="49" charset="-122"/>
              </a:rPr>
              <a:t>4000</a:t>
            </a:r>
            <a:r>
              <a:rPr lang="zh-CN" altLang="en-US" sz="3000" b="1">
                <a:latin typeface="楷体" panose="02010609060101010101" pitchFamily="49" charset="-122"/>
                <a:ea typeface="楷体" panose="02010609060101010101" pitchFamily="49" charset="-122"/>
              </a:rPr>
              <a:t>元以上的：</a:t>
            </a:r>
          </a:p>
          <a:p>
            <a:pPr eaLnBrk="1" hangingPunct="1"/>
            <a:r>
              <a:rPr lang="zh-CN" altLang="en-US" sz="3000">
                <a:latin typeface="楷体" panose="02010609060101010101" pitchFamily="49" charset="-122"/>
                <a:ea typeface="楷体" panose="02010609060101010101" pitchFamily="49" charset="-122"/>
              </a:rPr>
              <a:t>应纳税所得额</a:t>
            </a:r>
            <a:r>
              <a:rPr lang="en-US" altLang="zh-CN" sz="3000">
                <a:latin typeface="楷体" panose="02010609060101010101" pitchFamily="49" charset="-122"/>
                <a:ea typeface="楷体" panose="02010609060101010101" pitchFamily="49" charset="-122"/>
              </a:rPr>
              <a:t>=</a:t>
            </a:r>
            <a:r>
              <a:rPr lang="zh-CN" altLang="en-US" sz="3000">
                <a:latin typeface="楷体" panose="02010609060101010101" pitchFamily="49" charset="-122"/>
                <a:ea typeface="楷体" panose="02010609060101010101" pitchFamily="49" charset="-122"/>
              </a:rPr>
              <a:t>每次收入额</a:t>
            </a:r>
            <a:r>
              <a:rPr lang="en-US" altLang="zh-CN" sz="3000">
                <a:latin typeface="楷体" panose="02010609060101010101" pitchFamily="49" charset="-122"/>
                <a:ea typeface="楷体" panose="02010609060101010101" pitchFamily="49" charset="-122"/>
              </a:rPr>
              <a:t>×(1</a:t>
            </a:r>
            <a:r>
              <a:rPr lang="zh-CN" altLang="en-US" sz="3000">
                <a:latin typeface="楷体" panose="02010609060101010101" pitchFamily="49" charset="-122"/>
                <a:ea typeface="楷体" panose="02010609060101010101" pitchFamily="49" charset="-122"/>
              </a:rPr>
              <a:t>－</a:t>
            </a:r>
            <a:r>
              <a:rPr lang="en-US" altLang="zh-CN" sz="3000">
                <a:latin typeface="楷体" panose="02010609060101010101" pitchFamily="49" charset="-122"/>
                <a:ea typeface="楷体" panose="02010609060101010101" pitchFamily="49" charset="-122"/>
              </a:rPr>
              <a:t>20%) </a:t>
            </a:r>
          </a:p>
        </p:txBody>
      </p:sp>
      <p:sp>
        <p:nvSpPr>
          <p:cNvPr id="59395" name="AutoShape 4" descr="data:image/jpeg;base64,/9j/4AAQSkZJRgABAQAAAQABAAD/2wBDAAgGBgcGBQgHBwcJCQgKDBQNDAsLDBkSEw8UHRofHh0aHBwgJC4nICIsIxwcKDcpLDAxNDQ0Hyc5PTgyPC4zNDL/2wBDAQkJCQwLDBgNDRgyIRwhMjIyMjIyMjIyMjIyMjIyMjIyMjIyMjIyMjIyMjIyMjIyMjIyMjIyMjIyMjIyMjIyMjL/wAARCAEKAZA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iiigAooooAKKKKACiiigAooooAKKKKACiiigAooooAKKKKACiikJAGScAUALRTVIYAggg8gjvTqACiiigAooooAKKKKACiiigAooooAKKKKACiiigAooooAKKKKACiiigAooooAKKKKACiiigAooooAKKKKACiiigAooooAKKKKACiiigAooooAKKKKACiiuV+IXiN/CngXVNWhYLcxxeXbnjIlchVIDcHBbcRg5CmgDm/Fnxi0/QddfRNI09tYv4WAuiLhYILfnBDSsCAQSAxOFXOCQQQOa0j42eJJjIb7wzpSZCtGs+rRWDFWGVYCY5cEdCoxXkHheObTb+21+42ruZzBPcKzLDJyFnYFGD7cSsq5yzQsOSu1uy0m1k0HxNLcfaL9S0HnazL9pnDW8srFo4pZxJCvmYK7t7KNxcAlsKoB6N4l+IWv6lDp+jeEtPlstdvL02lz9sjUmyKqHBIG5SrruZX5DLG5UEj5eR07XrHXbm50hLS+8Z3M5kSa/wBUuJFghZ8jfBbRK7LH8uPMVVKlgNyhhirdyadonhe9u9HnUaZFJHZXxsooyZre53GeASEsCykAqd0hTcR5jBiEwLLxDDezSafax6bJptrOTHBNcQ2yuuCqvHHcBoAMYJLq0vPMjZJAB32hfDuwuWVrDS/D9pq8EatKlh4guvtFq5GCdylgpBz2YcYy3Wp7LUPin4YhkuH0PVL7TbdUC2d7dW99PJl8ufNiKSA4PGUkx3GBxoeB9etILqKGC2uZUt4D5ph1pLsIuMAJaW0jqTnA+WNFUZPHQ9/H4iZFVr/RdXsS7hEDW4uCxPc/Z2k2j3bAoAxvCXxI03xRItjPbXWk6xueN7C9jKkuiqzqjEANtDAkcNjkqBzXbVxOvW/h/wAS2q3uoQ21xpiIzW2tWc4fyCDtYsy8qATncCyqULMUKqaZpWsX/hVYdJ8S3f22CNlhXVTwybiRF9oHYNggS9CwKtyAzgHc0UUUAFFFFABRRRQAUUUUAFFFFABRRRQAUUUUAFFFFABRRRQAUUUUAFFFFABRRRQAUUUUAFFFFABRRRQAUUUUAFFFFABRRRQAUUUUAFFFFABXh/7Rd/MdN0DRYow4ubiS4YA/PmNQoAHv5jfiBivcK+TfiprA8SfFPUWdkW009XtIDMhVS0ClmTjqWk3Ad8MvTigDR8RaNYaZ4KsbiKZZZA800UkZXy3t7dkt422PuDCSdhNxxtml69Tta2unXmn2elvfudOgE81tO1wXNyYd0lzfOiuGkaZkkjjBccGRlI4xz3xCdo2t9KtrppLbS/Ks3uPIZXjhtAIVnzknaZ7i4XjjMagdKYkVtq/iG3vdZEVnpks0RuQI9qxWi7FW3VlYKUyYVLdQrQyjh3oA2/E2l2Evwk1PUY47S3naeGWNIY4Yy6K6o+0xQRCVQ0y5YGVM42sTydq5v9W1m6vPDt9NoWs6zY3XkMuo6bDb3zr5gPmW6yloZQ0W4gHbgYPIILYHxS8Q654nCpHov2LTU8vTYwz5lMs/lXCq68bWCxICoB2sGBY8V7Z4t8BeH/Gdvt1WxRrpUKw3aDEsXXGGH3gCxO1srk9KAPHYrLwJPq8Nv4k8PQaTeyoFa31HzrFch2DMJotsJIRQdoiVSWA3nmvSvBum6VpF1b/YNc123gmRFh0vULhJbcgqzKsLkMrYXLERSHGBu6YrzlrDxB4X8SNp/iiCLV0kwkV7lvtGoQZBER3ECYbgoaLJlzt4ljXY3U6AukSW93c+GrS3uo8CDU7W3jCkxmIAGaz4SUNyxaNY3/hCEh0IB6HqNhai8F1BP9g1KbCpcop2ysCMLKOBIOoCsdwDNtKn5hhateXmiaPdW8el2txYqgSaynlHlwxNkEKSuGiYZUBtoQn5sR8p0Wm3ela1p8ws5Uu7cyPHcRyEsyMTlo5FblCN2CjAFRgYAAFYSBL62ie1vINW05HP2W/juQ+I84kglcbg4wOGIOdoDFXVZWAKvgjxMJJI9Gu5pdsyvJpTXUbxyvEjFJLeTd1mhZSrHJLLtbn5jXe14V418RTaNo2qXFvdFb+N4rq1uTtDi5iljhLHk7maB/KZeFLW1wNuM17rQAUUUUAFFFFABRRRQAUUUUAFFFFABRRRQAUUUUAFFFFABRRRQAUUUUAFFFFABRRRQAUUUUAFFFFABRRRQAUUUUAFFFFABRRRQAUUUUAFfIep/YtG1Ows72f7THp3iu++0lyC7xhrYFmH+0Eb8Qa+jte+JPhLw1qx0vVdXWK9CqxhSGSUqDyN2xTgkc4POCDjBBPzt8T7XT9b8ba5rmj6hZXFi9lBqA8hhnlooWUgcrJubcQwBwTnmgCndxWss+l6bem8KWthaPM1u43S2siteXB+bgupmBUHIwhJBrr4tcsB4Q0C0v7K5gR7x7i7treNirqSGkYEEt5cdiwXbnlZ0wTsJHFeKLiC38V3yWE0rWMFvG1lcbCx8kwRrGGBHKsmxTuA+8MjqDFawXupan/Y9rFc3es+Smm2yozI4fjzWYhmVlWMNDyQpj2kgBSKAOq8AW15408RwNDAJbmXWk1zVbnBENuiMxWIAj7zs8hwCQRs/utj6krk/AXgiw8C+Ho9PtQHupMPd3PeaTHP0UdAOw56kk9ZQBVvbG11K1e0vraG5tpMB4ZkDowByMqQQeQD+Fef+IvhnNcpBJpGolZbbYtsbmR1uLdQxysV4uZVGGfiQSqMjAAAx6VRQB44us6xoE0EnjTTxDefZ1tRqltCFncrICpW5VjEyZXeyzCIAHBDjdnori80bxHZz6hJ5zSww+fa6rp6GN5IVZlCsWG1V3FgVlzE4y4yAwTtr60gv7OS2uo/MifBIBKlSCCGDAgqwIBDAgggEEEA1zr+BLA3N3cw3FzZXNwxc3WnObWZmLM2ZNhEcxBbALoTjOSxJJAPJviWE1abULWdEW9a38642wGOIS2+0i4Zy28BoGkQQkNtZgRuDLI3v1tcRXltFc20qSwSoJI5EYFXUjIYEcEEYINeD69a2ula/Ba+JoILj+xZUnhcYVpLTcSrRqqkuF+djDtKIY5cPHGVSvRPhBdzXHw30+2uZjNcWLy2cjE5x5cjBVB9Au0D2FAHeUUUUAFFFFABRRRQAUUUUAFFFFABRRRQAUUUUAFFFFABRRRQAUUUUAFFFFABRRRQAUUUUAFFFFABRRRQAUUUUAFFFFABRRRQAUUUUAfOdt/wkUf7ROtaVp2rJp9xeysZLpraK4YRCPzEUbxkAjYCFI6DP3Rif49WkFtpmk3V8sUPiC7keCaWy3LFc2yEHLg8ghvKIUlscjc2Aa9A8d+CvtWuWHi/S4bkalYnFytkyrPPEOhj3AqZF6gEYdcoTggVL4n1DSL34ST6reX1rqccNr9otruWIKHuU/1bFMYVvMABUjGSVK4JWgD50KWrJN4gme2s1sTstIreFR9svSxkICnchjiLgMehRYlwC4I94+D3w2HhHSv7X1JSdZvohuQrj7NGcER+u48Fj6gAdCW8f0H4S+NPGulW1/ttrGyWFFtPt0jIHjOTlFVWIBOWJIAYvuGck1ieF/BniPU/Edjb6OZYmluZoFvoHKiMRbfNfIIYKokXk4yWAGTxQB9Z6h4u8OaVcvbahr+mWtwmN8M12iOMjIypORwQeleIy6t4n+KM9xDqXivR/DGgtI8Ytor2J3mALLjCsDIOxJZVbgqprptE/Z48OWaQvq19e6jOpJdUYQwtz0wAWHHGd3PtXRD4JfD0DH9gE+5vJ/8A4ugDS+H/AIXufCOgHTm1a01G0yGgkgsVtyBjB3FWIcnA+YjPXJPGOvrzZfhHpeiagNR8LTzadJlfNtjNIY51Ab5PMUiVMsVJIYr8oyrAYrg7b9ou7sYRb3fh+O+kT7twl+ql0PKlgsWN2MbsBRnPyr90AHper/FXw9ofiuLw9fJqaXEnHnCycxhiSAoH32JIABVWB3DB647O2uILu3iuLaaOaGVQ6SRsGV1IyCCOCD6ivGovj7oGsabFZXPhjULq8u3EMlgqJPG6swBAJwXJU5C7Rk8cD5qPCnjDxPoWnroWl/D7Wr+0jlka1muoWsiI2O/a5YOpYMzDduGQATySaAOi+LGnWcUGl+IrtMW1nK9lqDg422d0hhkbgFmKllIA9TxzU/wXtZ4fhvaXd1u86+nmumDKRjc5APPYgAg+hrJ8Q+KPE194fvbfxD8LZG0gxFroHWIyAi/MTwoIxtzkEYxmu88J6/o3iPw7a32hNH9i2iMQqAptyoH7sqOFKjHA4xgjIIJAN2iiigAooooAKKKKACiiigAooooAKKKKACiiigAooooAKKKKACiiigAooooAKKKKACiiigAooooAKKKKACiiigAooooAKKKKACiiigArxj4t+ErfSIF8Y2apJY2t7Fd6lo07t9mu5CwQShBwJDuAbIww5PIIbrPiV8RoPh9p1u32J7q/vQ4tUyBGCu3cXOcgDcDgDnGMjqPnjxV8WfFfjGxn0++uLWDT51USWlvAoVirBgdzbmByoPDdsY55APsKvHPA4Gi/EjU9Llj8oxapqEMcSAYRblYriA8cYKWsvuDtBHNd7pniJLf4faZ4g1ZpDG+nw3F1NFEz7d0YZnKqC2ASScA4GSeATXPanoSeIbpfGPhOe3vYtRtBFc25mMAn2HdFMjhTtuI3VQN6kDGDtKnIBt+MNP8AFdxbm48Ma79jlSPDWj2kUokO7OUZsbX25GGJUkKPl5Y/PEWseMdO8V3viGC91bVnsZ1e/XMkDrGpEhSaHqigB1IwY1OQCeCfWr74qa94VljXxN4J1OO0XLTX0BVlUFmCD5SyFsBc/OvJOFAxmA/tG+EcZGm657Zgi/8AjtAHqmoX8GmaVdajcllt7WFp5TjJCqCzceuAa8Y+FHws8J6z4E03XNV05ry8uWkZvMnYIu2R1ACqQCCFGQ2efyrAk8feLvi/r48MaMq6TpVyhW6Ea+awh43NI5AOOwC7c7tpJzmvU/CUr+GfF9z4CD+dYW+nRX2mv5aq0cW7y5EkKhQxL/MDtydzZJOKAOG1oeD/AA18bftE/k6Ha6TpCTp9iRYvNn80ErtUfMWjcqRjJGeRgEen+D/G1j4xtZJbezvrKZESXyL2Hy2eJ87JEOSGQkMAQeqngcZ85s7jVLnUtb1S80RfEel2uvahpt9bm0S6uhbho5IFiVsEqkmflyQA+dp2grNpOs/CvwZeC5g0nVNE1IYYx3VtdCVRtYYO4kbSGORkgkKSCVBABmeL/C2tfFD4ieJtPh1+O307Q4oEhhclozI8e7BAOB8wcMxyRgDBxgbX7P3h2fTPCdzrT3QeHV2DRQAH915TyIST0JPsOgH4cNo3ir7V4X1DQtCdb3xh4v1GY3jQ2zIltEzEHLEZZSpZgQPlDsTtK8/QvhvRIfDnhzTtHgYMlnAsW8Jt3kD5mxk4LHJIz1NAGtRRRQAUUUUAFFFFABRRRQAUUUUAFFFFABRRRQAUUUUAFFFFABRRRQAUUUUAFFFFABRRRQAUUUUAFFFFABRRRQAVT1DU7DSbb7TqV9bWduCFMtzKsa5PQZYgZq5XhGraTcav47i1q61Ul77UbnToIBaRSCzjtzKAUMwkAZjCrEqFwWY96AO1f4oWt7crHoOnX+rxs7J5ttbkRBl65ldlT6YY/wAqZ/wnuuQwl9U0zQdHD7hF/aetiEtj2WJgTyOAxqiPCxkuFku/EGu3Kpn90bsQqcjqTCqMfzq3pnhnRtJuTdWenxLdlixupCZZix6nzWJb9aAMD/hYnjm7aM6RaaNqKSFgrWtldGMAd/NmaJGHBwVJzVtPEfxWnVXax8N265yUdZDJj3CyMv5N+IrQ8W67/wAI14Wv9WVBJJAg8tSMguSFXPI+Xcwzg5xmuGtv+E31jRYZbnxSti1zFueOGwXcgYcDdkMGwRyMEHoeM0AU/H/inWNYFhoOreFrWTXzNG+n3K3UUm1wwyfIwwCMBgq7FTjJzt48r1Lw1rGmm9e702SFbOfybkKQwgY4K7sEkKwI2sflbB2k4Ne/+DfAtpoV0NSZTcXrgs95cHdLIzA5Iz93OTz1OeSetauuaHKupjxBpNrb3GoJbta3VlcACLUbZuWhcnIVuMq2MZwGyvQAt/BiePUfhFpkM2JvL863lWQbgR5jYUg9RtKjHpxXa6PpNh4e0eDTNNgW2sbZSI4wxIUEliSSSSSSSST1NeVfBnVdP8PaffeH7uS6tvN1RjZSXsLQiQtHHiEluFmHG5O5bKlhzVbx94g8aeKZZ9B0/wAO6zpGhGdba+vjZvLNIpyG2qmd0fytnaSGG0FlDYIB6j4V8WaV4y0mTUtHkkkt0neBvMQowZcHoexBVh7MM4OQPP8AQ9f8YfE/Vbi70bUE8P8Ahiyu/KEqRrJc3JXa2CGBC8YJ4AG/B8zBx3PgiPQrXwvb6d4dmd7KxLW7CVWWVJASXEisAyuWJYggfeBAAIqpqWh6hodxf614Vx508guLzSpMeTeMPvshxmOZlGNwJUkDcpJLAA6m2gjtoVhiRY0GThVCjJOScAAZJJJ46muD0HRdSk+M3inXr2O6itorSCysfMX93IjBXcq3Q4ZM4HdznBrrtB1yz8SaNbarp7M0E4zhxhkYHDKw7MCCCPUdxzWrQBwHwwR4z4zDqVY+KL1sEY4IjIP4gg11bHTPE2jXVudt3YTma0nUhl3bWaORexGGDDI9Mg9DWb4r1zSvBWial4huIraO4dAoOAr3cqhvLjLAEnvjrtGTwAaxvh5p58E/C6K51ovDMIpNRvy4YspbLHcCM7ggUEYzkHrQBb8HxeHNO8Q6/wCH9E0OHT59I+zpLNGi5nSWPeuX+8SDuBDE9AQecDtK8z+DthcyaLqfirULfyr7xFevdkZb5YQT5a4boAS5B7qy89K9MoAKKKKACiiigAooooAKKKKACiiigAooooAKKKKACiiigAooooAKKKKACiiigAooooAKKKKACiiigAooooAKKKKACvGpHit7zR5ppNoHifUYgT3LPdqPxJwPxr2WvGteX7L4MvtQFv8AaTZa1c3+xeoWLUZGYg/7qtz6E0AdlRRVPV78aVot9qJj80WlvJPs3bd21S23ODjOMZxQB5p8QdQPivxRZeDLIq1vbutzqEqsQVwPug4xwre43Mo42muytohc3SpLJtDHLMSMn8+5ryOwvdQ0nRwsEJn8T+I5DcKw++kTchz2GcswPAGSTwuK9C8MeH/7G02CxikknnK5kZ5WKs3LMVDHCjk9AMgDOTzQB2aWl9bkCC6V0B+7KDx7d/6VFq+sppVurzSwxEbTI8j7VXJAAycdScf/AKxWSYpGdjkMw5bDhiffg8/hXI+NPElva2NxpMe+91a9jNvHaxZZ8uu0FgMnoQQOpyMcHIAO+1C0sNY0may1CCLdfRguhGA5GdpJ7Edj1HY5FV9E8Z3vhtltNekuL3SVQ7NSILy2+B0mAGXXH/LQAkY+YfxViaJDd2ugada30m+e3tkibp8u0YC8cHHTPfGe9XqAOy1bR49fW28SeGr+3t9YhTNteod8VzGcEwzBT88bdu6nDLg5BkPjKPT2MfiTTrrRmUqDcyL51o25ioInQEKMgf60Rn5hxXAWlvcaTeSXuiX0unTyMXkjUBoJmJXJkiPBJC4LKVY/3uK6ew+IV7b4j1zR3YAgfa9NPmoRkgsYmIde3yr5h5PPHIBopo0tpqE/iLwhdWk0OogS3Ni8v+i3T8YmSRA3luR1YKwfAyAfmBfeOJ9HsRd6t4X1Syj4DPJdWQRSe243A/MgVi/avhHraPc3EfhyNpj5he8t0tJZN3O794qswOc55Bz1rzzxdL4O8TyW/hvwLo9iFaVZNQ1WGyCiGNSfkVmXduYjOQQDgDJDNgAyvGvxN1zxl4j0+LStGDWujXa3a2yt9qE0itw8hjO3bjjCnHzN8xyMdPrFz45+Imniz1O0g0/TYVWafTrN9018UKMyhssFzhig7NtDbuGGtaWdtYW4gtLeK3hByEiUKM+uB3q9aXs9m++FgDkE5Hp0560AeiaJe6Xe6RbyaPJC1iqCOJYV2iMAAbCuAVK4wVIBGMEDFadeUzaL4f1e9Gv6pbQxajb5ka7S4aBwqgfMzKyngDG4ngDqBVrwV4/t9S8Z33ho36z2/kRT6W0m4yFQgDozPgueA6t8xZSWLGgD0yiiigAooooAKKKKACiiigAooooAKKKKACiiigAooooAKKKKACiiigAooooAKKKKACiiigAooooAKKKKACiiigAry4aVJd2vizRLiUpHJqF3Ajj5iqzosxIHt9oPFeo1wl15dr431i1Ejf6Vb21+qHoX+eGVh7BYrcEdiR60AUvDN09/4V0i7lfzJZrOF3bOcsUUt+uaPE2ur4a8OXusNGshtkBRGGVZyQqhuR8pYrn2zVTwgUi06+sEhMJstRuYthGAFaVpVx7bJFxVvxTY2Wo+DNdtb9pFtzYyyloxkq0Y81SBkZwUBxkZ6ZGaAPOvBHhxdOs/7YujE+oagiysY0VFiRvmCKoAC8EZAAAwABheewRS7BAwXcQMscAfWud8F60uueGbaY586ECCcH++oHPQdQQ3HTOO1djpVkl15xk5AUKMHkE9/bpQBcs1sLM5+0RvL/eJHH09K574jwaPP4PvdVuEja6sE32tzESJIZSQqFWUggbmXjOOhI4rqI9JtEUAxlj/AHmY8/0rC8T+AtN8Vx20VzPd28ULlylswAkJGBkMrcjt9T1zwAY+gpepoFh/aMksl40CvK0q7WDMN20jA5GcevHPNaNZXhNpoNMufDV20jalpN61qWkBDTRdYnYNyoKthRkjC1t3FrLalRKFDMM7Q2SPrQBEdu0YJz3BHAqK5nis7Sa6nfbDCjSSNjO1VBJOByeBUlY/ieEXemQae/mhdRvbez3RqejSAsCR0GxWzQBgeDftV5JYtcRq0WnWbJ5jYOJZikgVcZACxhVPQjdtxxXbjkgevrWd4esrqTSZ9ZlhKR6rcyX6hnDMsch/dhuSM7QvA4AwOoNb+l2y3F0Q6Bo1Uls5/D8aAOZ8O6zFrlrdXUN1FMq3DqqJw0SAlV3Dr8wUsCQPvEfw1sVmeBfBUeu/CPQdR0ryrbXbeaWVZ2LKs6idg0MrLyUZQOnQgEd8za3q8Phzc+tadqOlxMyhHuofNUkjIUSQlkLfK3BYEgZ2igDlfGEV/wCJfEel+EdKmljknzNcsv3VQdC2OTjaxxwCSvUkY7Vfhr4Q8F6HC761BpPiLHmWerXV4sTCZeeFY7SvzBWXacqcHJ5rjvDGqXXhGfUfiN4h0O+8jUV2aS4MYDAq5VXG7cqkKgDbCDgNnkbuGj8VeLfEXj3/AISXToZLnXVy8cdpamYRqF24WMhsKAcZ5OTnOeaAPqbwX4utfGGhi8gaNbqBzBeQo4dYph94KykqynqrAkEEd8gdLXzJolz8YtR8XLra6bqTXUCIk0dxAtpFNCrE+WwYKrH5mweWG7IIwK998N+JbbxFaHMbWmowKn23T5siW1dlBwykAkejYAYcigDeoqpd6jZWEZe8vLe3UDJaaUIAPXJNZX/Cd+EP+hr0P/wYRf8AxVAHQUVwVx8ZfAFs7Rv4hRmH/PK3mcH6FVI/Ws61+NOmamsx0bwz4n1NY8gSWtgHQntkhiQPqM+1AHp1FeZWPxB8c6mrva/C69RFOB9q1Fbcn8JEU/lTZ/EfxbmkxaeBNOtl9bjUY5f/AEF1/lQB6fRXmsN38ZJeX07whB7SNMcf98sas4+L5HXwQP8AwLoA9BorzK6svjNcf6rVPCVt7wrMf/QkaoYfDfxgkObjx3psPtFYRv8AzjFAHqdFecr4V+JZUFviTED6f2JAf1pf+EU+Jf8A0UqP/wAEkFAHotFeZTeGfitEd1t4/sbgjos2mRRg/UqpNTwQ/GGFAj3Pg2cj+OQXIJ+u0AUAejUV5xNd/F+1w50zwlfL/ctZZkY/i5AqRfFnxFRAJPhoruOpTXIFB+gIJoA9DorzVfiX4is7ow6x8NtfhA6Np+LwH8VVR+tOufjHp2nqH1Lwr4ssIj/y1utNCKPx30AekUV57H8bvh86qW10oT/C1nPkfXCEfrW5b/EHwddQpNH4p0cK4yokvERvxViCPoRQB01FQwXEN1Ak1vNHNEwyrxsGUj2I4NTUAFFFFABRRRQAUUUUAFFFFABXF+LhNb+J/Dt4ojMMoutPkJbBUuizKR6/8exGP9oV2lcl8RII/wDhFW1J7ZrhtJuoNSCKcELFIGkx2yYvMHPrQBzeliaDxfr9u7qYpltr1BjlSyNEw9/+PdT+NUfiZdS2fw71mSFyrNEsRI/uu6qw/FWI/Grmpwrp/j/SrkwszXVvc2DyqeAylZUB/BJcfWsz4r/8k01f/tj/AOjkoA4T4bQto/n2N62x9Rhhu7E5+WVdpMgHbcu5cjrgE9Oa6/WPFLeGI4DbwtdX12/k2tqGx5rngZ9gSOncgcZzXLXtp/aHgPw3ZwuUv5DbG0dGwY2Vdxc98BQx+uPauIl8U6zfeJWu7NN2qTwpZ27QL5jIWAVjEMZVmJOCOV3kDnBAB6Pq15pmkRrJ498R3+paqw+fSNNnKRRZwVBVCuGAbO5mG4HgNjJ1k8H+Ltf0Xy9K8PxeHLZkUomp6/eyy54ZXVEbarKQDh1yCBxxXQ/Cz4TweEYF1jW447jX5uQCQy2gP8KnoXP8TD6DjJb1SgD5t8E22v6D8Q9Ti8QWkdlctbRzXERO9rhsbRKrbjuLFmZmyRuJBwSAO7vbg3V08mfl+6v0H+c/jXa+LPCdp4rsI43ka11C2Jksr6JQZLdyME4P3lI4ZTww9CARxumJsuo9I1yxa11pVdvLjZmivFXq8LdWXHO3hlzgjuQCzpmnJcL50rBkBI2D196reK5ol1PwxG7At/aynb1P+plAP5kUzU/FNlYgQvd2tgrcL50qox+mSAK4HWfiDpVj4gsJre4W/wDsTzTOkQLeZKYzGih/u4PmMSRu+6PxAOz8J2d1qPg7Q5WkiWMWUKKuTwFULnHrxXU7Y7HTpXgUMIkZjjksVBJz+Vec+Gr7x7D4Wh0rQ/BF6ZreNc3eqSrCGZjuchHCbl3FguGOBjPpXN/EuP4h+HtOtk13V7VbPUmcfZ7CQjaQo3KxIDFSGORuYdc9sgHrHwgv7LSfg1o93f3kFpb7p90txII0UmeQDLMQO1Taz8ZPBenSm0ivJNXuTIIvs+nRGbeT02scIw6D5WJyenWvNPhx4P8AhteeCYte8TXimZpZLeaO7vDBGkincBGBtLEoUOMt949+B7L4Jj8HT6SL7wdbWC2jZhaW2h2OSvZyQGzyD83JBB6EEgHl2kagnxq+KFvdXdhKPDOiwtLDBNCGWWQlRtkYHALHa23JBEeMHJNeyaPNos8+pto62nmxXZhvnt4wpM6qCwYgDcwDAE84OR1BA4z4fy2ngW01HwZqRjguNIjk1D7YF2peWrMW849wy/cYHONowWHS14K1mxtvEOqaIl3cTLqFzNq+nSSjCtE5HmxKDgqyTeaGQgMOpGc4AOys9WsNQluYbS6jlntm2TxA4eJucBlPK5wSMjkcjIrD8b+CNL8c6M9leoI7lATbXSr80TfoSpIGVzg+xAIwtG8R3vif4j+JIre5ceFtMshZSOkhQPc7iWdWwGUgeYpKt/CrZ5BHX+GL621Tw/bX1lqs2q2025o7uZFRnG4gghUQDBBH3QeOeaAOT8DeFPBzafIkfhWwtdUsZ/KvYbiEzPBOADlXl3MUIIZSDggg9cgdMvgfwmpJXwvooJ640+IZ/wDHa5nQ7mfUfjd4ne2EUVjYafbWlyqPzcTMS6SEAdVUyJycjA9cD0WgDIsPC+gaVcfaNP0LTLOfGPNt7SONsemVANa9FFABRRRQAUUUUAFFMd1jRndgqgZJY4AHua5nUPiL4N0yB5rnxLphVDhlhuBM4PT7iZY/lQB1NFebN8bPC9xeLaaLa6zrkrKWI06wZiPqHKn8gah0v4o61eeJdG0q98D3dgmqyypA816olCxjLsYmUEADkgkZwdu4jFAHp9FcD4/8Y3ehXumaZpt3awXF25+0SyQNO9tGSESQoCqhTIyruZhyeA3OKdtr/jd7W3ea60KOVkUyxtYSsY2I5UET4bByM8ZoA9KoryXVtV8TI5uNR8URWmmsmyZrOGO0EWTgNulErEkkAYK465z13tH8ZzwWM9tdaJq102nym3e4so/tAZfvRZBcysxjZCzFSN27mgDvKK5K38Y3t9BLJp/g3xDLsJVTcJBbBiPaWVWx77TUR1bxper5FtpPh6x1AIsjQ3WqyTPGjEgFkSIcEqwBDYJU88UAdZcW8N3A0NxDHNEwwySKGVh6EHiufufh74Nurd4ZfC2kKrDkxWaRt+DKAR+BqK6i8VwWfmXPiXQLQEqhk/sqQBWYhVALXOCSxAGRySBjms2C81C10BNfbxfLrFnO8UQa3t4IYo1klWJpAdjEGPcWIY4+Uhh1wAVrr4H+A54isGlz2ch5E0F3LuU+o3Mw/So5/hbqdssTaN8Q/E9tJHxi8uftMe3GMbPkA/Wuw0jWHumWzvGT7b5InR40KR3MRx+8jBJIAyAykkqSM5DKzbVABRRRQAUUUUAFFFFABRRRQAVVvrKDUbC4srqPzbe4iaKVCSAysCGGRzyCRVknAya5HV/ib4L0Nwt54hsy5YrstyZ2Ur1DCMNtP1x+lAHEX9xIvgnSNRvLiRbzRL2GG9kjcyEPBL9mnZiOSGjLscjO1gasfFKzmn+Hut26LmSNVZgPRJFZj+Smse48WHWH8RnSfB/iTVNL1vyzDss/JjMhjMUreaA21WVYjnHUNnHUzTWfxR8T6C2kjQbXTA9mbS7vb+5V3ndR5cjKFHy78NyVYEMWVuVNAGV4bgt9V8L6HeRkx3FrbiOKYKCykYVhg5GG24PfHQg80R+GL201G31nTZbVdYsZRLaQ2VktukxPEiSkMztuX5Qd2BluPmJpNF+DXxAi0uDT5PENjpliWMzJblmmRyv3SyqpIyACA5A5Iz36vS/gzexRomq+OdbnCsXUWj+Sysdv8ZLEgY6ceoxzkA7/AMM+JbPxPpX2y2SSGWN2iubWYYlt5QcMjr2I/lW5Xlmu+HPDHw5099a0jVV0DVAAVkuriWdL3BGY5IiWZlORkoNy5yOBg7vhb4laL4ltLR5fN0y5ujthhvVMazuMAiGRgFl5YAAYboSozQB21Y3iXw1pfivRZdK1a3863chlKnDxOOjo3Zhk89wSDkEg7NFAHiR+GGheEo2k1LwVN4ht4TmO702aRp2A2gCW3aQKTknlCwIBJVRXT+DfFGjahpr6h4T8BahDaO5VpLa3srcOw69ZlJx616NWDqPhHRdSv2v3tntr9gVe8sp3tpnGAMM8bKWACjAYkDA4oAniu9YvFUx6cNPDKdxvXV5FbnA2RMykdOd478Vx/jfwD4i8caMmnX3iLTYoY5fOVYdKZSzgEDLNMxA5PIAOCc56VsHRvF+mQyR6T4mt79AiLDHrVn5jrjAOZYWQnI5yVY56nnNYmo/DzxL4lRbbxP43mn0yRvMm0+wsUt1Y4OF8zJZlBxwwOcDocEAHhnwtPhqx8dm18XWljPblXjjmmdZIYpVPViG2MhAYZIYZ2kEDJr6Y8R+ErbxBokVhb3k+mrAhWD7LjylG3ChoiNrKpCsvAKlQVZTzXg/j/wADeJYPESal4Z8Fy6ZZaUUtrZ7CRZpJijkpPtX5yxBUkkMQRyxIOPTvAPiBV8SXGiXSLp15PD5kukAqi2d1FgTCNB0jlV45VILBj5pzkHIBz3iHwj4mVoYtTub6SGCZ3t9QtYDqaRq+5WVonP2lVZQA6Fp42DEEYAxyj6d4g1PxFpt0PHukRWMELfZ9ce4VColGxowxCs9x5YDMDhl3DLKStfTdVYrK2gu57uK2hS4uAomlVAHkCghdzDlsAnGemTQB5R4p0tPC/wAP08A+D3t31S8kWG4ieSNLmaKQHzJQrMu/OAmRkAZGRtyPS9M0/T/C3hy3sIXS30/T7cKZZWVQqqMl3OAMnBZjxySatX+mWOq2pttRsre8tyQxiuIlkQkdDhgRmvFdf+H8T4mW10HWdD0u5Y3f9nm2026BDZZLh1XYQiEZAaInOSAQCADe+Dlw2p6n431i3WN9OvdYdrW5AIeQZY4YHkAK0ZAIB+Zvw2vFeh3viHWraeXxNf6Fo1my24FhMYprueVgv3wxAUMY1XKk7vMHAwTVtfib4Z07TEjg0jUNMu51/wBB02bTmha7YKFjWMoGQhsKqnPTA6Yrb1a7XQV0m2kugIYBPqGouIlXzYYY2aSQhVwGM0kTEDBJJ6jIoAyj8O9csSH0X4ieIoZf4jqTLfKforBQKiuPDfxDgRWX4mwlmYKol0WBAWPQAgnk+lJ4zutQutLtPD00kTai8EMlzJC5RWunYrbKg4bb5yNKWByqW7ZB3VNe+I5Usxfy21uzWVnq9/ZuFJQC3kEUTAA87opeoIyCccHgAqv4d+LP8HjjTD/vaeg/9lNR/wDCO/F1uD440tPdbBCf1StO+FxLD4iuFuZXmu57fQ7W6hYbkjOxHkXbjDrLNOWxj/VAcbaRtXh0XQfEfiRBBEBIdO02JiFULAxhijIHyqDOZSD2VgWIAwoBQt/D/j66uLizb4nL9otwhmWLQ4SELZIG7gZwM46gMpIAZSeah8I+IbnwpJr914+8S3Et44j0+O2na3RzLL5VvIw3HCNujcgAFVYjkitKyt765tvC3gd7i6eXUbRtV8RPOSLg2xAURSOcFtxKwkg7gsY4C8V6XNZ3k2uWkwuGh0+0iZhDG2PPlb5RuAx8qKDgZIJcEgFFJAOHtPgV4Mjmlmv11LVZZDkve3bbs/VApP45qnqekeH/AAvqFzo2j/Dy0vmh08XMN2bcXTJcuZRDG6sDJsZoiC4bCkjO0HcPTtQ0+z1Syks7+1huraTG+GZA6NggjKng4IB59K4HUfhpA/iyPU7G0QWcEcCxWou2hVSDcBzGQrNFtEkbKsZQbsng80Ad5BcxhpbfbJvtkUuVt3VDkH7hxhuhyFJI4B6jPgd1roHjbXdVvjJNf6ZZNa2UEM2+ZLtna5kKsRjbb4kjZiCuxVBUhtp9ju7mHwN4N1PULmVZUtnur3BPlh2lleVYwTnks4QHuccc4rxb4TvrGoJdyaZL52vag8hkvZiZItOhkYGW4ddxDTSsiqsZAJEIY/KSWAPUPG+ivfeHIp9Wijlie3SHV1tW8tNoZZBLuPzFI3VsAkYWR26jBz9MnmuNOha5x9qTdFcbQQBKjFZMA87dytj2xXoGk6dHpGjWemQySSwWkCQI8xBZlUBQWIABOBzwK801WCLwLq9vbzh00q/kS3tZzkqjqu2NGODghERMkjIRGwzGVlALuoWhvtOuLVXWN5Y2CSMgby2x8rbTwSpwR7isfw5dahdWx1MRE3Kg2rrexLH9sjUlZI5VUsAu4MVYDcpJ+Vl3CToahW2WKUvbpDEZX3zkR/NLxtByCPm4Xk54GPQgAnu9c8Ojwdd2yaydJuJ0JeK6ke4u7dlChmWMMXLqoDhlyM4lO7JZuT8Q61e+NNH0nxL4d1G8guoJmkS2aaEQ2YQES3LErlkUK64kwSJFIC52ts6ppYvVMkWwS4CvG5byrlAc+VKB94E59cZIIZWZW7KHTdM8SaOLiW0Nu11aXFrPHE+GiMpUToccFw6YLYyCp9TkA5XxRqMPjPw1faRNcWUVs/2WVrrT2bUEljeWRQIyoQhxJAQSA2BwAScCp8MLRpmuLSeS7l0o6cjxWs6KlvKtxJI8hEIRcIGBRSVUMN5GV2qvXWHgHQ9M0BNJsFuYFSFIluFmPmgo7yK4J43B5Xb7uMnGMAASReCdOgdY0nvfsQihg+xeYojMUSlY42IXeyDJO1mKks2QcnIBrarYNqEEflSiC7gkE1tMV3BJACOVyMqQWVgCCVZgCpwQul6gNStPNKeTcRnyrm3JyYJQAWQ5Az1BBxhlIYZDAnQrD1KK7sL0atp9tNdsyiK6s4XUGZedrLvKrvUnrlcqWzuKoAAblFFFABRRXKeIviL4U8Ku8Wq6xAl0mQbaHMsoOMgFVBK5BGC2Bz1oA6uivMD8R/FGvRH/AIRHwFqMqNCHS71Zlto8k8EKTiQY5+Vwf6wv8OfFHi5mfx34pc2bMSNK0nMcONysAzEAsAQRghiOCGoA2db+LXhTSLhLO2vH1fUJGVI7TS0+0OxJIAyDtzkYxndyOKyk1H4qeKwGstO07wpYuEIlvG+0XODnOFxgHGPldVPPX01Yrvwf8P7j+xNH0aRNReISCC0tGMkqZ4LTMArAE4yz8Zx7VlW3xG8W6qbuG18Gw6c0TMiXGo3x2FgR0RY9zAg5BU4ODhjQBFcfDDTmhjv/AB34n1jW1SR3dZZWjtIsgksVXPlKADltyqMDOOldvofgvw14cCNpGiWVtJGCqzLEGlweoMjZY/ia861i18WavbCS/wDE0gIdnktLOJobcIUwUAjZZZPm6Zkwc9OMGbwjr39laZYizdrNARHLpeoZhy2VUlVZmaNizIwGWDeZ8wLOHAB69RWbpOr2us2hnty6sjGOaGQASQuBkqwBODggggkEEMCVIJ0qAIJ5oraCWeeVIoY1LvI7AKigZJJPAAAySa8um8e+I/Hd8+n/AA6tVhsI22T6/exkRowG4iNGHJxgcgn5hlVGGpnxB8IeJdTurOxOq6neeD5JhLqEUISS6T5mbCqFVnjHy4GXYHna21RXoXhn+xP+EasR4c8j+yBHi38j7oXJznPO7Od2fm3ZzzmgDl9B+Emh6fd/2nrctx4i1dgN93qbGQZAx8qEkYxjG7cRjgiu2vbC01O0ezvrWG6tZCN8M8YdGwQRlWBBwQD9RVuigDlV8O6xpEYj8Pa5stUQrHZapCbuNOm0JIGWUDg/eZwAcAAACnf8JHq1hxrHhi+VVcK1zpjreQ4IB3bRtmODkECI4xwSOa6iigDI0rxHo+tySRafqEMs8WfNtiSk0WDgh4mwynPGGArXrhPiLo9hfW9je6lrmm6VBbO2W1C0imWXIztVmKujfLnMbKx7cgEebWXxL1/yJk8JQaprVxbuoeFYpb+yKsoJYSOqXKNuDYVmYcEAkYwAfQlFeVaP8YHaGSLxL4butJvI9uYGuIkkcEcssUzRyMCc4ChyenJ69jH468MvIYp9XhsZQQBFqIazkbIBBCShWIOeoBFAGnreonR9B1HUxD532O1luPKDbd+xS23ODjOMZwfpWXc6Ta+KbfR9bhnvdNvIkE9tcRpGJkSWPBjYOrLggjII4KjB4qTxPrVnpWm2lxc60NLhnvIY1uvLEisCclSSCqqyqwLnhRznpXleueOLHWfENtoljY2fjqdHdIRHZG3lgycFhdbiAQQpLIirjDBhgUAdVq/xC1PwbeXtlrtvZ6gtjbQ3klzbM1vLLBJIISywkMpZXPOZFBBBAFdxqGt6fpVhDe3s7QxTOqRIY28yR25VFjA3s55+UAtweODXlV74I13xqpg2X+laRcwxq9xrJgnvRFuMvkptUy7Q4j4llyOcgkYHQ6lqU+p620HlSwXduhgaHTkin1OSNhllklB8q0VuGGWDMACrIwxQBJqus3mo3K2V8l5bvIpdNB0yQNfSpuAEk8ysFgQ55AYdMeY2SlcdrPii3jmiiiNhNJp0fn2sFioOmWK+ZtV13FFnlXoHYxxK3C/vBtaHWpLzyE028il0myu1MsXh7R1aXUdSYqQZJWILMrKCWaVVJCurIWUMW+E9J1nxHefZrLT7fS9GVzJHLFEWjtCCE8yCbcRPcHay+awbbtDKwDbSAbfhCz1Pxb4r+06nfSXekaJcNNsk8w79QIwAfMVT+6UgkBIQrnATqT0epNLqnjn7Ijsbc3NrayoMloxAr3buo6BGaS0jZu+SpAO010fhfQIPDGhRaTaLi3illeNck7VeRnC5JJOAwXJOTjJrlLjTb6Ox8TXMlwfMmSbTtNuGJDCW4lbJBHIUO8EQzzi2BAAIFAGdbancXkviXxdlZEs9Ne/sVKhgqtHIIQSScMIkMuOCBesCBxm9eWiLYzQ2zN/ZWnzWPh62iOGWSFp7dLglurbgwhI/hMLcgscWrZIb3wlpkccEVqviO/ikEca4VrYDzVidc4BNpAImA+XORyOtDUbOTVvAllpUVu9zb69rlwN8bbdtvJcTzrOCf7qhZF9SAOQcEAW11VbLwt4Tv5vMYx2Nx4jvigGZcQFpQF4G5pbtWA4A2nkYFVfEtoyaTpXhOKBDLbaSloivJ924uV+yxMMcuFjF27YU/KmeOo1tYtf7R1fVIbeAvDFJYaKtuF4EZkSa6AA4CNBIgbpnysdlrT/si9ufiCmpXMDCxgD+U3yjLrGgibgliMT3g5wMnkZ2kgGTot35vibxr4uZTeQWGdPtoYUJuB9nXdLGAR0Z+VAPJJz2rt9NW8TS7RNQkjkvlgQXDxDCNIANxUcYBOce1ed+Ep5rPw3rOq2s6Qx6r4qS5hJGSYJ7iBcMCDgujEj2dWBGQR6aY0MokKjeAQGxyAcZH44H5CgDiPEPig3WoRaTpWpXWnSRXUKy6ilmlzblmeSJYXG7coaVCpbAAZdu4E1o+FFFxpVgbDWzcW1mpgulFr5Uk9yNwlaYPllYuQ23CsDuJLBhh+neGrjQF1+5025We8v5JJ7aO5BEUTMWcKxXLFfNkdiRzhgAMjJng0PTtCvrzXnu50klgzqE80o2TbAMSuuAqlVUgFQowxyDgYAOC+Mdzc6/qOgfD7TZmW51WYT3RBP7uBScEg4DDKu2M5zEPUV6H4Z8M6Z4S0ODStJgMVvHyzNy8rkAF3PdjgewAAAAAA4z4aWUuvazrHxCvomSTVXMGnRyAhorNCACRuIyxVSeOqkg4avTaACqOqaZZazps+najbJc2lwu2WJs4I6ggjkEEAgjBBAIIIFXqKAPIb37X4O1eHSdSu3vre6Vv7PnkKiWYrgeWx+UbvmUEsRuYhgx3FIqF74wkguobJNJlW9lI2wXFxFvIOcYjhaWVicdkP4V6/qOl2GrwLBqNjbXkIbcEuIldQ2CMgMDg4LDPoSO9ZzeCvCrxxxN4a0cxRksqGxi2qTjJA24ycDJ9hQB5pa2/wAQ9cn2W+lwaVaybsT3UZDIucBlydzH+LDRISBjgnI9X0WxuNPsTFdXENxM8skrtBbCCMMzFjtQEkZJJJZmJJJJ5wOf8R+GdL0rwzqF5pGmi0ltIGuFi0+SW183YNxT9yynLAFQecEg4OMHnz4v0OyltLKHW/FWnXsi+ZFpbWxvZLgZOGWR0l3qQpwUl24BwQc0Aep0V5mPHOtqBJHBd3wyVMK+F72EqQcYaTewB9dqt9KdN8T57a4jt72z02weVtivf3F7bJuxnlpLNVH4kUAelVy194pnuNQbS/DVpFqd5G7JdTySmO1tCvVZJArfvCSAEUFh1baKxI7u68Z3K6d/wm+iR25HmTW2gThrl1Gcr5pclVztJKoCRkZGeex0PR4NB0a30u05t7cFUyiR5ySSSEVVzknoBnqckk0AadeeeIvizpGlaj/Y+jW1x4g1slgLOwG5VYYJDOAcYG7OAxG05A61m67pfjvx5q66VPbyeGPC6pi7ZbiOSe7BHzINhOB/DjpgsTu4Udv4a8JaL4Q01bHRrKOBcASS4BllIzy7dWOScdhnAAHFAHEHwz8RPG2D4n1qPw7prH5tO0k5mdcsCHlyQMqR0LKeMqCK6nwz8OvC3hIRtpelQ/a0A/0uYeZMTjaSGP3cjOQuByeK6yigAoorH1rxFpXh9IjqN4sUkzBYIFBeadiQu2ONQWc5ZeFBxnnAoA88+MCo2teHGa1eeRLa9eIxgs8bgwEMqrhmbGQACCM7ty7dy5VlqupWdvb3ss9vqWkTNlrmGQMLZS2Ms/G5EHyklSSFZmZcBTZ8UrN401vQ7nVdPtYNNDy2qadOyyXZWWGVmklCkiHBttoAJYMr5ZSCBkapZ6l4avzdaQLy5hK7pxHGsrAE4XdEGUzE4ADYV/lJaRgMUAdyCGUMCCCMgjvWLr2iPqLW9xaC2S7R1WVpUz58HIaFmwcodxJUggkdAcMOe0PWYzZJd6KsUVqzMq2Jk/0aaQkDbFIyq0TksuEZVViflXBL12FhqNvqMTNFuSVCFmgkG2SFsfdZex7g9CMEEggkAkh+2wSi+tnS01BRtOxy8cqqSVVxgblwSemVLNtPJJ7PRNdi1mFgYnt7qPiW3c5KH2PRl9D39B0rlKdYxxW+u2upFmjeLKOU6OhBG1hjkAncCOQQcHDMGAPQq56/8MxtqUmq6PcNperSFPOniQNHcBc4WaIkBxyRuBDgcBgMitf7ba/bxYfaYvthjMog3jzCgIBbbnO3JAzjGTVqgDkj4un0SNh4t086akaknUbdjPZvgL/EAGjJLEAOoBIwrMSM7eka3p2u2f2rTLtLmFWMbYyGjcYyrKQGVhkZDAEZHFaBUMCpAIIwQRwa48/D7TtN1g634X8rRdTaMxP5cAktpUJUlWhyoA+XIKFDkkknJBAOyry/4geJvFNlr0GlaZd22gWDhWfWb+2LQ5JGAsvzIrH5htkVfughvmGOoi8Tz6TJDa+LIINOllISK+hlL2crBQSC7AGJic4V+DwFZjkDpmVXUqQCpGCCMgigDzbR/hDpD3iav4l1K68UagQCs14x8kLuLLtjBIK8/dJK88AV0ni601C08FXg8M3TaZd2MDS2sdtbRurBFJEQRlIAIGBjBBx1AILJfDN7pIeXwlexaeMHGm3EW+yZvmPyqpDQksRkodvUlGJJpieNVsJjB4n0240RwSBdSN5tk/zMq7bhQAuQoOJAh+YDFAGJ8LPGKfETwZNBrMdvc3ts32e9ieNSsykZVymMAMAQR0yrYAGAKHjG3+E2garb6f4i0OysmlgM0csFoVQjdjafJG7d35GMd68k8PeOtO+G3jzW7jw8H1fQbpNsMYdrcYyGQncrMSmWTJHOSe+Kx/iD48u/iHq1teS6dFZpCrRQojliQTnDMcAnJ7AdaAPpA/Cz4fW9v9ofQbNYI13mR5X2qoGSSS2MY5yawtX8T/DJdKj8J2lj/bkaPvh03Rrdp2DHLF43UgAjLElWyMn3ryMeINR8TePbez8fXr3dhFIZbi3idpLeKNY3ZiqWxySFP3wTtwd2QDj6T8KXfhi60gN4UfTfsJIdksVVArEA/MqgFWxjIYA+tAHHeC9e1x/GD6XLpuqWOjSwtNBHrt4GuG6EeUCpdsch1Z32hl5XAVutMet3ckttY20Oh2QlYtcOElnlJYlmRFyi7iSwdixzndHzmt2WGOYoZI1YxsWRiOVJBXIPUHBIyOxPrWDqtvq6Wstu0E2rWMrZYW1z9jvEGQQFZWRXGePvRkKuDvJOQDgrm1ttLt9QQ+RAVCvexT3TMHBGFOpXWCWbLDFvGTuLbfnRsqvhi58Y+G759LsYLXXLW4uHuBBOz2lzbK4DB3UBkt4mIYrEQGO77oIYL1ENno2rz2VvoVxFpEtrGW+ymzMVzbISfmiglAWEsWYGTyyWBIB6Eat7feHPh74flurqSOxsjLlnJaSSeZu5Jy0jnGSTk4BJOASADPj8Y+ILazM2reANYhYfw2Fxb3efwDq36ViXXxP8M63Zy6VqFvrmjXNxB59t9p05zLgZZZ4wgfIUruDdMrntUa6X4w+JDFtdM/hrw0xIGmwsVvLtSuMStj5VJJyuBxkFejV3mieG9F8OQeRo2mWtkpVUYxRhWcKMDc3Vj7sSeT60AcJc/ET4Y6lon9jx68ttDHA0Fu620yNbAxGINGzJ8rBGIB9zWzbfFDwBa20dvb6/YRQRKEjjRGVUUDAVQFwAAMACu5pCAeoBoA86034keAtNhuN/iOzeSa6luGkWNyWLMSuflySF2rn0UDoKsP8AGj4fR8HxCp+lrOf5JXfUUAeXn4rfDVbKxsIdagSxtXjKwNp1wwCxjMYHyfKVZUYHn7vvkasPxi8CXB2wa1LKfRNPuWP6R13dc7rfjLR9CuPscs0t5qbLmPTbKMz3L4GeI15AwCctge9AFdfHmlT2pms7bWLnKkps0a8wx7DcIjge/NcvqfjODxlJp3hNdK1jTJdVuhHdJqNu9sTbxgyzIGU5JZVCkA/dlycdK6Fj4211yEW08M2e4gM228vGAcY4H7qPcoPeTGanh8C6YTv1C81bVZt7P5l7fykBmOQVjUrGpU4KlVBUgEYIBAB0drbQ2lrFbW0SRQQoI440GFRQMBQB0AAAxU9QwxiGFIl3bUAUF2LMQBjkkkk+5JJqagAooooAKKKKAEIDDBAIPUGvDbfQdQ0DWtSs59AvdY1eNLePSTbX7WYOnwp5W5JlYFSCy+ZGDyzqcEcj3Os/VNJtNWgWG6WTKNvjlilaKWJsEZR0IZTgkEgjIJByCQQDzrQbj4i2PgXUbWfSrxta3GW1kuJIpUiVpFBjUtOXkKqWdWkPJ+UnCjdc1PxP4707S9OZfDEs+o3xul+zxASC2fzV+ziSRTtC7C245GcdVPTohZeKdLKCx1O21iDODDqi+RMBjHE0SlSAQODEScnLdKik8WavZWBn1DwVrYdeHWxe3uR16qBKHYf8BB9hQByPi6fSdb+Jtl4bv9KhdQFSS9hNtJtMillilE0JKMdjEKjhip3DJwF6640nUvDlvJdeHpL7UlGAdJvL3er5wMpNKS8ZHBwWKkBgFBIYYGqa/omq2zSS+EvGMU6zfag9pptxBOZRGY929CuTsJXlsY47Cq9vb+LrzTp7XwjpNz4ehumW4fU9fvWnuXbABAiLSFWwqjLHGM8ZxgA9ToorF1rWLjTZIbex0qbUr2dJHjhjuIYgAu0FnLsGC5ZQSqtjIyMkAgG1WHrHivSNDmS1urkyX8q7obC1RprmUbWOViUFsfK3zEBRjkisCS21/wAQxObjxDZwAh2i03R7gxebsdeHuipk2jgMY0Qjf3yM5dnNYaJDCls1p4atZJmj3absvrrU5I8iQhtjlkRiwLMpc8lvKwQwBN4l8W6zZacL/U5ofCmkmVFDSNHcahMpdASkeTGmFLFv9awAJC5AFZXiGceDNAg17wla29611Hm58R312J3YrsVUlZgWZZCqqArKqsATtANaWsaVda+dU057qVtW/sW4hsL2NYlXU7aYxkEnBUFWUI4AAxKGXbvAWCHxTba94Elh1uDS9T1+CSWKO0g2TNckEqJreLErEGNtwLJggkkCM5oANGu77XtJt4p9Ggka1s7TVVltpvImuZZhOHnVVCrl2Vz5bY3LKdxUkoOB14m91Oa+mu7iKSAbUkW5aFbZWO3CvtHkOxDK3mIy5Up5isCB2/gODVtO8UaiL7TLxdThtle9SJoSs4eOJYyW8wAEPBcFFAKospUFQAK2PF3hE6iI9esYrmwvSoecQKGnibAy4VSyyEABXjG7eqjbllUMAecpd3eki71C+uHS4i2ie8S3EUvJ2qtzBnbKpb5VkiJJ2kKwG41e1fWdLv7K11bTLgway6NHbSrBJKw27WaKURK2VwwIzkfMGXPDVQ1TSZAiWNrJbQN5ZMEURU2d8rgE/ZZuTCzAA+Xkqccqy7maoPJ0Sx026lgaKeyuRHd2hZbZ4fMjmQsH3BTEXfcrZwpZ9pAJVQDYsvEnirUIIwujSQTqp81DYMVJBxkNNLDjPJAG4gEZOais31bWLg281/bz3Cgs9qNbETxDIBLLbxA45Aw0jDkc55rmL7V7M7pE0mzuYzmFr+4WTUkWUHaF86cxoo75Usp69KueFNeurvWrSwSym80nKhtREUSopO51jhjSOVTyB945HXAoA9t+G9la2vgTSTBbW8EzQKLn7PCIg8ygI5YD7zZXBJ5JBPHQdfXFfCmOa3+HdhDcyPLNHPdpJI5JZmFzKCSTySTXa0AFFFFAENxBDcW8kE8SSQyqUeN1BVgRggg8EEcYrlI9E1vw1d3E+gSw3mku4kXRZ8oYMKQy28pYhQSFIjZQg5AKAmuxooAxtL8Q2GrzSWsZkt7+EZnsblfLni6clT95cnAdSyk9GNeTftD6Xc6gPDbwxSPHGbpZGVQdvyo5xkgFtsbkDPO0gc169q2g6Zriw/2harJJAd0Myu0csLZBJSRSGQnAztIyBg5FeTfFvwtJo/gFLh/EGr6ja2t/FN9m1CSOUHdlCA+wOeGIwWIwTxnmgDwbVLewWJfsbbZIuJFkyrtnocHv64p91e20smmfZ0z5RDPFGvQkqcD1OQa2DHG6EOWjCj/V3ChlBPfcev4Nx7UK5VNiTqQfui1h6H3yWA/HFAGPa2+oQyzTNLLDJco0ZSNsSTK33l46KRwSeMHGDnFe2/Ced/FmkXOmrFpok0OREgnS3aORIZFwyQzRMrx7mSQl8szb8sDyD5db2w2yb4yFfG4u2XfH94g4x7AkY+uK9T+Abww+IfFlugC+YtrIqj2Em7HtlqAPQJNV1bw2nnard272wXdIL6VYwvK5EdyFRGxuCqkqIzNuO/AJG9p2v2OoXH2Te9tqAUu9jcr5cyqCAWCn7ygnbvQshIOGNa1YF/4YtLqJo1jtzbNL5z2dzbLPbM5ZSz7GwVbAbBVgNzsxViTkAj1TwToGteILPXb+yabUrPb9nl+0SKE2sWUhVYAkEk8jnvVXQ/h74f0TVpdXjgnvNSkdmW7v5muJIgSTtUsTgDJAP3iCcsc0mn/2jbH7NZ3bJdorb9K1SdpQ23GWhuSDIyFpFJdhJgFV2xsCo2bTWIZr37DcRyWd7gstvPgGRQSC0bAlXHQnByoZdwUkCgDVooooAKKgubmCztpLi6mjhgiUu8srhVQDkkk8AD1NcsfFWoa7uTwfpqXUIJH9q3paK0yCQdgA3zcg8qAp/vUAdTc3MFpbS3FxNHDDEpeSWRwqooGSSTwABzk1y7eOYb9jD4X0y616UFlM8A8q0UgqDm4b5T1z8m88HinR+Bre+nS68T3s2v3CNuSK5ULaRH5hlLdflzhiMvvbgc11agKAqgAAYAHagDkx4f8AEWsOsmveIHs4Mg/YNF3QrwxIDXB/etlcA7fL6HitjRPDuj+HLP7Lo+nW9nEcbvLX5nI6FmPzMfckmtaigAornda8b+GPDgl/tXXbK2khx5kHmh5hkgD92uWPXsOnPQVyknxq0K6nmt/D2la54gnjTeDYWTFc9g2cMoz32n8aAPTaK8gX4hfELWdQtbXS/CWn6SZbk2jtqty0m2byDOFKptZf3Yzyp5OODxUUem/ELxDf2tjefEC0t7bUbae7jfRrdXRUieFcJKNrc+b1ycbe+eAD2Sue1Dxz4U0ozLe+I9MilgJEkX2pDIpHUbAS2fbGa8rtPh/pHiBvDOo6vqGuaoLzUrmxmh1HUDKoEUdzyrKFYZaBT16HFaNx4C8LaV4Z+If2XRLTdZLKts8yGZoQLGKQbWfJBDuzZBzz7DABsX/x18D20aG0vLzUpGYKIbS0cPz/ANdAoP4HNUbz4y37XUkGleAtcmERQTNe/wCi+TvxtLHawUHIILEDHPSuw1e1ttO1jwjbWUMVtCNSlCxQqEUD7JcHG0YGM4/SsHUozqGgeKpFBjj1XXYLFJB97YHt7Rz+DrLgf40AUJvFnxTu9dh0218KaPpjSwtMBf3gnwisoZt0bDgFlGNpPNZVlrXxT8UR2Vza6xoWlW9xJFHmC3ZyDJbrcAkSK38LgcH73HTmuo8YyMdU8RmJpPtKaFBY2axnBE15NLEOe3zRxc9hk1SlvrXSNRmmjRxp1prE955cI4FtaaasTkD0WYKuPXFAFFbbxxcPFby/EmSOSW2uLoMuiwBQsMio2WDAjJdSOOmc4xzztzoHixtLtNTuviHreLjQrjWGSFmiEZjWJhGdr4OfNPOB93pzx0N7p11Z6PdWNyGbULfwnZ6UkasCPtF5I0LEnv8APFGc+ma0/FKR3Gp+IrWDEYms9N0NXK/LH9ondZVUdCRHLG2PYdhQBR0zwDe3GvXWnXXjnxiBDYWtyCmpsrBpWnVgcg8Dylx9T7YzbXwZqOp2egrF468VRy6npDX8jvqLSIjg2/AUAHaRK/Gew54OfQbO8js9Y8Z6zey/urJ4oDx9yGK2Wb8fmnkP4155rl3feHfAd5cRN5eoaV4Z0eBe/ls87LKPqQiZ+goA9vrmvFztY2djrYyP7LvI5pvlJHkNmKUtjnaqSGT6xgkcV0tV7y0hv7OezuY1lt542iljboysCCD7EEigDD1bTJ9J8OT/APCNF7JrO2uJLawtIYvKmlKllBUoSPm5AUrksc5rItvD19qOmajZ3UCw2Gt2qXckQZ4/s90wXzomUMreU5AYqCCSZQxG4VueFbmdtKOn3srS6hpcn2K5kc5aUqAUlJ55kjZJCMnBYgnINa7XEK3SW7TIs8is6RFgGZVKhiB1IBZQT23D1FAHIt4OvtO8NaPb6bdJf6zpcsMkN3qErIoVVEciqFVtqtEGTaAfvbiSw3HtqpXup2WmxSS3t1HCscElw4ZvmEaY3uB1IXcuSBxkeorjfHviS6s/D93f6VNDNbWdzCklzaXWZIJ1nTdHIg6qw+UgEtlgCpBLKAdPPqGhabrDRy3NhBql0is0e5RcTqpYJ8o+ZwDuA4PJIHNUfD3ik63rer6XNp72Vxpwgd43lDuBKGZQwA2hsKCQrMMMOc5A5nxHMdX8F6vqHhayil1S6Kz39skqvdoVUqhG1jtmjaNCFB4KOAN+DVLTfB/iGPWbPxd4i1DyZohDe3NtaRSXDiYQmGRRGoKnegjLMqkqVKrgDcQDU8c+BbbU7K7kW1a4sJ2Ml1aQrmSKTJJuIMZ+bJJZAPmyxALErJ5dqlvqkOnQWutXIvdOW4tfsuu28gR4omlTJkY/KykLnOWwyoTnKkfRFnfC9Z3hiY2pVJIbpXRorhWGQUKsSQOOSBnIxkc1598SNKTRdMOtWxjisDfWs17CzBQr/aIyZEzwCTncM4JO7g7iwB4/faO0+pPqQv54LFpleG+urjyiwIbG25lVZfugYCrKvPU9RueFbvwZoF3HHGp+1IWWXUJ/kjhfBO0iRlKtt+XcqLuwcdwGav4Vude1C78RHzhpbgFr64RdNgWIjIBeQM8wI2qCIyCSMEAAV0fw18A6brN9Lr0lksWlWjmLTFaF1aY5B88GUklcYVc8ZDMFRsigDufhbfPeeGrkK6SWy39w0L7Cj4kkaYBlPXKyIwYYyHxtG3c3dUxEWNQiqAoGAB0ArP1LxBoujOiapq+n2LOMqt1cpEWHqAxGaANOisSz8XeGr+5jtbPxFpN1cSHCRQXsbux9AAxJrboAKKKKACuK+LWnyan8LNfghIDJAJyT/didZD+iGu1rn/Hf/JPfEv8A2Crr/wBFNQB8wROssSSL91lDD6Hmn1WsP+Qda/8AXFf/AEEVZoAK7L4OXkcHxUlt5JQpudJdI1P8biVWx9QqsfwNcbXU/Cz7FD8VbB7y2neee2lisJAv7tZArM7E5HITK4AP3+ccGgD6TooooAq3dlb38Xk3UKyx7lcBhyrKcqynqrAgEEYIIBBBrIutLuktZreUtq1gxDCGaQLcQlQWXypBjcwZY9pYqynLGQnAHQ0UAcpbate6fL5LxXN3Aqb2tpUxe26jaWIAJW5RQ6qTGSwKgZlZjiL/AITOTWZTB4RsP7WK4El7JIYbOIkE4MmCzsPlyqKcZwSprodTs7G8s3XUI0MMau3ms+wxZVlLK4IKHazDcCCATyK4nUfi14F8NQx6dY3a3rRBIobPSIhIAp4AQjEfHTAbPtQBrQeDDqU0d54uvP7buEbeloYwllA2GHyw87yAxAaQse42119eSzeOPiFrdzaW+j+FIdCiu5pLaK51tm3syozgiMAMp2qxyVZSRjPHORH4V1nxZqGmweJPHWpX9pqMN1FNBpw+yxK8DhWUrt2uNxYZKAnA5IxQB6hrfjbwx4d80arrljbyxAF4DKGlAPT92uWP5VxV98cdHcvH4e0bVtak86OGOSOExQPI/CpuOWUnkAFecHHrVHRfB3hXR9bubaz0WznDeII9PRruMXBCLZLKwBfODuEjZGDnjoAK1NYnnu7LSru4kLK/jJIoYwfliSGVoAqjsD5RYgd2NAFN9f8Aifr8moRW1toXhiK2uYrUveTGaVZHVGChgGRiRImMqOWAHOcRw/D+58T6vrOl+JvHWv6g9sIfPt7cLa27BxuX5AWVhx/dXkd6157j7Xb6/cBSEbxhYRqT38uSziYj/gSMPwrV0u4t7Lx/4xubmeOKNYbIszsFAAjck5P1oA4vT/A3hKy8AeGL1NFtX1HVZNK3yTgymRmkiklADEhQUEmQAARkdOK9A0mSKTx/r6QKBHa2NhathcKrg3Em0fRZUP8AwIVxOneK9EHhr4eRR3LXsliIWuo7KB7hoSLGVMMEVsMGYcHnqcYBI1bHxLqcGoa3c2nhzUHh1C9W4gmkMUfyiCKL5ld1deYmOCpOCOKAI9PkdvEcF7cyqkQ1TVtVmbHAS2UWSj/vlg34VL4Nlk/tHwnbeUVjsfCKPM+OFaZoQoPufs7n8DXO2uh+JbnQrayuBaWUxsbi2muPtbTv/pLK8zFAigsXXP3yBk/eGK1YtA1Zr6S7n8QNDI1vDbqLC0WMBIy5UETGX/no3THagCx4cig0/wALfDZTOC0tybuRnYZ3S2d1Kx+m5z+lJrWqWo8M/EwFjmVplXjGc6fAoPPqajHhGwdYRc3OozvAQYmF5JCI8KVG1ISiL8rFflUcEjvU7eE/DznMmiafK5G0yS26u7cY5ZgWJ9yc0ALqPjLQr7xhot5a3cuoWthDdPJ/Z8TXWyVxGkZYRBiMqZeTj9RUEWpyyaILFNE1mSP+121FZljgQMv203IXbLKjqcbQcqMHPUVvUUAYF3cXl3danPFoN+r3uoWd4DPLbrtW3MTLF8sjZBaJjnjG88HHNfVbHV9RiEdto+n2sLpcxzRNqkjGRLm4imnUkQnBby3Xg/KHJHQCunooAxmTV7m61C4l0zS4pb24t7h3e9luArQbDEqqEiIVWTdjJyzNng4qu+leIZNS+3SatpLSHURqOw6XIV80W4twMef90KAR33AHOOK6GigDHubTXrqy1a0kvtGEWrBhebdNmy5aNYiR/pPy/IqjjHTPXJqj4i0LW/Eei6nplzqWlRRai0TXDwabKHJQqVwTcMF4QDGO57nNdNRQB2dFFFAGHqtpPZ339u6fE81xFD5Vzar1uYQSwC/9NFJYrng7mU43Bl828cSWd9qGj61YQXd07XUN1YXt4oS33iISxxqzOrCPaWkZVQmRgqbgU2r7LXAzeF7LXrbV/CGoNPDDaXK3tnLbuFkjgm3kBTyAA32iILjiMAY5BoA5GKY+O9L0VPEej/a9as5LG7s5Cg23FpLLbiZzGjspIGd4YDCsrbV3FR2nhmzu9L8ReKNKit7DT4nS3vLSO1+eOLejwgldqY4tlJUcZJ+bnjVv/Clm9tE2kQ2ml3tvdi8gnithtWU/K5ZVK7g6Eo2SDg5zkAie613w5purSrcalp8OqPGqPCZVNw6ruZV2A7mxvYgAH7xx1oAw/DHgubT9OuYb7UtTxNfXM7xJNHCZS07FJmkhVZCzIEJBbHOCowANseHYJ9dudQ1Dyr6MyRTWcV1EshspVAVmiY527tqHAxggnqay7L4jaLrO9fD8OpaxOkmx4raykjCNgkhpJgka9OhYE9gTU/2DxPraEanfx6LbOMG10tvMnIKgENcOoC8luEQEYBD0AaWreI9M0SRIby4/0qUFobSBDLPMACSViQFmAwckDAwSSBXKw+L5/FcckFh4d/tBFnikhZbsCCJo5FcNNOoKbgQrBITKflIbGSB1Nh4Z0bTbS6tbfTodl2GF2ZgZXuQc5813JaT7zD5ieCR0rXVVRQqgBQMADgAUAcxY+FHuLyDUvEl0uo30TrNDbxqY7S1kGfmjiydzZYne5Zs8jb0rU1nRotatRDJd39owDbJbK7kgZSRjPykBsdQGBHtWrRQB81favEl54d1vVY/Fmqxabo7SWQvIdQeZtSugdsflKCNiNuRicseeCedvYzN4f8CxaidK0DT31HRUivNTutSkDsTKrERRTEFzIxUY+XbyScE4PSWeh6b4et4tF1TTJp9N06/bUtHktbaaYRZZn2uE3ENGzsBu+VlKEZYNt6Qad4b8Q3Fprq2mmajLGB9lvgiTFdrEja4z0bJGDwc4wc0AeZajDr+u+LptOePUPEthpaR3F1p9xPBZQrNIQ8UUgVMShVGWySCSOBghum0/WFs9A8O+INHtprfT9UuLe3n0yactHCkzCNWiHITaxXCrtUqWyoYgr1PiJ9Ch0a6i125trSwvAYpmluPs4kyuCNwKkkqMcHJAx0rirGBPG2p+H4tItrm18F6CYriCaVGQ3s0agQiMPh/LQclj945GDjdQB6fRRRQAVXvLSK/sbizuBuhnjaJx6qwII/I1YooA+QJNOufDk39i6s8EV/BtV4RMrMCyqwHB6gMB6Eg4JGDSu6RoXkdVUdWY4Ar6O8SfDbw34ovJb27t54L+aNY5Lq0maJ3UEEBgDtboOSCeBzwMcqf2ffCzyo8mqa7KUOR5s8TD6YMWMUAeGya1ZQsxRxMyDcVVgAce5IB/DJ9q7j4TaP4o1nxxo3iKSxnTQLR5yjlwsSFomQlFJBYlgqllB6AHG3A9f0n4VeDNIujdxaHbz3RzukuR5gzkHIQ/IpyBjaowOBgcV2tABRWPq+v2Wi2l1PKZZnt4WuJYYE3uqBWbJHRQRGwBYgEjAOcCsy61driAW819bf8AEyuZNOtfsLM4t5PKkbMsiurE4jzhdhUnbk/eoAu+JPF2heE7JrrWdQhtxtLJCWBllwQMInVuSOgwM5JA5rkpPGni3xIkyeGNBg0qGNxC974gmETRynbiPyEJZWO9CpPByOORnlb6x02x8LaZqMNoiXus+Fr1rmclpJJp5xaqCzsSx+aUgZJxuIHWuj0qG5u9J10xxSzSy+NEdgiliEiuoAScdAFiyT0GKAOaufCo17UJn17xDe+KSdNur+1WQta2glhYRFTCpBHzMPmVlzg8HOa3r+y0vQNF+0+GLNdKin8JajdK1vlZGKi3aNmcfMzLvbDEkjccHk1LqM2l+HvFNtpUUsk86aHfo8FrC9xKJZpYpPmSMFlDEsQSAMd6oXCazrOgabY2uktZ7NAl0qabUZVQYmWEF0VCzEgRH5WCfeGe4oA9A8Quo8QeFVJGf7QmY57AWk4J/UfnXnfhHxJag6Hd28N7fiBNVDrZ27OollukeNTIcRqSm5vmYADGcbhnbufD8erzQ3HiK5k1maLOxJ1VbeMkHO2FQFI5OC+5hgfMcA1tfWgDlbGbxDcfZ57bSLaxaDW7y/3385Mj+Z58a5iRSDtWVekg3bODghqmfQtauLK2s7jWrVYrfUn1NJLawKSiVpJJTgvKy4DSHAKngAHPWujooA5//hFjJC1tc65q89q10bt4DJFEGlMnm7i0Uatnd8wwwxgYxgYnTwnoKzedLpkN1PkHzrzNxKMdMPIWYY+tbNFABRRRQAUUUUAFFFFABWP4n19PDmiSXpiae4ZlitbdBlppm4VFHU5PJxzgHAPStivIvHOsal/wl/8AaFnDbTpoc0VtaWtxG0gurqVdzGMLgsygpwTxjI5IBANS58YeIF8SeGvDP+iDWJZVl1UW+DGsXLeWCxJDeWCze4XaSDXpNeV/CnRnm1jXPEd1erezNM1ss6gBXkO1pWUAYKltoUjGQDwM4GV44tZPFHjJLf8A4RPVobW3m8qfUbazZpp1XIwpYqgU9mYk4wenykA9poqCzTy7G3TbKu2NV2zvvkGAOGbJ3N6nJye5qegAooooA7OiiigArm9a0TUr3xBYajpuoRWSxwS2lywhDS+W5VgyFsqWVo1ADKQA7nrgHpKKAPPG8H+ItTyNVvbZuzfarqa9jmXsGgjFtCAPdGz36Vpaf8O9FtbZbe883UIFbcLaYJFbZ/69olSJuecspOcc8DHY0UAQQQxWtvFBBEkUEahI441CqigYAAHAAAwAKnoooAKKKKACiiigArEvfCXhzVLp7vUNA0u7uXxvmntI3dsAAZYjJwAB+FbdFAGDbeDfC9lcR3Fr4c0iCeJg0csdlErKwOQQwXII9a3qKKACiiigAooooAKKKKAM7VNY0/RLVbjULpIY3cRRgglpXPREUAszHHCqCT2Fea+N/GHi6PSUvbTTH0bSZfNVWuHAvZttvJMPkXIhX92ynJ3jgjaei+If+TkvCf8A2DpP/Qbitf4wf8itB/vXf/pvu6AMDxZJJayahYwbo7W2bULGNUJyyvpaXDb2OS5aTcxZiSTySTUluyjUrN0YMreMoSGHQg6avP61J4p/5C+qf9hqf/0yCuVuf+SfR/8AYVj/APTItAGgb5dZ0LwXaaLAuqTWWk2yXSxuFigYTWUpWSTBCnFu4Kjc4yDtIrobHQtQa3nj1HV51huLiW6ks9PdreLfKzMwaRT5rYLEfeVSAuVznNf4d/8AJPtE/wCuBrqKAK9lYWem2otrG1gtYAxYRQxqi7jjJwABk4HPtViiloASiiigAooooAKKKKACiiigAooooAKKKKACsKHwjpMPiefXxHI97IcorNmOJioVmVegZgAGJz07c1u0UAGOMdqZDEsEMcKFyqKFUu7OxAGOWYksfckk96kHUUHrQBna5fWemaHfXt+7Jawws0hSTYxGMbVYFSGJOFwQckYOa5/wLbahpmlQHW9SvZb3Uh50Vvcu7+QqqDs3MM7yp3MCR0bCgKxrqL//AI8rj/rnVigDxrxX4qnjlhstXu5BqMM1z51jHO8EMMbsBCZXjO6XaNrBUAYqecFTu9b022ls9Js7S4uGuZoYEikmcnMrKoBY5JOSQTyT1qo3/I0L/wBetWNXdk0mdkYqwVcEHB+8tAH/2Q==">
            <a:extLst>
              <a:ext uri="{FF2B5EF4-FFF2-40B4-BE49-F238E27FC236}">
                <a16:creationId xmlns:a16="http://schemas.microsoft.com/office/drawing/2014/main" id="{2E1A62CC-6523-47E2-A5B8-EA6E17B0C89D}"/>
              </a:ext>
            </a:extLst>
          </p:cNvPr>
          <p:cNvSpPr>
            <a:spLocks noChangeAspect="1" noChangeArrowheads="1"/>
          </p:cNvSpPr>
          <p:nvPr/>
        </p:nvSpPr>
        <p:spPr bwMode="auto">
          <a:xfrm>
            <a:off x="14922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sp>
        <p:nvSpPr>
          <p:cNvPr id="59396" name="AutoShape 6" descr="data:image/jpeg;base64,/9j/4AAQSkZJRgABAQAAAQABAAD/2wBDAAgGBgcGBQgHBwcJCQgKDBQNDAsLDBkSEw8UHRofHh0aHBwgJC4nICIsIxwcKDcpLDAxNDQ0Hyc5PTgyPC4zNDL/2wBDAQkJCQwLDBgNDRgyIRwhMjIyMjIyMjIyMjIyMjIyMjIyMjIyMjIyMjIyMjIyMjIyMjIyMjIyMjIyMjIyMjIyMjL/wAARCAEKAZA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3+iiigAooooAKKKKACiiigAooooAKKKKACiiigAooooAKKKKACiikJAGScAUALRTVIYAggg8gjvTqACiiigAooooAKKKKACiiigAooooAKKKKACiiigAooooAKKKKACiiigAooooAKKKKACiiigAooooAKKKKACiiigAooooAKKKKACiiigAooooAKKKKACiiuV+IXiN/CngXVNWhYLcxxeXbnjIlchVIDcHBbcRg5CmgDm/Fnxi0/QddfRNI09tYv4WAuiLhYILfnBDSsCAQSAxOFXOCQQQOa0j42eJJjIb7wzpSZCtGs+rRWDFWGVYCY5cEdCoxXkHheObTb+21+42ruZzBPcKzLDJyFnYFGD7cSsq5yzQsOSu1uy0m1k0HxNLcfaL9S0HnazL9pnDW8srFo4pZxJCvmYK7t7KNxcAlsKoB6N4l+IWv6lDp+jeEtPlstdvL02lz9sjUmyKqHBIG5SrruZX5DLG5UEj5eR07XrHXbm50hLS+8Z3M5kSa/wBUuJFghZ8jfBbRK7LH8uPMVVKlgNyhhirdyadonhe9u9HnUaZFJHZXxsooyZre53GeASEsCykAqd0hTcR5jBiEwLLxDDezSafax6bJptrOTHBNcQ2yuuCqvHHcBoAMYJLq0vPMjZJAB32hfDuwuWVrDS/D9pq8EatKlh4guvtFq5GCdylgpBz2YcYy3Wp7LUPin4YhkuH0PVL7TbdUC2d7dW99PJl8ufNiKSA4PGUkx3GBxoeB9etILqKGC2uZUt4D5ph1pLsIuMAJaW0jqTnA+WNFUZPHQ9/H4iZFVr/RdXsS7hEDW4uCxPc/Z2k2j3bAoAxvCXxI03xRItjPbXWk6xueN7C9jKkuiqzqjEANtDAkcNjkqBzXbVxOvW/h/wAS2q3uoQ21xpiIzW2tWc4fyCDtYsy8qATncCyqULMUKqaZpWsX/hVYdJ8S3f22CNlhXVTwybiRF9oHYNggS9CwKtyAzgHc0UUUAFFFFABRRRQAUUUUAFFFFABRRRQAUUUUAFFFFABRRRQAUUUUAFFFFABRRRQAUUUUAFFFFABRRRQAUUUUAFFFFABRRRQAUUUUAFFFFABXh/7Rd/MdN0DRYow4ubiS4YA/PmNQoAHv5jfiBivcK+TfiprA8SfFPUWdkW009XtIDMhVS0ClmTjqWk3Ad8MvTigDR8RaNYaZ4KsbiKZZZA800UkZXy3t7dkt422PuDCSdhNxxtml69Tta2unXmn2elvfudOgE81tO1wXNyYd0lzfOiuGkaZkkjjBccGRlI4xz3xCdo2t9KtrppLbS/Ks3uPIZXjhtAIVnzknaZ7i4XjjMagdKYkVtq/iG3vdZEVnpks0RuQI9qxWi7FW3VlYKUyYVLdQrQyjh3oA2/E2l2Evwk1PUY47S3naeGWNIY4Yy6K6o+0xQRCVQ0y5YGVM42sTydq5v9W1m6vPDt9NoWs6zY3XkMuo6bDb3zr5gPmW6yloZQ0W4gHbgYPIILYHxS8Q654nCpHov2LTU8vTYwz5lMs/lXCq68bWCxICoB2sGBY8V7Z4t8BeH/Gdvt1WxRrpUKw3aDEsXXGGH3gCxO1srk9KAPHYrLwJPq8Nv4k8PQaTeyoFa31HzrFch2DMJotsJIRQdoiVSWA3nmvSvBum6VpF1b/YNc123gmRFh0vULhJbcgqzKsLkMrYXLERSHGBu6YrzlrDxB4X8SNp/iiCLV0kwkV7lvtGoQZBER3ECYbgoaLJlzt4ljXY3U6AukSW93c+GrS3uo8CDU7W3jCkxmIAGaz4SUNyxaNY3/hCEh0IB6HqNhai8F1BP9g1KbCpcop2ysCMLKOBIOoCsdwDNtKn5hhateXmiaPdW8el2txYqgSaynlHlwxNkEKSuGiYZUBtoQn5sR8p0Wm3ela1p8ws5Uu7cyPHcRyEsyMTlo5FblCN2CjAFRgYAAFYSBL62ie1vINW05HP2W/juQ+I84kglcbg4wOGIOdoDFXVZWAKvgjxMJJI9Gu5pdsyvJpTXUbxyvEjFJLeTd1mhZSrHJLLtbn5jXe14V418RTaNo2qXFvdFb+N4rq1uTtDi5iljhLHk7maB/KZeFLW1wNuM17rQAUUUUAFFFFABRRRQAUUUUAFFFFABRRRQAUUUUAFFFFABRRRQAUUUUAFFFFABRRRQAUUUUAFFFFABRRRQAUUUUAFFFFABRRRQAUUUUAFfIep/YtG1Ows72f7THp3iu++0lyC7xhrYFmH+0Eb8Qa+jte+JPhLw1qx0vVdXWK9CqxhSGSUqDyN2xTgkc4POCDjBBPzt8T7XT9b8ba5rmj6hZXFi9lBqA8hhnlooWUgcrJubcQwBwTnmgCndxWss+l6bem8KWthaPM1u43S2siteXB+bgupmBUHIwhJBrr4tcsB4Q0C0v7K5gR7x7i7treNirqSGkYEEt5cdiwXbnlZ0wTsJHFeKLiC38V3yWE0rWMFvG1lcbCx8kwRrGGBHKsmxTuA+8MjqDFawXupan/Y9rFc3es+Smm2yozI4fjzWYhmVlWMNDyQpj2kgBSKAOq8AW15408RwNDAJbmXWk1zVbnBENuiMxWIAj7zs8hwCQRs/utj6krk/AXgiw8C+Ho9PtQHupMPd3PeaTHP0UdAOw56kk9ZQBVvbG11K1e0vraG5tpMB4ZkDowByMqQQeQD+Fef+IvhnNcpBJpGolZbbYtsbmR1uLdQxysV4uZVGGfiQSqMjAAAx6VRQB44us6xoE0EnjTTxDefZ1tRqltCFncrICpW5VjEyZXeyzCIAHBDjdnori80bxHZz6hJ5zSww+fa6rp6GN5IVZlCsWG1V3FgVlzE4y4yAwTtr60gv7OS2uo/MifBIBKlSCCGDAgqwIBDAgggEEEA1zr+BLA3N3cw3FzZXNwxc3WnObWZmLM2ZNhEcxBbALoTjOSxJJAPJviWE1abULWdEW9a38642wGOIS2+0i4Zy28BoGkQQkNtZgRuDLI3v1tcRXltFc20qSwSoJI5EYFXUjIYEcEEYINeD69a2ula/Ba+JoILj+xZUnhcYVpLTcSrRqqkuF+djDtKIY5cPHGVSvRPhBdzXHw30+2uZjNcWLy2cjE5x5cjBVB9Au0D2FAHeUUUUAFFFFABRRRQAUUUUAFFFFABRRRQAUUUUAFFFFABRRRQAUUUUAFFFFABRRRQAUUUUAFFFFABRRRQAUUUUAFFFFABRRRQAUUUUAfOdt/wkUf7ROtaVp2rJp9xeysZLpraK4YRCPzEUbxkAjYCFI6DP3Rif49WkFtpmk3V8sUPiC7keCaWy3LFc2yEHLg8ghvKIUlscjc2Aa9A8d+CvtWuWHi/S4bkalYnFytkyrPPEOhj3AqZF6gEYdcoTggVL4n1DSL34ST6reX1rqccNr9otruWIKHuU/1bFMYVvMABUjGSVK4JWgD50KWrJN4gme2s1sTstIreFR9svSxkICnchjiLgMehRYlwC4I94+D3w2HhHSv7X1JSdZvohuQrj7NGcER+u48Fj6gAdCW8f0H4S+NPGulW1/ttrGyWFFtPt0jIHjOTlFVWIBOWJIAYvuGck1ieF/BniPU/Edjb6OZYmluZoFvoHKiMRbfNfIIYKokXk4yWAGTxQB9Z6h4u8OaVcvbahr+mWtwmN8M12iOMjIypORwQeleIy6t4n+KM9xDqXivR/DGgtI8Ytor2J3mALLjCsDIOxJZVbgqprptE/Z48OWaQvq19e6jOpJdUYQwtz0wAWHHGd3PtXRD4JfD0DH9gE+5vJ/8A4ugDS+H/AIXufCOgHTm1a01G0yGgkgsVtyBjB3FWIcnA+YjPXJPGOvrzZfhHpeiagNR8LTzadJlfNtjNIY51Ab5PMUiVMsVJIYr8oyrAYrg7b9ou7sYRb3fh+O+kT7twl+ql0PKlgsWN2MbsBRnPyr90AHper/FXw9ofiuLw9fJqaXEnHnCycxhiSAoH32JIABVWB3DB647O2uILu3iuLaaOaGVQ6SRsGV1IyCCOCD6ivGovj7oGsabFZXPhjULq8u3EMlgqJPG6swBAJwXJU5C7Rk8cD5qPCnjDxPoWnroWl/D7Wr+0jlka1muoWsiI2O/a5YOpYMzDduGQATySaAOi+LGnWcUGl+IrtMW1nK9lqDg422d0hhkbgFmKllIA9TxzU/wXtZ4fhvaXd1u86+nmumDKRjc5APPYgAg+hrJ8Q+KPE194fvbfxD8LZG0gxFroHWIyAi/MTwoIxtzkEYxmu88J6/o3iPw7a32hNH9i2iMQqAptyoH7sqOFKjHA4xgjIIJAN2iiigAooooAKKKKACiiigAooooAKKKKACiiigAooooAKKKKACiiigAooooAKKKKACiiigAooooAKKKKACiiigAooooAKKKKACiiigArxj4t+ErfSIF8Y2apJY2t7Fd6lo07t9mu5CwQShBwJDuAbIww5PIIbrPiV8RoPh9p1u32J7q/vQ4tUyBGCu3cXOcgDcDgDnGMjqPnjxV8WfFfjGxn0++uLWDT51USWlvAoVirBgdzbmByoPDdsY55APsKvHPA4Gi/EjU9Llj8oxapqEMcSAYRblYriA8cYKWsvuDtBHNd7pniJLf4faZ4g1ZpDG+nw3F1NFEz7d0YZnKqC2ASScA4GSeATXPanoSeIbpfGPhOe3vYtRtBFc25mMAn2HdFMjhTtuI3VQN6kDGDtKnIBt+MNP8AFdxbm48Ma79jlSPDWj2kUokO7OUZsbX25GGJUkKPl5Y/PEWseMdO8V3viGC91bVnsZ1e/XMkDrGpEhSaHqigB1IwY1OQCeCfWr74qa94VljXxN4J1OO0XLTX0BVlUFmCD5SyFsBc/OvJOFAxmA/tG+EcZGm657Zgi/8AjtAHqmoX8GmaVdajcllt7WFp5TjJCqCzceuAa8Y+FHws8J6z4E03XNV05ry8uWkZvMnYIu2R1ACqQCCFGQ2efyrAk8feLvi/r48MaMq6TpVyhW6Ea+awh43NI5AOOwC7c7tpJzmvU/CUr+GfF9z4CD+dYW+nRX2mv5aq0cW7y5EkKhQxL/MDtydzZJOKAOG1oeD/AA18bftE/k6Ha6TpCTp9iRYvNn80ErtUfMWjcqRjJGeRgEen+D/G1j4xtZJbezvrKZESXyL2Hy2eJ87JEOSGQkMAQeqngcZ85s7jVLnUtb1S80RfEel2uvahpt9bm0S6uhbho5IFiVsEqkmflyQA+dp2grNpOs/CvwZeC5g0nVNE1IYYx3VtdCVRtYYO4kbSGORkgkKSCVBABmeL/C2tfFD4ieJtPh1+O307Q4oEhhclozI8e7BAOB8wcMxyRgDBxgbX7P3h2fTPCdzrT3QeHV2DRQAH915TyIST0JPsOgH4cNo3ir7V4X1DQtCdb3xh4v1GY3jQ2zIltEzEHLEZZSpZgQPlDsTtK8/QvhvRIfDnhzTtHgYMlnAsW8Jt3kD5mxk4LHJIz1NAGtRRRQAUUUUAFFFFABRRRQAUUUUAFFFFABRRRQAUUUUAFFFFABRRRQAUUUUAFFFFABRRRQAUUUUAFFFFABRRRQAVT1DU7DSbb7TqV9bWduCFMtzKsa5PQZYgZq5XhGraTcav47i1q61Ul77UbnToIBaRSCzjtzKAUMwkAZjCrEqFwWY96AO1f4oWt7crHoOnX+rxs7J5ttbkRBl65ldlT6YY/wAqZ/wnuuQwl9U0zQdHD7hF/aetiEtj2WJgTyOAxqiPCxkuFku/EGu3Kpn90bsQqcjqTCqMfzq3pnhnRtJuTdWenxLdlixupCZZix6nzWJb9aAMD/hYnjm7aM6RaaNqKSFgrWtldGMAd/NmaJGHBwVJzVtPEfxWnVXax8N265yUdZDJj3CyMv5N+IrQ8W67/wAI14Wv9WVBJJAg8tSMguSFXPI+Xcwzg5xmuGtv+E31jRYZbnxSti1zFueOGwXcgYcDdkMGwRyMEHoeM0AU/H/inWNYFhoOreFrWTXzNG+n3K3UUm1wwyfIwwCMBgq7FTjJzt48r1Lw1rGmm9e702SFbOfybkKQwgY4K7sEkKwI2sflbB2k4Ne/+DfAtpoV0NSZTcXrgs95cHdLIzA5Iz93OTz1OeSetauuaHKupjxBpNrb3GoJbta3VlcACLUbZuWhcnIVuMq2MZwGyvQAt/BiePUfhFpkM2JvL863lWQbgR5jYUg9RtKjHpxXa6PpNh4e0eDTNNgW2sbZSI4wxIUEliSSSSSSSST1NeVfBnVdP8PaffeH7uS6tvN1RjZSXsLQiQtHHiEluFmHG5O5bKlhzVbx94g8aeKZZ9B0/wAO6zpGhGdba+vjZvLNIpyG2qmd0fytnaSGG0FlDYIB6j4V8WaV4y0mTUtHkkkt0neBvMQowZcHoexBVh7MM4OQPP8AQ9f8YfE/Vbi70bUE8P8Ahiyu/KEqRrJc3JXa2CGBC8YJ4AG/B8zBx3PgiPQrXwvb6d4dmd7KxLW7CVWWVJASXEisAyuWJYggfeBAAIqpqWh6hodxf614Vx508guLzSpMeTeMPvshxmOZlGNwJUkDcpJLAA6m2gjtoVhiRY0GThVCjJOScAAZJJJ46muD0HRdSk+M3inXr2O6itorSCysfMX93IjBXcq3Q4ZM4HdznBrrtB1yz8SaNbarp7M0E4zhxhkYHDKw7MCCCPUdxzWrQBwHwwR4z4zDqVY+KL1sEY4IjIP4gg11bHTPE2jXVudt3YTma0nUhl3bWaORexGGDDI9Mg9DWb4r1zSvBWial4huIraO4dAoOAr3cqhvLjLAEnvjrtGTwAaxvh5p58E/C6K51ovDMIpNRvy4YspbLHcCM7ggUEYzkHrQBb8HxeHNO8Q6/wCH9E0OHT59I+zpLNGi5nSWPeuX+8SDuBDE9AQecDtK8z+DthcyaLqfirULfyr7xFevdkZb5YQT5a4boAS5B7qy89K9MoAKKKKACiiigAooooAKKKKACiiigAooooAKKKKACiiigAooooAKKKKACiiigAooooAKKKKACiiigAooooAKKKKACvGpHit7zR5ppNoHifUYgT3LPdqPxJwPxr2WvGteX7L4MvtQFv8AaTZa1c3+xeoWLUZGYg/7qtz6E0AdlRRVPV78aVot9qJj80WlvJPs3bd21S23ODjOMZxQB5p8QdQPivxRZeDLIq1vbutzqEqsQVwPug4xwre43Mo42muytohc3SpLJtDHLMSMn8+5ryOwvdQ0nRwsEJn8T+I5DcKw++kTchz2GcswPAGSTwuK9C8MeH/7G02CxikknnK5kZ5WKs3LMVDHCjk9AMgDOTzQB2aWl9bkCC6V0B+7KDx7d/6VFq+sppVurzSwxEbTI8j7VXJAAycdScf/AKxWSYpGdjkMw5bDhiffg8/hXI+NPElva2NxpMe+91a9jNvHaxZZ8uu0FgMnoQQOpyMcHIAO+1C0sNY0may1CCLdfRguhGA5GdpJ7Edj1HY5FV9E8Z3vhtltNekuL3SVQ7NSILy2+B0mAGXXH/LQAkY+YfxViaJDd2ugada30m+e3tkibp8u0YC8cHHTPfGe9XqAOy1bR49fW28SeGr+3t9YhTNteod8VzGcEwzBT88bdu6nDLg5BkPjKPT2MfiTTrrRmUqDcyL51o25ioInQEKMgf60Rn5hxXAWlvcaTeSXuiX0unTyMXkjUBoJmJXJkiPBJC4LKVY/3uK6ew+IV7b4j1zR3YAgfa9NPmoRkgsYmIde3yr5h5PPHIBopo0tpqE/iLwhdWk0OogS3Ni8v+i3T8YmSRA3luR1YKwfAyAfmBfeOJ9HsRd6t4X1Syj4DPJdWQRSe243A/MgVi/avhHraPc3EfhyNpj5he8t0tJZN3O794qswOc55Bz1rzzxdL4O8TyW/hvwLo9iFaVZNQ1WGyCiGNSfkVmXduYjOQQDgDJDNgAyvGvxN1zxl4j0+LStGDWujXa3a2yt9qE0itw8hjO3bjjCnHzN8xyMdPrFz45+Imniz1O0g0/TYVWafTrN9018UKMyhssFzhig7NtDbuGGtaWdtYW4gtLeK3hByEiUKM+uB3q9aXs9m++FgDkE5Hp0560AeiaJe6Xe6RbyaPJC1iqCOJYV2iMAAbCuAVK4wVIBGMEDFadeUzaL4f1e9Gv6pbQxajb5ka7S4aBwqgfMzKyngDG4ngDqBVrwV4/t9S8Z33ho36z2/kRT6W0m4yFQgDozPgueA6t8xZSWLGgD0yiiigAooooAKKKKACiiigAooooAKKKKACiiigAooooAKKKKACiiigAooooAKKKKACiiigAooooAKKKKACiiigAry4aVJd2vizRLiUpHJqF3Ajj5iqzosxIHt9oPFeo1wl15dr431i1Ejf6Vb21+qHoX+eGVh7BYrcEdiR60AUvDN09/4V0i7lfzJZrOF3bOcsUUt+uaPE2ur4a8OXusNGshtkBRGGVZyQqhuR8pYrn2zVTwgUi06+sEhMJstRuYthGAFaVpVx7bJFxVvxTY2Wo+DNdtb9pFtzYyyloxkq0Y81SBkZwUBxkZ6ZGaAPOvBHhxdOs/7YujE+oagiysY0VFiRvmCKoAC8EZAAAwABheewRS7BAwXcQMscAfWud8F60uueGbaY586ECCcH++oHPQdQQ3HTOO1djpVkl15xk5AUKMHkE9/bpQBcs1sLM5+0RvL/eJHH09K574jwaPP4PvdVuEja6sE32tzESJIZSQqFWUggbmXjOOhI4rqI9JtEUAxlj/AHmY8/0rC8T+AtN8Vx20VzPd28ULlylswAkJGBkMrcjt9T1zwAY+gpepoFh/aMksl40CvK0q7WDMN20jA5GcevHPNaNZXhNpoNMufDV20jalpN61qWkBDTRdYnYNyoKthRkjC1t3FrLalRKFDMM7Q2SPrQBEdu0YJz3BHAqK5nis7Sa6nfbDCjSSNjO1VBJOByeBUlY/ieEXemQae/mhdRvbez3RqejSAsCR0GxWzQBgeDftV5JYtcRq0WnWbJ5jYOJZikgVcZACxhVPQjdtxxXbjkgevrWd4esrqTSZ9ZlhKR6rcyX6hnDMsch/dhuSM7QvA4AwOoNb+l2y3F0Q6Bo1Uls5/D8aAOZ8O6zFrlrdXUN1FMq3DqqJw0SAlV3Dr8wUsCQPvEfw1sVmeBfBUeu/CPQdR0ryrbXbeaWVZ2LKs6idg0MrLyUZQOnQgEd8za3q8Phzc+tadqOlxMyhHuofNUkjIUSQlkLfK3BYEgZ2igDlfGEV/wCJfEel+EdKmljknzNcsv3VQdC2OTjaxxwCSvUkY7Vfhr4Q8F6HC761BpPiLHmWerXV4sTCZeeFY7SvzBWXacqcHJ5rjvDGqXXhGfUfiN4h0O+8jUV2aS4MYDAq5VXG7cqkKgDbCDgNnkbuGj8VeLfEXj3/AISXToZLnXVy8cdpamYRqF24WMhsKAcZ5OTnOeaAPqbwX4utfGGhi8gaNbqBzBeQo4dYph94KykqynqrAkEEd8gdLXzJolz8YtR8XLra6bqTXUCIk0dxAtpFNCrE+WwYKrH5mweWG7IIwK998N+JbbxFaHMbWmowKn23T5siW1dlBwykAkejYAYcigDeoqpd6jZWEZe8vLe3UDJaaUIAPXJNZX/Cd+EP+hr0P/wYRf8AxVAHQUVwVx8ZfAFs7Rv4hRmH/PK3mcH6FVI/Ws61+NOmamsx0bwz4n1NY8gSWtgHQntkhiQPqM+1AHp1FeZWPxB8c6mrva/C69RFOB9q1Fbcn8JEU/lTZ/EfxbmkxaeBNOtl9bjUY5f/AEF1/lQB6fRXmsN38ZJeX07whB7SNMcf98sas4+L5HXwQP8AwLoA9BorzK6svjNcf6rVPCVt7wrMf/QkaoYfDfxgkObjx3psPtFYRv8AzjFAHqdFecr4V+JZUFviTED6f2JAf1pf+EU+Jf8A0UqP/wAEkFAHotFeZTeGfitEd1t4/sbgjos2mRRg/UqpNTwQ/GGFAj3Pg2cj+OQXIJ+u0AUAejUV5xNd/F+1w50zwlfL/ctZZkY/i5AqRfFnxFRAJPhoruOpTXIFB+gIJoA9DorzVfiX4is7ow6x8NtfhA6Np+LwH8VVR+tOufjHp2nqH1Lwr4ssIj/y1utNCKPx30AekUV57H8bvh86qW10oT/C1nPkfXCEfrW5b/EHwddQpNH4p0cK4yokvERvxViCPoRQB01FQwXEN1Ak1vNHNEwyrxsGUj2I4NTUAFFFFABRRRQAUUUUAFFFFABXF+LhNb+J/Dt4ojMMoutPkJbBUuizKR6/8exGP9oV2lcl8RII/wDhFW1J7ZrhtJuoNSCKcELFIGkx2yYvMHPrQBzeliaDxfr9u7qYpltr1BjlSyNEw9/+PdT+NUfiZdS2fw71mSFyrNEsRI/uu6qw/FWI/Grmpwrp/j/SrkwszXVvc2DyqeAylZUB/BJcfWsz4r/8k01f/tj/AOjkoA4T4bQto/n2N62x9Rhhu7E5+WVdpMgHbcu5cjrgE9Oa6/WPFLeGI4DbwtdX12/k2tqGx5rngZ9gSOncgcZzXLXtp/aHgPw3ZwuUv5DbG0dGwY2Vdxc98BQx+uPauIl8U6zfeJWu7NN2qTwpZ27QL5jIWAVjEMZVmJOCOV3kDnBAB6Pq15pmkRrJ498R3+paqw+fSNNnKRRZwVBVCuGAbO5mG4HgNjJ1k8H+Ltf0Xy9K8PxeHLZkUomp6/eyy54ZXVEbarKQDh1yCBxxXQ/Cz4TweEYF1jW447jX5uQCQy2gP8KnoXP8TD6DjJb1SgD5t8E22v6D8Q9Ti8QWkdlctbRzXERO9rhsbRKrbjuLFmZmyRuJBwSAO7vbg3V08mfl+6v0H+c/jXa+LPCdp4rsI43ka11C2Jksr6JQZLdyME4P3lI4ZTww9CARxumJsuo9I1yxa11pVdvLjZmivFXq8LdWXHO3hlzgjuQCzpmnJcL50rBkBI2D196reK5ol1PwxG7At/aynb1P+plAP5kUzU/FNlYgQvd2tgrcL50qox+mSAK4HWfiDpVj4gsJre4W/wDsTzTOkQLeZKYzGih/u4PmMSRu+6PxAOz8J2d1qPg7Q5WkiWMWUKKuTwFULnHrxXU7Y7HTpXgUMIkZjjksVBJz+Vec+Gr7x7D4Wh0rQ/BF6ZreNc3eqSrCGZjuchHCbl3FguGOBjPpXN/EuP4h+HtOtk13V7VbPUmcfZ7CQjaQo3KxIDFSGORuYdc9sgHrHwgv7LSfg1o93f3kFpb7p90txII0UmeQDLMQO1Taz8ZPBenSm0ivJNXuTIIvs+nRGbeT02scIw6D5WJyenWvNPhx4P8AhteeCYte8TXimZpZLeaO7vDBGkincBGBtLEoUOMt949+B7L4Jj8HT6SL7wdbWC2jZhaW2h2OSvZyQGzyD83JBB6EEgHl2kagnxq+KFvdXdhKPDOiwtLDBNCGWWQlRtkYHALHa23JBEeMHJNeyaPNos8+pto62nmxXZhvnt4wpM6qCwYgDcwDAE84OR1BA4z4fy2ngW01HwZqRjguNIjk1D7YF2peWrMW849wy/cYHONowWHS14K1mxtvEOqaIl3cTLqFzNq+nSSjCtE5HmxKDgqyTeaGQgMOpGc4AOys9WsNQluYbS6jlntm2TxA4eJucBlPK5wSMjkcjIrD8b+CNL8c6M9leoI7lATbXSr80TfoSpIGVzg+xAIwtG8R3vif4j+JIre5ceFtMshZSOkhQPc7iWdWwGUgeYpKt/CrZ5BHX+GL621Tw/bX1lqs2q2025o7uZFRnG4gghUQDBBH3QeOeaAOT8DeFPBzafIkfhWwtdUsZ/KvYbiEzPBOADlXl3MUIIZSDggg9cgdMvgfwmpJXwvooJ640+IZ/wDHa5nQ7mfUfjd4ne2EUVjYafbWlyqPzcTMS6SEAdVUyJycjA9cD0WgDIsPC+gaVcfaNP0LTLOfGPNt7SONsemVANa9FFABRRRQAUUUUAFFMd1jRndgqgZJY4AHua5nUPiL4N0yB5rnxLphVDhlhuBM4PT7iZY/lQB1NFebN8bPC9xeLaaLa6zrkrKWI06wZiPqHKn8gah0v4o61eeJdG0q98D3dgmqyypA816olCxjLsYmUEADkgkZwdu4jFAHp9FcD4/8Y3ehXumaZpt3awXF25+0SyQNO9tGSESQoCqhTIyruZhyeA3OKdtr/jd7W3ea60KOVkUyxtYSsY2I5UET4bByM8ZoA9KoryXVtV8TI5uNR8URWmmsmyZrOGO0EWTgNulErEkkAYK465z13tH8ZzwWM9tdaJq102nym3e4so/tAZfvRZBcysxjZCzFSN27mgDvKK5K38Y3t9BLJp/g3xDLsJVTcJBbBiPaWVWx77TUR1bxper5FtpPh6x1AIsjQ3WqyTPGjEgFkSIcEqwBDYJU88UAdZcW8N3A0NxDHNEwwySKGVh6EHiufufh74Nurd4ZfC2kKrDkxWaRt+DKAR+BqK6i8VwWfmXPiXQLQEqhk/sqQBWYhVALXOCSxAGRySBjms2C81C10BNfbxfLrFnO8UQa3t4IYo1klWJpAdjEGPcWIY4+Uhh1wAVrr4H+A54isGlz2ch5E0F3LuU+o3Mw/So5/hbqdssTaN8Q/E9tJHxi8uftMe3GMbPkA/Wuw0jWHumWzvGT7b5InR40KR3MRx+8jBJIAyAykkqSM5DKzbVABRRRQAUUUUAFFFFABRRRQAVVvrKDUbC4srqPzbe4iaKVCSAysCGGRzyCRVknAya5HV/ib4L0Nwt54hsy5YrstyZ2Ur1DCMNtP1x+lAHEX9xIvgnSNRvLiRbzRL2GG9kjcyEPBL9mnZiOSGjLscjO1gasfFKzmn+Hut26LmSNVZgPRJFZj+Smse48WHWH8RnSfB/iTVNL1vyzDss/JjMhjMUreaA21WVYjnHUNnHUzTWfxR8T6C2kjQbXTA9mbS7vb+5V3ndR5cjKFHy78NyVYEMWVuVNAGV4bgt9V8L6HeRkx3FrbiOKYKCykYVhg5GG24PfHQg80R+GL201G31nTZbVdYsZRLaQ2VktukxPEiSkMztuX5Qd2BluPmJpNF+DXxAi0uDT5PENjpliWMzJblmmRyv3SyqpIyACA5A5Iz36vS/gzexRomq+OdbnCsXUWj+Sysdv8ZLEgY6ceoxzkA7/AMM+JbPxPpX2y2SSGWN2iubWYYlt5QcMjr2I/lW5Xlmu+HPDHw5099a0jVV0DVAAVkuriWdL3BGY5IiWZlORkoNy5yOBg7vhb4laL4ltLR5fN0y5ujthhvVMazuMAiGRgFl5YAAYboSozQB21Y3iXw1pfivRZdK1a3863chlKnDxOOjo3Zhk89wSDkEg7NFAHiR+GGheEo2k1LwVN4ht4TmO702aRp2A2gCW3aQKTknlCwIBJVRXT+DfFGjahpr6h4T8BahDaO5VpLa3srcOw69ZlJx616NWDqPhHRdSv2v3tntr9gVe8sp3tpnGAMM8bKWACjAYkDA4oAniu9YvFUx6cNPDKdxvXV5FbnA2RMykdOd478Vx/jfwD4i8caMmnX3iLTYoY5fOVYdKZSzgEDLNMxA5PIAOCc56VsHRvF+mQyR6T4mt79AiLDHrVn5jrjAOZYWQnI5yVY56nnNYmo/DzxL4lRbbxP43mn0yRvMm0+wsUt1Y4OF8zJZlBxwwOcDocEAHhnwtPhqx8dm18XWljPblXjjmmdZIYpVPViG2MhAYZIYZ2kEDJr6Y8R+ErbxBokVhb3k+mrAhWD7LjylG3ChoiNrKpCsvAKlQVZTzXg/j/wADeJYPESal4Z8Fy6ZZaUUtrZ7CRZpJijkpPtX5yxBUkkMQRyxIOPTvAPiBV8SXGiXSLp15PD5kukAqi2d1FgTCNB0jlV45VILBj5pzkHIBz3iHwj4mVoYtTub6SGCZ3t9QtYDqaRq+5WVonP2lVZQA6Fp42DEEYAxyj6d4g1PxFpt0PHukRWMELfZ9ce4VColGxowxCs9x5YDMDhl3DLKStfTdVYrK2gu57uK2hS4uAomlVAHkCghdzDlsAnGemTQB5R4p0tPC/wAP08A+D3t31S8kWG4ieSNLmaKQHzJQrMu/OAmRkAZGRtyPS9M0/T/C3hy3sIXS30/T7cKZZWVQqqMl3OAMnBZjxySatX+mWOq2pttRsre8tyQxiuIlkQkdDhgRmvFdf+H8T4mW10HWdD0u5Y3f9nm2026BDZZLh1XYQiEZAaInOSAQCADe+Dlw2p6n431i3WN9OvdYdrW5AIeQZY4YHkAK0ZAIB+Zvw2vFeh3viHWraeXxNf6Fo1my24FhMYprueVgv3wxAUMY1XKk7vMHAwTVtfib4Z07TEjg0jUNMu51/wBB02bTmha7YKFjWMoGQhsKqnPTA6Yrb1a7XQV0m2kugIYBPqGouIlXzYYY2aSQhVwGM0kTEDBJJ6jIoAyj8O9csSH0X4ieIoZf4jqTLfKforBQKiuPDfxDgRWX4mwlmYKol0WBAWPQAgnk+lJ4zutQutLtPD00kTai8EMlzJC5RWunYrbKg4bb5yNKWByqW7ZB3VNe+I5Usxfy21uzWVnq9/ZuFJQC3kEUTAA87opeoIyCccHgAqv4d+LP8HjjTD/vaeg/9lNR/wDCO/F1uD440tPdbBCf1StO+FxLD4iuFuZXmu57fQ7W6hYbkjOxHkXbjDrLNOWxj/VAcbaRtXh0XQfEfiRBBEBIdO02JiFULAxhijIHyqDOZSD2VgWIAwoBQt/D/j66uLizb4nL9otwhmWLQ4SELZIG7gZwM46gMpIAZSeah8I+IbnwpJr914+8S3Et44j0+O2na3RzLL5VvIw3HCNujcgAFVYjkitKyt765tvC3gd7i6eXUbRtV8RPOSLg2xAURSOcFtxKwkg7gsY4C8V6XNZ3k2uWkwuGh0+0iZhDG2PPlb5RuAx8qKDgZIJcEgFFJAOHtPgV4Mjmlmv11LVZZDkve3bbs/VApP45qnqekeH/AAvqFzo2j/Dy0vmh08XMN2bcXTJcuZRDG6sDJsZoiC4bCkjO0HcPTtQ0+z1Syks7+1huraTG+GZA6NggjKng4IB59K4HUfhpA/iyPU7G0QWcEcCxWou2hVSDcBzGQrNFtEkbKsZQbsng80Ad5BcxhpbfbJvtkUuVt3VDkH7hxhuhyFJI4B6jPgd1roHjbXdVvjJNf6ZZNa2UEM2+ZLtna5kKsRjbb4kjZiCuxVBUhtp9ju7mHwN4N1PULmVZUtnur3BPlh2lleVYwTnks4QHuccc4rxb4TvrGoJdyaZL52vag8hkvZiZItOhkYGW4ddxDTSsiqsZAJEIY/KSWAPUPG+ivfeHIp9Wijlie3SHV1tW8tNoZZBLuPzFI3VsAkYWR26jBz9MnmuNOha5x9qTdFcbQQBKjFZMA87dytj2xXoGk6dHpGjWemQySSwWkCQI8xBZlUBQWIABOBzwK801WCLwLq9vbzh00q/kS3tZzkqjqu2NGODghERMkjIRGwzGVlALuoWhvtOuLVXWN5Y2CSMgby2x8rbTwSpwR7isfw5dahdWx1MRE3Kg2rrexLH9sjUlZI5VUsAu4MVYDcpJ+Vl3CToahW2WKUvbpDEZX3zkR/NLxtByCPm4Xk54GPQgAnu9c8Ojwdd2yaydJuJ0JeK6ke4u7dlChmWMMXLqoDhlyM4lO7JZuT8Q61e+NNH0nxL4d1G8guoJmkS2aaEQ2YQES3LErlkUK64kwSJFIC52ts6ppYvVMkWwS4CvG5byrlAc+VKB94E59cZIIZWZW7KHTdM8SaOLiW0Nu11aXFrPHE+GiMpUToccFw6YLYyCp9TkA5XxRqMPjPw1faRNcWUVs/2WVrrT2bUEljeWRQIyoQhxJAQSA2BwAScCp8MLRpmuLSeS7l0o6cjxWs6KlvKtxJI8hEIRcIGBRSVUMN5GV2qvXWHgHQ9M0BNJsFuYFSFIluFmPmgo7yK4J43B5Xb7uMnGMAASReCdOgdY0nvfsQihg+xeYojMUSlY42IXeyDJO1mKks2QcnIBrarYNqEEflSiC7gkE1tMV3BJACOVyMqQWVgCCVZgCpwQul6gNStPNKeTcRnyrm3JyYJQAWQ5Az1BBxhlIYZDAnQrD1KK7sL0atp9tNdsyiK6s4XUGZedrLvKrvUnrlcqWzuKoAAblFFFABRRXKeIviL4U8Ku8Wq6xAl0mQbaHMsoOMgFVBK5BGC2Bz1oA6uivMD8R/FGvRH/AIRHwFqMqNCHS71Zlto8k8EKTiQY5+Vwf6wv8OfFHi5mfx34pc2bMSNK0nMcONysAzEAsAQRghiOCGoA2db+LXhTSLhLO2vH1fUJGVI7TS0+0OxJIAyDtzkYxndyOKyk1H4qeKwGstO07wpYuEIlvG+0XODnOFxgHGPldVPPX01Yrvwf8P7j+xNH0aRNReISCC0tGMkqZ4LTMArAE4yz8Zx7VlW3xG8W6qbuG18Gw6c0TMiXGo3x2FgR0RY9zAg5BU4ODhjQBFcfDDTmhjv/AB34n1jW1SR3dZZWjtIsgksVXPlKADltyqMDOOldvofgvw14cCNpGiWVtJGCqzLEGlweoMjZY/ia861i18WavbCS/wDE0gIdnktLOJobcIUwUAjZZZPm6Zkwc9OMGbwjr39laZYizdrNARHLpeoZhy2VUlVZmaNizIwGWDeZ8wLOHAB69RWbpOr2us2hnty6sjGOaGQASQuBkqwBODggggkEEMCVIJ0qAIJ5oraCWeeVIoY1LvI7AKigZJJPAAAySa8um8e+I/Hd8+n/AA6tVhsI22T6/exkRowG4iNGHJxgcgn5hlVGGpnxB8IeJdTurOxOq6neeD5JhLqEUISS6T5mbCqFVnjHy4GXYHna21RXoXhn+xP+EasR4c8j+yBHi38j7oXJznPO7Od2fm3ZzzmgDl9B+Emh6fd/2nrctx4i1dgN93qbGQZAx8qEkYxjG7cRjgiu2vbC01O0ezvrWG6tZCN8M8YdGwQRlWBBwQD9RVuigDlV8O6xpEYj8Pa5stUQrHZapCbuNOm0JIGWUDg/eZwAcAAACnf8JHq1hxrHhi+VVcK1zpjreQ4IB3bRtmODkECI4xwSOa6iigDI0rxHo+tySRafqEMs8WfNtiSk0WDgh4mwynPGGArXrhPiLo9hfW9je6lrmm6VBbO2W1C0imWXIztVmKujfLnMbKx7cgEebWXxL1/yJk8JQaprVxbuoeFYpb+yKsoJYSOqXKNuDYVmYcEAkYwAfQlFeVaP8YHaGSLxL4butJvI9uYGuIkkcEcssUzRyMCc4ChyenJ69jH468MvIYp9XhsZQQBFqIazkbIBBCShWIOeoBFAGnreonR9B1HUxD532O1luPKDbd+xS23ODjOMZwfpWXc6Ta+KbfR9bhnvdNvIkE9tcRpGJkSWPBjYOrLggjII4KjB4qTxPrVnpWm2lxc60NLhnvIY1uvLEisCclSSCqqyqwLnhRznpXleueOLHWfENtoljY2fjqdHdIRHZG3lgycFhdbiAQQpLIirjDBhgUAdVq/xC1PwbeXtlrtvZ6gtjbQ3klzbM1vLLBJIISywkMpZXPOZFBBBAFdxqGt6fpVhDe3s7QxTOqRIY28yR25VFjA3s55+UAtweODXlV74I13xqpg2X+laRcwxq9xrJgnvRFuMvkptUy7Q4j4llyOcgkYHQ6lqU+p620HlSwXduhgaHTkin1OSNhllklB8q0VuGGWDMACrIwxQBJqus3mo3K2V8l5bvIpdNB0yQNfSpuAEk8ysFgQ55AYdMeY2SlcdrPii3jmiiiNhNJp0fn2sFioOmWK+ZtV13FFnlXoHYxxK3C/vBtaHWpLzyE028il0myu1MsXh7R1aXUdSYqQZJWILMrKCWaVVJCurIWUMW+E9J1nxHefZrLT7fS9GVzJHLFEWjtCCE8yCbcRPcHay+awbbtDKwDbSAbfhCz1Pxb4r+06nfSXekaJcNNsk8w79QIwAfMVT+6UgkBIQrnATqT0epNLqnjn7Ijsbc3NrayoMloxAr3buo6BGaS0jZu+SpAO010fhfQIPDGhRaTaLi3illeNck7VeRnC5JJOAwXJOTjJrlLjTb6Ox8TXMlwfMmSbTtNuGJDCW4lbJBHIUO8EQzzi2BAAIFAGdbancXkviXxdlZEs9Ne/sVKhgqtHIIQSScMIkMuOCBesCBxm9eWiLYzQ2zN/ZWnzWPh62iOGWSFp7dLglurbgwhI/hMLcgscWrZIb3wlpkccEVqviO/ikEca4VrYDzVidc4BNpAImA+XORyOtDUbOTVvAllpUVu9zb69rlwN8bbdtvJcTzrOCf7qhZF9SAOQcEAW11VbLwt4Tv5vMYx2Nx4jvigGZcQFpQF4G5pbtWA4A2nkYFVfEtoyaTpXhOKBDLbaSloivJ924uV+yxMMcuFjF27YU/KmeOo1tYtf7R1fVIbeAvDFJYaKtuF4EZkSa6AA4CNBIgbpnysdlrT/si9ufiCmpXMDCxgD+U3yjLrGgibgliMT3g5wMnkZ2kgGTot35vibxr4uZTeQWGdPtoYUJuB9nXdLGAR0Z+VAPJJz2rt9NW8TS7RNQkjkvlgQXDxDCNIANxUcYBOce1ed+Ep5rPw3rOq2s6Qx6r4qS5hJGSYJ7iBcMCDgujEj2dWBGQR6aY0MokKjeAQGxyAcZH44H5CgDiPEPig3WoRaTpWpXWnSRXUKy6ilmlzblmeSJYXG7coaVCpbAAZdu4E1o+FFFxpVgbDWzcW1mpgulFr5Uk9yNwlaYPllYuQ23CsDuJLBhh+neGrjQF1+5025We8v5JJ7aO5BEUTMWcKxXLFfNkdiRzhgAMjJng0PTtCvrzXnu50klgzqE80o2TbAMSuuAqlVUgFQowxyDgYAOC+Mdzc6/qOgfD7TZmW51WYT3RBP7uBScEg4DDKu2M5zEPUV6H4Z8M6Z4S0ODStJgMVvHyzNy8rkAF3PdjgewAAAAAA4z4aWUuvazrHxCvomSTVXMGnRyAhorNCACRuIyxVSeOqkg4avTaACqOqaZZazps+najbJc2lwu2WJs4I6ggjkEEAgjBBAIIIFXqKAPIb37X4O1eHSdSu3vre6Vv7PnkKiWYrgeWx+UbvmUEsRuYhgx3FIqF74wkguobJNJlW9lI2wXFxFvIOcYjhaWVicdkP4V6/qOl2GrwLBqNjbXkIbcEuIldQ2CMgMDg4LDPoSO9ZzeCvCrxxxN4a0cxRksqGxi2qTjJA24ycDJ9hQB5pa2/wAQ9cn2W+lwaVaybsT3UZDIucBlydzH+LDRISBjgnI9X0WxuNPsTFdXENxM8skrtBbCCMMzFjtQEkZJJJZmJJJJ5wOf8R+GdL0rwzqF5pGmi0ltIGuFi0+SW183YNxT9yynLAFQecEg4OMHnz4v0OyltLKHW/FWnXsi+ZFpbWxvZLgZOGWR0l3qQpwUl24BwQc0Aep0V5mPHOtqBJHBd3wyVMK+F72EqQcYaTewB9dqt9KdN8T57a4jt72z02weVtivf3F7bJuxnlpLNVH4kUAelVy194pnuNQbS/DVpFqd5G7JdTySmO1tCvVZJArfvCSAEUFh1baKxI7u68Z3K6d/wm+iR25HmTW2gThrl1Gcr5pclVztJKoCRkZGeex0PR4NB0a30u05t7cFUyiR5ySSSEVVzknoBnqckk0AadeeeIvizpGlaj/Y+jW1x4g1slgLOwG5VYYJDOAcYG7OAxG05A61m67pfjvx5q66VPbyeGPC6pi7ZbiOSe7BHzINhOB/DjpgsTu4Udv4a8JaL4Q01bHRrKOBcASS4BllIzy7dWOScdhnAAHFAHEHwz8RPG2D4n1qPw7prH5tO0k5mdcsCHlyQMqR0LKeMqCK6nwz8OvC3hIRtpelQ/a0A/0uYeZMTjaSGP3cjOQuByeK6yigAoorH1rxFpXh9IjqN4sUkzBYIFBeadiQu2ONQWc5ZeFBxnnAoA88+MCo2teHGa1eeRLa9eIxgs8bgwEMqrhmbGQACCM7ty7dy5VlqupWdvb3ss9vqWkTNlrmGQMLZS2Ms/G5EHyklSSFZmZcBTZ8UrN401vQ7nVdPtYNNDy2qadOyyXZWWGVmklCkiHBttoAJYMr5ZSCBkapZ6l4avzdaQLy5hK7pxHGsrAE4XdEGUzE4ADYV/lJaRgMUAdyCGUMCCCMgjvWLr2iPqLW9xaC2S7R1WVpUz58HIaFmwcodxJUggkdAcMOe0PWYzZJd6KsUVqzMq2Jk/0aaQkDbFIyq0TksuEZVViflXBL12FhqNvqMTNFuSVCFmgkG2SFsfdZex7g9CMEEggkAkh+2wSi+tnS01BRtOxy8cqqSVVxgblwSemVLNtPJJ7PRNdi1mFgYnt7qPiW3c5KH2PRl9D39B0rlKdYxxW+u2upFmjeLKOU6OhBG1hjkAncCOQQcHDMGAPQq56/8MxtqUmq6PcNperSFPOniQNHcBc4WaIkBxyRuBDgcBgMitf7ba/bxYfaYvthjMog3jzCgIBbbnO3JAzjGTVqgDkj4un0SNh4t086akaknUbdjPZvgL/EAGjJLEAOoBIwrMSM7eka3p2u2f2rTLtLmFWMbYyGjcYyrKQGVhkZDAEZHFaBUMCpAIIwQRwa48/D7TtN1g634X8rRdTaMxP5cAktpUJUlWhyoA+XIKFDkkknJBAOyry/4geJvFNlr0GlaZd22gWDhWfWb+2LQ5JGAsvzIrH5htkVfughvmGOoi8Tz6TJDa+LIINOllISK+hlL2crBQSC7AGJic4V+DwFZjkDpmVXUqQCpGCCMgigDzbR/hDpD3iav4l1K68UagQCs14x8kLuLLtjBIK8/dJK88AV0ni601C08FXg8M3TaZd2MDS2sdtbRurBFJEQRlIAIGBjBBx1AILJfDN7pIeXwlexaeMHGm3EW+yZvmPyqpDQksRkodvUlGJJpieNVsJjB4n0240RwSBdSN5tk/zMq7bhQAuQoOJAh+YDFAGJ8LPGKfETwZNBrMdvc3ts32e9ieNSsykZVymMAMAQR0yrYAGAKHjG3+E2garb6f4i0OysmlgM0csFoVQjdjafJG7d35GMd68k8PeOtO+G3jzW7jw8H1fQbpNsMYdrcYyGQncrMSmWTJHOSe+Kx/iD48u/iHq1teS6dFZpCrRQojliQTnDMcAnJ7AdaAPpA/Cz4fW9v9ofQbNYI13mR5X2qoGSSS2MY5yawtX8T/DJdKj8J2lj/bkaPvh03Rrdp2DHLF43UgAjLElWyMn3ryMeINR8TePbez8fXr3dhFIZbi3idpLeKNY3ZiqWxySFP3wTtwd2QDj6T8KXfhi60gN4UfTfsJIdksVVArEA/MqgFWxjIYA+tAHHeC9e1x/GD6XLpuqWOjSwtNBHrt4GuG6EeUCpdsch1Z32hl5XAVutMet3ckttY20Oh2QlYtcOElnlJYlmRFyi7iSwdixzndHzmt2WGOYoZI1YxsWRiOVJBXIPUHBIyOxPrWDqtvq6Wstu0E2rWMrZYW1z9jvEGQQFZWRXGePvRkKuDvJOQDgrm1ttLt9QQ+RAVCvexT3TMHBGFOpXWCWbLDFvGTuLbfnRsqvhi58Y+G759LsYLXXLW4uHuBBOz2lzbK4DB3UBkt4mIYrEQGO77oIYL1ENno2rz2VvoVxFpEtrGW+ymzMVzbISfmiglAWEsWYGTyyWBIB6Eat7feHPh74flurqSOxsjLlnJaSSeZu5Jy0jnGSTk4BJOASADPj8Y+ILazM2reANYhYfw2Fxb3efwDq36ViXXxP8M63Zy6VqFvrmjXNxB59t9p05zLgZZZ4wgfIUruDdMrntUa6X4w+JDFtdM/hrw0xIGmwsVvLtSuMStj5VJJyuBxkFejV3mieG9F8OQeRo2mWtkpVUYxRhWcKMDc3Vj7sSeT60AcJc/ET4Y6lon9jx68ttDHA0Fu620yNbAxGINGzJ8rBGIB9zWzbfFDwBa20dvb6/YRQRKEjjRGVUUDAVQFwAAMACu5pCAeoBoA86034keAtNhuN/iOzeSa6luGkWNyWLMSuflySF2rn0UDoKsP8AGj4fR8HxCp+lrOf5JXfUUAeXn4rfDVbKxsIdagSxtXjKwNp1wwCxjMYHyfKVZUYHn7vvkasPxi8CXB2wa1LKfRNPuWP6R13dc7rfjLR9CuPscs0t5qbLmPTbKMz3L4GeI15AwCctge9AFdfHmlT2pms7bWLnKkps0a8wx7DcIjge/NcvqfjODxlJp3hNdK1jTJdVuhHdJqNu9sTbxgyzIGU5JZVCkA/dlycdK6Fj4211yEW08M2e4gM228vGAcY4H7qPcoPeTGanh8C6YTv1C81bVZt7P5l7fykBmOQVjUrGpU4KlVBUgEYIBAB0drbQ2lrFbW0SRQQoI440GFRQMBQB0AAAxU9QwxiGFIl3bUAUF2LMQBjkkkk+5JJqagAooooAKKKKAEIDDBAIPUGvDbfQdQ0DWtSs59AvdY1eNLePSTbX7WYOnwp5W5JlYFSCy+ZGDyzqcEcj3Os/VNJtNWgWG6WTKNvjlilaKWJsEZR0IZTgkEgjIJByCQQDzrQbj4i2PgXUbWfSrxta3GW1kuJIpUiVpFBjUtOXkKqWdWkPJ+UnCjdc1PxP4707S9OZfDEs+o3xul+zxASC2fzV+ziSRTtC7C245GcdVPTohZeKdLKCx1O21iDODDqi+RMBjHE0SlSAQODEScnLdKik8WavZWBn1DwVrYdeHWxe3uR16qBKHYf8BB9hQByPi6fSdb+Jtl4bv9KhdQFSS9hNtJtMillilE0JKMdjEKjhip3DJwF6640nUvDlvJdeHpL7UlGAdJvL3er5wMpNKS8ZHBwWKkBgFBIYYGqa/omq2zSS+EvGMU6zfag9pptxBOZRGY929CuTsJXlsY47Cq9vb+LrzTp7XwjpNz4ehumW4fU9fvWnuXbABAiLSFWwqjLHGM8ZxgA9ToorF1rWLjTZIbex0qbUr2dJHjhjuIYgAu0FnLsGC5ZQSqtjIyMkAgG1WHrHivSNDmS1urkyX8q7obC1RprmUbWOViUFsfK3zEBRjkisCS21/wAQxObjxDZwAh2i03R7gxebsdeHuipk2jgMY0Qjf3yM5dnNYaJDCls1p4atZJmj3absvrrU5I8iQhtjlkRiwLMpc8lvKwQwBN4l8W6zZacL/U5ofCmkmVFDSNHcahMpdASkeTGmFLFv9awAJC5AFZXiGceDNAg17wla29611Hm58R312J3YrsVUlZgWZZCqqArKqsATtANaWsaVda+dU057qVtW/sW4hsL2NYlXU7aYxkEnBUFWUI4AAxKGXbvAWCHxTba94Elh1uDS9T1+CSWKO0g2TNckEqJreLErEGNtwLJggkkCM5oANGu77XtJt4p9Ggka1s7TVVltpvImuZZhOHnVVCrl2Vz5bY3LKdxUkoOB14m91Oa+mu7iKSAbUkW5aFbZWO3CvtHkOxDK3mIy5Up5isCB2/gODVtO8UaiL7TLxdThtle9SJoSs4eOJYyW8wAEPBcFFAKospUFQAK2PF3hE6iI9esYrmwvSoecQKGnibAy4VSyyEABXjG7eqjbllUMAecpd3eki71C+uHS4i2ie8S3EUvJ2qtzBnbKpb5VkiJJ2kKwG41e1fWdLv7K11bTLgway6NHbSrBJKw27WaKURK2VwwIzkfMGXPDVQ1TSZAiWNrJbQN5ZMEURU2d8rgE/ZZuTCzAA+Xkqccqy7maoPJ0Sx026lgaKeyuRHd2hZbZ4fMjmQsH3BTEXfcrZwpZ9pAJVQDYsvEnirUIIwujSQTqp81DYMVJBxkNNLDjPJAG4gEZOais31bWLg281/bz3Cgs9qNbETxDIBLLbxA45Aw0jDkc55rmL7V7M7pE0mzuYzmFr+4WTUkWUHaF86cxoo75Usp69KueFNeurvWrSwSym80nKhtREUSopO51jhjSOVTyB945HXAoA9t+G9la2vgTSTBbW8EzQKLn7PCIg8ygI5YD7zZXBJ5JBPHQdfXFfCmOa3+HdhDcyPLNHPdpJI5JZmFzKCSTySTXa0AFFFFAENxBDcW8kE8SSQyqUeN1BVgRggg8EEcYrlI9E1vw1d3E+gSw3mku4kXRZ8oYMKQy28pYhQSFIjZQg5AKAmuxooAxtL8Q2GrzSWsZkt7+EZnsblfLni6clT95cnAdSyk9GNeTftD6Xc6gPDbwxSPHGbpZGVQdvyo5xkgFtsbkDPO0gc169q2g6Zriw/2harJJAd0Myu0csLZBJSRSGQnAztIyBg5FeTfFvwtJo/gFLh/EGr6ja2t/FN9m1CSOUHdlCA+wOeGIwWIwTxnmgDwbVLewWJfsbbZIuJFkyrtnocHv64p91e20smmfZ0z5RDPFGvQkqcD1OQa2DHG6EOWjCj/V3ChlBPfcev4Nx7UK5VNiTqQfui1h6H3yWA/HFAGPa2+oQyzTNLLDJco0ZSNsSTK33l46KRwSeMHGDnFe2/Ced/FmkXOmrFpok0OREgnS3aORIZFwyQzRMrx7mSQl8szb8sDyD5db2w2yb4yFfG4u2XfH94g4x7AkY+uK9T+Abww+IfFlugC+YtrIqj2Em7HtlqAPQJNV1bw2nnard272wXdIL6VYwvK5EdyFRGxuCqkqIzNuO/AJG9p2v2OoXH2Te9tqAUu9jcr5cyqCAWCn7ygnbvQshIOGNa1YF/4YtLqJo1jtzbNL5z2dzbLPbM5ZSz7GwVbAbBVgNzsxViTkAj1TwToGteILPXb+yabUrPb9nl+0SKE2sWUhVYAkEk8jnvVXQ/h74f0TVpdXjgnvNSkdmW7v5muJIgSTtUsTgDJAP3iCcsc0mn/2jbH7NZ3bJdorb9K1SdpQ23GWhuSDIyFpFJdhJgFV2xsCo2bTWIZr37DcRyWd7gstvPgGRQSC0bAlXHQnByoZdwUkCgDVooooAKKgubmCztpLi6mjhgiUu8srhVQDkkk8AD1NcsfFWoa7uTwfpqXUIJH9q3paK0yCQdgA3zcg8qAp/vUAdTc3MFpbS3FxNHDDEpeSWRwqooGSSTwABzk1y7eOYb9jD4X0y616UFlM8A8q0UgqDm4b5T1z8m88HinR+Bre+nS68T3s2v3CNuSK5ULaRH5hlLdflzhiMvvbgc11agKAqgAAYAHagDkx4f8AEWsOsmveIHs4Mg/YNF3QrwxIDXB/etlcA7fL6HitjRPDuj+HLP7Lo+nW9nEcbvLX5nI6FmPzMfckmtaigAornda8b+GPDgl/tXXbK2khx5kHmh5hkgD92uWPXsOnPQVyknxq0K6nmt/D2la54gnjTeDYWTFc9g2cMoz32n8aAPTaK8gX4hfELWdQtbXS/CWn6SZbk2jtqty0m2byDOFKptZf3Yzyp5OODxUUem/ELxDf2tjefEC0t7bUbae7jfRrdXRUieFcJKNrc+b1ycbe+eAD2Sue1Dxz4U0ozLe+I9MilgJEkX2pDIpHUbAS2fbGa8rtPh/pHiBvDOo6vqGuaoLzUrmxmh1HUDKoEUdzyrKFYZaBT16HFaNx4C8LaV4Z+If2XRLTdZLKts8yGZoQLGKQbWfJBDuzZBzz7DABsX/x18D20aG0vLzUpGYKIbS0cPz/ANdAoP4HNUbz4y37XUkGleAtcmERQTNe/wCi+TvxtLHawUHIILEDHPSuw1e1ttO1jwjbWUMVtCNSlCxQqEUD7JcHG0YGM4/SsHUozqGgeKpFBjj1XXYLFJB97YHt7Rz+DrLgf40AUJvFnxTu9dh0218KaPpjSwtMBf3gnwisoZt0bDgFlGNpPNZVlrXxT8UR2Vza6xoWlW9xJFHmC3ZyDJbrcAkSK38LgcH73HTmuo8YyMdU8RmJpPtKaFBY2axnBE15NLEOe3zRxc9hk1SlvrXSNRmmjRxp1prE955cI4FtaaasTkD0WYKuPXFAFFbbxxcPFby/EmSOSW2uLoMuiwBQsMio2WDAjJdSOOmc4xzztzoHixtLtNTuviHreLjQrjWGSFmiEZjWJhGdr4OfNPOB93pzx0N7p11Z6PdWNyGbULfwnZ6UkasCPtF5I0LEnv8APFGc+ma0/FKR3Gp+IrWDEYms9N0NXK/LH9ondZVUdCRHLG2PYdhQBR0zwDe3GvXWnXXjnxiBDYWtyCmpsrBpWnVgcg8Dylx9T7YzbXwZqOp2egrF468VRy6npDX8jvqLSIjg2/AUAHaRK/Gew54OfQbO8js9Y8Z6zey/urJ4oDx9yGK2Wb8fmnkP4155rl3feHfAd5cRN5eoaV4Z0eBe/ls87LKPqQiZ+goA9vrmvFztY2djrYyP7LvI5pvlJHkNmKUtjnaqSGT6xgkcV0tV7y0hv7OezuY1lt542iljboysCCD7EEigDD1bTJ9J8OT/APCNF7JrO2uJLawtIYvKmlKllBUoSPm5AUrksc5rItvD19qOmajZ3UCw2Gt2qXckQZ4/s90wXzomUMreU5AYqCCSZQxG4VueFbmdtKOn3srS6hpcn2K5kc5aUqAUlJ55kjZJCMnBYgnINa7XEK3SW7TIs8is6RFgGZVKhiB1IBZQT23D1FAHIt4OvtO8NaPb6bdJf6zpcsMkN3qErIoVVEciqFVtqtEGTaAfvbiSw3HtqpXup2WmxSS3t1HCscElw4ZvmEaY3uB1IXcuSBxkeorjfHviS6s/D93f6VNDNbWdzCklzaXWZIJ1nTdHIg6qw+UgEtlgCpBLKAdPPqGhabrDRy3NhBql0is0e5RcTqpYJ8o+ZwDuA4PJIHNUfD3ik63rer6XNp72Vxpwgd43lDuBKGZQwA2hsKCQrMMMOc5A5nxHMdX8F6vqHhayil1S6Kz39skqvdoVUqhG1jtmjaNCFB4KOAN+DVLTfB/iGPWbPxd4i1DyZohDe3NtaRSXDiYQmGRRGoKnegjLMqkqVKrgDcQDU8c+BbbU7K7kW1a4sJ2Ml1aQrmSKTJJuIMZ+bJJZAPmyxALErJ5dqlvqkOnQWutXIvdOW4tfsuu28gR4omlTJkY/KykLnOWwyoTnKkfRFnfC9Z3hiY2pVJIbpXRorhWGQUKsSQOOSBnIxkc1598SNKTRdMOtWxjisDfWs17CzBQr/aIyZEzwCTncM4JO7g7iwB4/faO0+pPqQv54LFpleG+urjyiwIbG25lVZfugYCrKvPU9RueFbvwZoF3HHGp+1IWWXUJ/kjhfBO0iRlKtt+XcqLuwcdwGav4Vude1C78RHzhpbgFr64RdNgWIjIBeQM8wI2qCIyCSMEAAV0fw18A6brN9Lr0lksWlWjmLTFaF1aY5B88GUklcYVc8ZDMFRsigDufhbfPeeGrkK6SWy39w0L7Cj4kkaYBlPXKyIwYYyHxtG3c3dUxEWNQiqAoGAB0ArP1LxBoujOiapq+n2LOMqt1cpEWHqAxGaANOisSz8XeGr+5jtbPxFpN1cSHCRQXsbux9AAxJrboAKKKKACuK+LWnyan8LNfghIDJAJyT/didZD+iGu1rn/Hf/JPfEv8A2Crr/wBFNQB8wROssSSL91lDD6Hmn1WsP+Qda/8AXFf/AEEVZoAK7L4OXkcHxUlt5JQpudJdI1P8biVWx9QqsfwNcbXU/Cz7FD8VbB7y2neee2lisJAv7tZArM7E5HITK4AP3+ccGgD6TooooAq3dlb38Xk3UKyx7lcBhyrKcqynqrAgEEYIIBBBrIutLuktZreUtq1gxDCGaQLcQlQWXypBjcwZY9pYqynLGQnAHQ0UAcpbate6fL5LxXN3Aqb2tpUxe26jaWIAJW5RQ6qTGSwKgZlZjiL/AITOTWZTB4RsP7WK4El7JIYbOIkE4MmCzsPlyqKcZwSprodTs7G8s3XUI0MMau3ms+wxZVlLK4IKHazDcCCATyK4nUfi14F8NQx6dY3a3rRBIobPSIhIAp4AQjEfHTAbPtQBrQeDDqU0d54uvP7buEbeloYwllA2GHyw87yAxAaQse42119eSzeOPiFrdzaW+j+FIdCiu5pLaK51tm3syozgiMAMp2qxyVZSRjPHORH4V1nxZqGmweJPHWpX9pqMN1FNBpw+yxK8DhWUrt2uNxYZKAnA5IxQB6hrfjbwx4d80arrljbyxAF4DKGlAPT92uWP5VxV98cdHcvH4e0bVtak86OGOSOExQPI/CpuOWUnkAFecHHrVHRfB3hXR9bubaz0WznDeII9PRruMXBCLZLKwBfODuEjZGDnjoAK1NYnnu7LSru4kLK/jJIoYwfliSGVoAqjsD5RYgd2NAFN9f8Aifr8moRW1toXhiK2uYrUveTGaVZHVGChgGRiRImMqOWAHOcRw/D+58T6vrOl+JvHWv6g9sIfPt7cLa27BxuX5AWVhx/dXkd6157j7Xb6/cBSEbxhYRqT38uSziYj/gSMPwrV0u4t7Lx/4xubmeOKNYbIszsFAAjck5P1oA4vT/A3hKy8AeGL1NFtX1HVZNK3yTgymRmkiklADEhQUEmQAARkdOK9A0mSKTx/r6QKBHa2NhathcKrg3Em0fRZUP8AwIVxOneK9EHhr4eRR3LXsliIWuo7KB7hoSLGVMMEVsMGYcHnqcYBI1bHxLqcGoa3c2nhzUHh1C9W4gmkMUfyiCKL5ld1deYmOCpOCOKAI9PkdvEcF7cyqkQ1TVtVmbHAS2UWSj/vlg34VL4Nlk/tHwnbeUVjsfCKPM+OFaZoQoPufs7n8DXO2uh+JbnQrayuBaWUxsbi2muPtbTv/pLK8zFAigsXXP3yBk/eGK1YtA1Zr6S7n8QNDI1vDbqLC0WMBIy5UETGX/no3THagCx4cig0/wALfDZTOC0tybuRnYZ3S2d1Kx+m5z+lJrWqWo8M/EwFjmVplXjGc6fAoPPqajHhGwdYRc3OozvAQYmF5JCI8KVG1ISiL8rFflUcEjvU7eE/DznMmiafK5G0yS26u7cY5ZgWJ9yc0ALqPjLQr7xhot5a3cuoWthDdPJ/Z8TXWyVxGkZYRBiMqZeTj9RUEWpyyaILFNE1mSP+121FZljgQMv203IXbLKjqcbQcqMHPUVvUUAYF3cXl3danPFoN+r3uoWd4DPLbrtW3MTLF8sjZBaJjnjG88HHNfVbHV9RiEdto+n2sLpcxzRNqkjGRLm4imnUkQnBby3Xg/KHJHQCunooAxmTV7m61C4l0zS4pb24t7h3e9luArQbDEqqEiIVWTdjJyzNng4qu+leIZNS+3SatpLSHURqOw6XIV80W4twMef90KAR33AHOOK6GigDHubTXrqy1a0kvtGEWrBhebdNmy5aNYiR/pPy/IqjjHTPXJqj4i0LW/Eei6nplzqWlRRai0TXDwabKHJQqVwTcMF4QDGO57nNdNRQB2dFFFAGHqtpPZ339u6fE81xFD5Vzar1uYQSwC/9NFJYrng7mU43Bl828cSWd9qGj61YQXd07XUN1YXt4oS33iISxxqzOrCPaWkZVQmRgqbgU2r7LXAzeF7LXrbV/CGoNPDDaXK3tnLbuFkjgm3kBTyAA32iILjiMAY5BoA5GKY+O9L0VPEej/a9as5LG7s5Cg23FpLLbiZzGjspIGd4YDCsrbV3FR2nhmzu9L8ReKNKit7DT4nS3vLSO1+eOLejwgldqY4tlJUcZJ+bnjVv/Clm9tE2kQ2ml3tvdi8gnithtWU/K5ZVK7g6Eo2SDg5zkAie613w5purSrcalp8OqPGqPCZVNw6ruZV2A7mxvYgAH7xx1oAw/DHgubT9OuYb7UtTxNfXM7xJNHCZS07FJmkhVZCzIEJBbHOCowANseHYJ9dudQ1Dyr6MyRTWcV1EshspVAVmiY527tqHAxggnqay7L4jaLrO9fD8OpaxOkmx4raykjCNgkhpJgka9OhYE9gTU/2DxPraEanfx6LbOMG10tvMnIKgENcOoC8luEQEYBD0AaWreI9M0SRIby4/0qUFobSBDLPMACSViQFmAwckDAwSSBXKw+L5/FcckFh4d/tBFnikhZbsCCJo5FcNNOoKbgQrBITKflIbGSB1Nh4Z0bTbS6tbfTodl2GF2ZgZXuQc5813JaT7zD5ieCR0rXVVRQqgBQMADgAUAcxY+FHuLyDUvEl0uo30TrNDbxqY7S1kGfmjiydzZYne5Zs8jb0rU1nRotatRDJd39owDbJbK7kgZSRjPykBsdQGBHtWrRQB81favEl54d1vVY/Fmqxabo7SWQvIdQeZtSugdsflKCNiNuRicseeCedvYzN4f8CxaidK0DT31HRUivNTutSkDsTKrERRTEFzIxUY+XbyScE4PSWeh6b4et4tF1TTJp9N06/bUtHktbaaYRZZn2uE3ENGzsBu+VlKEZYNt6Qad4b8Q3Fprq2mmajLGB9lvgiTFdrEja4z0bJGDwc4wc0AeZajDr+u+LptOePUPEthpaR3F1p9xPBZQrNIQ8UUgVMShVGWySCSOBghum0/WFs9A8O+INHtprfT9UuLe3n0yactHCkzCNWiHITaxXCrtUqWyoYgr1PiJ9Ch0a6i125trSwvAYpmluPs4kyuCNwKkkqMcHJAx0rirGBPG2p+H4tItrm18F6CYriCaVGQ3s0agQiMPh/LQclj945GDjdQB6fRRRQAVXvLSK/sbizuBuhnjaJx6qwII/I1YooA+QJNOufDk39i6s8EV/BtV4RMrMCyqwHB6gMB6Eg4JGDSu6RoXkdVUdWY4Ar6O8SfDbw34ovJb27t54L+aNY5Lq0maJ3UEEBgDtboOSCeBzwMcqf2ffCzyo8mqa7KUOR5s8TD6YMWMUAeGya1ZQsxRxMyDcVVgAce5IB/DJ9q7j4TaP4o1nxxo3iKSxnTQLR5yjlwsSFomQlFJBYlgqllB6AHG3A9f0n4VeDNIujdxaHbz3RzukuR5gzkHIQ/IpyBjaowOBgcV2tABRWPq+v2Wi2l1PKZZnt4WuJYYE3uqBWbJHRQRGwBYgEjAOcCsy61driAW819bf8AEyuZNOtfsLM4t5PKkbMsiurE4jzhdhUnbk/eoAu+JPF2heE7JrrWdQhtxtLJCWBllwQMInVuSOgwM5JA5rkpPGni3xIkyeGNBg0qGNxC974gmETRynbiPyEJZWO9CpPByOORnlb6x02x8LaZqMNoiXus+Fr1rmclpJJp5xaqCzsSx+aUgZJxuIHWuj0qG5u9J10xxSzSy+NEdgiliEiuoAScdAFiyT0GKAOaufCo17UJn17xDe+KSdNur+1WQta2glhYRFTCpBHzMPmVlzg8HOa3r+y0vQNF+0+GLNdKin8JajdK1vlZGKi3aNmcfMzLvbDEkjccHk1LqM2l+HvFNtpUUsk86aHfo8FrC9xKJZpYpPmSMFlDEsQSAMd6oXCazrOgabY2uktZ7NAl0qabUZVQYmWEF0VCzEgRH5WCfeGe4oA9A8Quo8QeFVJGf7QmY57AWk4J/UfnXnfhHxJag6Hd28N7fiBNVDrZ27OollukeNTIcRqSm5vmYADGcbhnbufD8erzQ3HiK5k1maLOxJ1VbeMkHO2FQFI5OC+5hgfMcA1tfWgDlbGbxDcfZ57bSLaxaDW7y/3385Mj+Z58a5iRSDtWVekg3bODghqmfQtauLK2s7jWrVYrfUn1NJLawKSiVpJJTgvKy4DSHAKngAHPWujooA5//hFjJC1tc65q89q10bt4DJFEGlMnm7i0Uatnd8wwwxgYxgYnTwnoKzedLpkN1PkHzrzNxKMdMPIWYY+tbNFABRRRQAUUUUAFFFFABWP4n19PDmiSXpiae4ZlitbdBlppm4VFHU5PJxzgHAPStivIvHOsal/wl/8AaFnDbTpoc0VtaWtxG0gurqVdzGMLgsygpwTxjI5IBANS58YeIF8SeGvDP+iDWJZVl1UW+DGsXLeWCxJDeWCze4XaSDXpNeV/CnRnm1jXPEd1erezNM1ss6gBXkO1pWUAYKltoUjGQDwM4GV44tZPFHjJLf8A4RPVobW3m8qfUbazZpp1XIwpYqgU9mYk4wenykA9poqCzTy7G3TbKu2NV2zvvkGAOGbJ3N6nJye5qegAooooA7OiiigArm9a0TUr3xBYajpuoRWSxwS2lywhDS+W5VgyFsqWVo1ADKQA7nrgHpKKAPPG8H+ItTyNVvbZuzfarqa9jmXsGgjFtCAPdGz36Vpaf8O9FtbZbe883UIFbcLaYJFbZ/69olSJuecspOcc8DHY0UAQQQxWtvFBBEkUEahI441CqigYAAHAAAwAKnoooAKKKKACiiigArEvfCXhzVLp7vUNA0u7uXxvmntI3dsAAZYjJwAB+FbdFAGDbeDfC9lcR3Fr4c0iCeJg0csdlErKwOQQwXII9a3qKKACiiigAooooAKKKKAM7VNY0/RLVbjULpIY3cRRgglpXPREUAszHHCqCT2Fea+N/GHi6PSUvbTTH0bSZfNVWuHAvZttvJMPkXIhX92ynJ3jgjaei+If+TkvCf8A2DpP/Qbitf4wf8itB/vXf/pvu6AMDxZJJayahYwbo7W2bULGNUJyyvpaXDb2OS5aTcxZiSTySTUluyjUrN0YMreMoSGHQg6avP61J4p/5C+qf9hqf/0yCuVuf+SfR/8AYVj/APTItAGgb5dZ0LwXaaLAuqTWWk2yXSxuFigYTWUpWSTBCnFu4Kjc4yDtIrobHQtQa3nj1HV51huLiW6ks9PdreLfKzMwaRT5rYLEfeVSAuVznNf4d/8AJPtE/wCuBrqKAK9lYWem2otrG1gtYAxYRQxqi7jjJwABk4HPtViiloASiiigAooooAKKKKACiiigAooooAKKKKACsKHwjpMPiefXxHI97IcorNmOJioVmVegZgAGJz07c1u0UAGOMdqZDEsEMcKFyqKFUu7OxAGOWYksfckk96kHUUHrQBna5fWemaHfXt+7Jawws0hSTYxGMbVYFSGJOFwQckYOa5/wLbahpmlQHW9SvZb3Uh50Vvcu7+QqqDs3MM7yp3MCR0bCgKxrqL//AI8rj/rnVigDxrxX4qnjlhstXu5BqMM1z51jHO8EMMbsBCZXjO6XaNrBUAYqecFTu9b022ls9Js7S4uGuZoYEikmcnMrKoBY5JOSQTyT1qo3/I0L/wBetWNXdk0mdkYqwVcEHB+8tAH/2Q==">
            <a:extLst>
              <a:ext uri="{FF2B5EF4-FFF2-40B4-BE49-F238E27FC236}">
                <a16:creationId xmlns:a16="http://schemas.microsoft.com/office/drawing/2014/main" id="{A04BF0D7-5399-4708-BAE9-C2B0E7AD4242}"/>
              </a:ext>
            </a:extLst>
          </p:cNvPr>
          <p:cNvSpPr>
            <a:spLocks noChangeAspect="1" noChangeArrowheads="1"/>
          </p:cNvSpPr>
          <p:nvPr/>
        </p:nvSpPr>
        <p:spPr bwMode="auto">
          <a:xfrm>
            <a:off x="14922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a:p>
        </p:txBody>
      </p:sp>
      <p:pic>
        <p:nvPicPr>
          <p:cNvPr id="59397" name="Picture 8" descr="https://timgsa.baidu.com/timg?image&amp;quality=80&amp;size=b9999_10000&amp;sec=1494827571481&amp;di=fc8197314791a0916d5dac6fcacbb6b9&amp;imgtype=0&amp;src=http%3A%2F%2Fimage.chinawriter.com.cn%2F2012%2F0719%2FU3875P843DT20120719113518.jpg">
            <a:extLst>
              <a:ext uri="{FF2B5EF4-FFF2-40B4-BE49-F238E27FC236}">
                <a16:creationId xmlns:a16="http://schemas.microsoft.com/office/drawing/2014/main" id="{02B3DF8F-EE4F-409A-B4F9-4FC71BAA9E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4343400"/>
            <a:ext cx="335280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0594">
                                            <p:txEl>
                                              <p:pRg st="1" end="1"/>
                                            </p:txEl>
                                          </p:spTgt>
                                        </p:tgtEl>
                                        <p:attrNameLst>
                                          <p:attrName>style.visibility</p:attrName>
                                        </p:attrNameLst>
                                      </p:cBhvr>
                                      <p:to>
                                        <p:strVal val="visible"/>
                                      </p:to>
                                    </p:set>
                                    <p:anim calcmode="lin" valueType="num">
                                      <p:cBhvr additive="base">
                                        <p:cTn id="7" dur="500" fill="hold"/>
                                        <p:tgtEl>
                                          <p:spTgt spid="1105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05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0594">
                                            <p:txEl>
                                              <p:pRg st="2" end="2"/>
                                            </p:txEl>
                                          </p:spTgt>
                                        </p:tgtEl>
                                        <p:attrNameLst>
                                          <p:attrName>style.visibility</p:attrName>
                                        </p:attrNameLst>
                                      </p:cBhvr>
                                      <p:to>
                                        <p:strVal val="visible"/>
                                      </p:to>
                                    </p:set>
                                    <p:anim calcmode="lin" valueType="num">
                                      <p:cBhvr additive="base">
                                        <p:cTn id="13" dur="500" fill="hold"/>
                                        <p:tgtEl>
                                          <p:spTgt spid="1105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05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0594">
                                            <p:txEl>
                                              <p:pRg st="3" end="3"/>
                                            </p:txEl>
                                          </p:spTgt>
                                        </p:tgtEl>
                                        <p:attrNameLst>
                                          <p:attrName>style.visibility</p:attrName>
                                        </p:attrNameLst>
                                      </p:cBhvr>
                                      <p:to>
                                        <p:strVal val="visible"/>
                                      </p:to>
                                    </p:set>
                                    <p:anim calcmode="lin" valueType="num">
                                      <p:cBhvr additive="base">
                                        <p:cTn id="19" dur="500" fill="hold"/>
                                        <p:tgtEl>
                                          <p:spTgt spid="11059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059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0594">
                                            <p:txEl>
                                              <p:pRg st="4" end="4"/>
                                            </p:txEl>
                                          </p:spTgt>
                                        </p:tgtEl>
                                        <p:attrNameLst>
                                          <p:attrName>style.visibility</p:attrName>
                                        </p:attrNameLst>
                                      </p:cBhvr>
                                      <p:to>
                                        <p:strVal val="visible"/>
                                      </p:to>
                                    </p:set>
                                    <p:anim calcmode="lin" valueType="num">
                                      <p:cBhvr additive="base">
                                        <p:cTn id="23" dur="500" fill="hold"/>
                                        <p:tgtEl>
                                          <p:spTgt spid="11059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059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0594">
                                            <p:txEl>
                                              <p:pRg st="5" end="5"/>
                                            </p:txEl>
                                          </p:spTgt>
                                        </p:tgtEl>
                                        <p:attrNameLst>
                                          <p:attrName>style.visibility</p:attrName>
                                        </p:attrNameLst>
                                      </p:cBhvr>
                                      <p:to>
                                        <p:strVal val="visible"/>
                                      </p:to>
                                    </p:set>
                                    <p:anim calcmode="lin" valueType="num">
                                      <p:cBhvr additive="base">
                                        <p:cTn id="27" dur="500" fill="hold"/>
                                        <p:tgtEl>
                                          <p:spTgt spid="11059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059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0594">
                                            <p:txEl>
                                              <p:pRg st="6" end="6"/>
                                            </p:txEl>
                                          </p:spTgt>
                                        </p:tgtEl>
                                        <p:attrNameLst>
                                          <p:attrName>style.visibility</p:attrName>
                                        </p:attrNameLst>
                                      </p:cBhvr>
                                      <p:to>
                                        <p:strVal val="visible"/>
                                      </p:to>
                                    </p:set>
                                    <p:anim calcmode="lin" valueType="num">
                                      <p:cBhvr additive="base">
                                        <p:cTn id="31" dur="500" fill="hold"/>
                                        <p:tgtEl>
                                          <p:spTgt spid="11059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059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F36CF616-58AD-46EA-9FC9-870C4B27645A}"/>
              </a:ext>
            </a:extLst>
          </p:cNvPr>
          <p:cNvSpPr>
            <a:spLocks noGrp="1" noChangeArrowheads="1"/>
          </p:cNvSpPr>
          <p:nvPr>
            <p:ph idx="1"/>
          </p:nvPr>
        </p:nvSpPr>
        <p:spPr>
          <a:xfrm>
            <a:off x="838200" y="404813"/>
            <a:ext cx="8126413" cy="5726112"/>
          </a:xfrm>
        </p:spPr>
        <p:txBody>
          <a:bodyPr/>
          <a:lstStyle/>
          <a:p>
            <a:pPr eaLnBrk="1" hangingPunct="1"/>
            <a:r>
              <a:rPr lang="en-US" altLang="zh-CN" sz="3000" b="1"/>
              <a:t>3</a:t>
            </a:r>
            <a:r>
              <a:rPr lang="zh-CN" altLang="en-US" sz="3000" b="1"/>
              <a:t>、</a:t>
            </a:r>
            <a:r>
              <a:rPr lang="zh-CN" altLang="en-US" sz="3000" b="1">
                <a:solidFill>
                  <a:srgbClr val="FF0000"/>
                </a:solidFill>
              </a:rPr>
              <a:t>次的界定</a:t>
            </a:r>
          </a:p>
          <a:p>
            <a:pPr eaLnBrk="1" hangingPunct="1"/>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1</a:t>
            </a:r>
            <a:r>
              <a:rPr lang="zh-CN" altLang="en-US" sz="2800" b="1">
                <a:latin typeface="楷体" panose="02010609060101010101" pitchFamily="49" charset="-122"/>
                <a:ea typeface="楷体" panose="02010609060101010101" pitchFamily="49" charset="-122"/>
              </a:rPr>
              <a:t>）同一作品，</a:t>
            </a:r>
            <a:r>
              <a:rPr lang="zh-CN" altLang="en-US" sz="2800" b="1">
                <a:solidFill>
                  <a:srgbClr val="FF0000"/>
                </a:solidFill>
                <a:latin typeface="楷体" panose="02010609060101010101" pitchFamily="49" charset="-122"/>
                <a:ea typeface="楷体" panose="02010609060101010101" pitchFamily="49" charset="-122"/>
              </a:rPr>
              <a:t>预付</a:t>
            </a:r>
            <a:r>
              <a:rPr lang="zh-CN" altLang="en-US" sz="2800" b="1">
                <a:latin typeface="楷体" panose="02010609060101010101" pitchFamily="49" charset="-122"/>
                <a:ea typeface="楷体" panose="02010609060101010101" pitchFamily="49" charset="-122"/>
              </a:rPr>
              <a:t>或</a:t>
            </a:r>
            <a:r>
              <a:rPr lang="zh-CN" altLang="en-US" sz="2800" b="1">
                <a:solidFill>
                  <a:srgbClr val="FF0000"/>
                </a:solidFill>
                <a:latin typeface="楷体" panose="02010609060101010101" pitchFamily="49" charset="-122"/>
                <a:ea typeface="楷体" panose="02010609060101010101" pitchFamily="49" charset="-122"/>
              </a:rPr>
              <a:t>分次</a:t>
            </a:r>
            <a:r>
              <a:rPr lang="zh-CN" altLang="en-US" sz="2800" b="1">
                <a:latin typeface="楷体" panose="02010609060101010101" pitchFamily="49" charset="-122"/>
                <a:ea typeface="楷体" panose="02010609060101010101" pitchFamily="49" charset="-122"/>
              </a:rPr>
              <a:t>支付稿酬，合并为一次；</a:t>
            </a:r>
          </a:p>
          <a:p>
            <a:pPr eaLnBrk="1" hangingPunct="1"/>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加印</a:t>
            </a:r>
            <a:r>
              <a:rPr lang="zh-CN" altLang="en-US" sz="2800" b="1">
                <a:latin typeface="楷体" panose="02010609060101010101" pitchFamily="49" charset="-122"/>
                <a:ea typeface="楷体" panose="02010609060101010101" pitchFamily="49" charset="-122"/>
              </a:rPr>
              <a:t>，合并为一次；</a:t>
            </a:r>
          </a:p>
          <a:p>
            <a:pPr eaLnBrk="1" hangingPunct="1"/>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3</a:t>
            </a:r>
            <a:r>
              <a:rPr lang="zh-CN" altLang="en-US" sz="2800" b="1">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再版</a:t>
            </a:r>
            <a:r>
              <a:rPr lang="zh-CN" altLang="en-US" sz="2800" b="1">
                <a:latin typeface="楷体" panose="02010609060101010101" pitchFamily="49" charset="-122"/>
                <a:ea typeface="楷体" panose="02010609060101010101" pitchFamily="49" charset="-122"/>
              </a:rPr>
              <a:t>，算另一次； </a:t>
            </a:r>
          </a:p>
          <a:p>
            <a:pPr eaLnBrk="1" hangingPunct="1"/>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4</a:t>
            </a:r>
            <a:r>
              <a:rPr lang="zh-CN" altLang="en-US" sz="2800" b="1">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连载，</a:t>
            </a:r>
            <a:r>
              <a:rPr lang="zh-CN" altLang="en-US" sz="2800" b="1">
                <a:latin typeface="楷体" panose="02010609060101010101" pitchFamily="49" charset="-122"/>
                <a:ea typeface="楷体" panose="02010609060101010101" pitchFamily="49" charset="-122"/>
              </a:rPr>
              <a:t>整个收入为一次。（注意：在两处或两处以上连载，各处分开计算。）</a:t>
            </a:r>
          </a:p>
          <a:p>
            <a:pPr eaLnBrk="1" hangingPunct="1"/>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5</a:t>
            </a:r>
            <a:r>
              <a:rPr lang="zh-CN" altLang="en-US" sz="2800" b="1">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出书</a:t>
            </a:r>
            <a:r>
              <a:rPr lang="en-US" altLang="zh-CN" sz="2800" b="1">
                <a:solidFill>
                  <a:srgbClr val="FF0000"/>
                </a:solidFill>
                <a:latin typeface="楷体" panose="02010609060101010101" pitchFamily="49" charset="-122"/>
                <a:ea typeface="楷体" panose="02010609060101010101" pitchFamily="49" charset="-122"/>
              </a:rPr>
              <a:t>+</a:t>
            </a:r>
            <a:r>
              <a:rPr lang="zh-CN" altLang="en-US" sz="2800" b="1">
                <a:solidFill>
                  <a:srgbClr val="FF0000"/>
                </a:solidFill>
                <a:latin typeface="楷体" panose="02010609060101010101" pitchFamily="49" charset="-122"/>
                <a:ea typeface="楷体" panose="02010609060101010101" pitchFamily="49" charset="-122"/>
              </a:rPr>
              <a:t>连载</a:t>
            </a:r>
            <a:r>
              <a:rPr lang="zh-CN" altLang="en-US" sz="2800" b="1">
                <a:latin typeface="楷体" panose="02010609060101010101" pitchFamily="49" charset="-122"/>
                <a:ea typeface="楷体" panose="02010609060101010101" pitchFamily="49" charset="-122"/>
              </a:rPr>
              <a:t>；</a:t>
            </a:r>
            <a:r>
              <a:rPr lang="zh-CN" altLang="en-US" sz="2800" b="1">
                <a:solidFill>
                  <a:srgbClr val="0000FF"/>
                </a:solidFill>
                <a:latin typeface="楷体" panose="02010609060101010101" pitchFamily="49" charset="-122"/>
                <a:ea typeface="楷体" panose="02010609060101010101" pitchFamily="49" charset="-122"/>
              </a:rPr>
              <a:t>出书</a:t>
            </a:r>
            <a:r>
              <a:rPr lang="zh-CN" altLang="en-US" sz="2800" b="1">
                <a:latin typeface="楷体" panose="02010609060101010101" pitchFamily="49" charset="-122"/>
                <a:ea typeface="楷体" panose="02010609060101010101" pitchFamily="49" charset="-122"/>
              </a:rPr>
              <a:t>与</a:t>
            </a:r>
            <a:r>
              <a:rPr lang="zh-CN" altLang="en-US" sz="2800" b="1">
                <a:solidFill>
                  <a:srgbClr val="0000FF"/>
                </a:solidFill>
                <a:latin typeface="楷体" panose="02010609060101010101" pitchFamily="49" charset="-122"/>
                <a:ea typeface="楷体" panose="02010609060101010101" pitchFamily="49" charset="-122"/>
              </a:rPr>
              <a:t>连载</a:t>
            </a:r>
            <a:r>
              <a:rPr lang="zh-CN" altLang="en-US" sz="2800" b="1">
                <a:latin typeface="楷体" panose="02010609060101010101" pitchFamily="49" charset="-122"/>
                <a:ea typeface="楷体" panose="02010609060101010101" pitchFamily="49" charset="-122"/>
              </a:rPr>
              <a:t>单独计算。</a:t>
            </a:r>
          </a:p>
          <a:p>
            <a:pPr eaLnBrk="1" hangingPunct="1"/>
            <a:r>
              <a:rPr lang="zh-CN" altLang="en-US" sz="2800" b="1">
                <a:latin typeface="楷体" panose="02010609060101010101" pitchFamily="49" charset="-122"/>
                <a:ea typeface="楷体" panose="02010609060101010101" pitchFamily="49" charset="-122"/>
              </a:rPr>
              <a:t>注意：与劳务报酬中次的区别。</a:t>
            </a:r>
          </a:p>
          <a:p>
            <a:pPr eaLnBrk="1" hangingPunct="1"/>
            <a:r>
              <a:rPr lang="zh-CN" altLang="en-US" b="1"/>
              <a:t>（二）应纳税额的计算</a:t>
            </a:r>
          </a:p>
          <a:p>
            <a:pPr eaLnBrk="1" hangingPunct="1"/>
            <a:r>
              <a:rPr lang="zh-CN" altLang="en-US">
                <a:solidFill>
                  <a:srgbClr val="FF0000"/>
                </a:solidFill>
                <a:latin typeface="楷体" panose="02010609060101010101" pitchFamily="49" charset="-122"/>
                <a:ea typeface="楷体" panose="02010609060101010101" pitchFamily="49" charset="-122"/>
              </a:rPr>
              <a:t>减征</a:t>
            </a:r>
            <a:r>
              <a:rPr lang="en-US" altLang="zh-CN">
                <a:solidFill>
                  <a:srgbClr val="FF0000"/>
                </a:solidFill>
                <a:latin typeface="楷体" panose="02010609060101010101" pitchFamily="49" charset="-122"/>
                <a:ea typeface="楷体" panose="02010609060101010101" pitchFamily="49" charset="-122"/>
              </a:rPr>
              <a:t>30%</a:t>
            </a:r>
          </a:p>
          <a:p>
            <a:pPr eaLnBrk="1" hangingPunct="1"/>
            <a:r>
              <a:rPr lang="zh-CN" altLang="en-US" sz="3000" b="1">
                <a:latin typeface="楷体" panose="02010609060101010101" pitchFamily="49" charset="-122"/>
                <a:ea typeface="楷体" panose="02010609060101010101" pitchFamily="49" charset="-122"/>
              </a:rPr>
              <a:t>应纳税额</a:t>
            </a:r>
            <a:r>
              <a:rPr lang="en-US" altLang="zh-CN" sz="3000" b="1">
                <a:latin typeface="楷体" panose="02010609060101010101" pitchFamily="49" charset="-122"/>
                <a:ea typeface="楷体" panose="02010609060101010101" pitchFamily="49" charset="-122"/>
              </a:rPr>
              <a:t>=</a:t>
            </a:r>
            <a:r>
              <a:rPr lang="zh-CN" altLang="en-US" sz="3000" b="1" u="sng">
                <a:latin typeface="楷体" panose="02010609060101010101" pitchFamily="49" charset="-122"/>
                <a:ea typeface="楷体" panose="02010609060101010101" pitchFamily="49" charset="-122"/>
              </a:rPr>
              <a:t>应纳税所得额</a:t>
            </a:r>
            <a:r>
              <a:rPr lang="en-US" altLang="zh-CN" sz="3000" b="1" u="sng">
                <a:latin typeface="楷体" panose="02010609060101010101" pitchFamily="49" charset="-122"/>
                <a:ea typeface="楷体" panose="02010609060101010101" pitchFamily="49" charset="-122"/>
              </a:rPr>
              <a:t>×20%</a:t>
            </a:r>
            <a:r>
              <a:rPr lang="en-US" altLang="zh-CN" sz="3000" b="1">
                <a:latin typeface="楷体" panose="02010609060101010101" pitchFamily="49" charset="-122"/>
                <a:ea typeface="楷体" panose="02010609060101010101" pitchFamily="49" charset="-122"/>
              </a:rPr>
              <a:t> ×</a:t>
            </a:r>
            <a:r>
              <a:rPr lang="en-US" altLang="zh-CN" sz="3000" b="1">
                <a:solidFill>
                  <a:srgbClr val="FF0000"/>
                </a:solidFill>
                <a:latin typeface="楷体" panose="02010609060101010101" pitchFamily="49" charset="-122"/>
                <a:ea typeface="楷体" panose="02010609060101010101" pitchFamily="49" charset="-122"/>
              </a:rPr>
              <a:t>(1 </a:t>
            </a:r>
            <a:r>
              <a:rPr lang="zh-CN" altLang="en-US" sz="3000" b="1">
                <a:solidFill>
                  <a:srgbClr val="FF0000"/>
                </a:solidFill>
                <a:latin typeface="楷体" panose="02010609060101010101" pitchFamily="49" charset="-122"/>
                <a:ea typeface="楷体" panose="02010609060101010101" pitchFamily="49" charset="-122"/>
              </a:rPr>
              <a:t>－</a:t>
            </a:r>
            <a:r>
              <a:rPr lang="en-US" altLang="zh-CN" sz="3000" b="1">
                <a:solidFill>
                  <a:srgbClr val="FF0000"/>
                </a:solidFill>
                <a:latin typeface="楷体" panose="02010609060101010101" pitchFamily="49" charset="-122"/>
                <a:ea typeface="楷体" panose="02010609060101010101" pitchFamily="49" charset="-122"/>
              </a:rPr>
              <a:t>30%)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1618">
                                            <p:txEl>
                                              <p:pRg st="0" end="0"/>
                                            </p:txEl>
                                          </p:spTgt>
                                        </p:tgtEl>
                                        <p:attrNameLst>
                                          <p:attrName>style.visibility</p:attrName>
                                        </p:attrNameLst>
                                      </p:cBhvr>
                                      <p:to>
                                        <p:strVal val="visible"/>
                                      </p:to>
                                    </p:set>
                                    <p:anim calcmode="lin" valueType="num">
                                      <p:cBhvr additive="base">
                                        <p:cTn id="7" dur="500" fill="hold"/>
                                        <p:tgtEl>
                                          <p:spTgt spid="1116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6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1618">
                                            <p:txEl>
                                              <p:pRg st="1" end="1"/>
                                            </p:txEl>
                                          </p:spTgt>
                                        </p:tgtEl>
                                        <p:attrNameLst>
                                          <p:attrName>style.visibility</p:attrName>
                                        </p:attrNameLst>
                                      </p:cBhvr>
                                      <p:to>
                                        <p:strVal val="visible"/>
                                      </p:to>
                                    </p:set>
                                    <p:anim calcmode="lin" valueType="num">
                                      <p:cBhvr additive="base">
                                        <p:cTn id="13" dur="500" fill="hold"/>
                                        <p:tgtEl>
                                          <p:spTgt spid="1116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16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1618">
                                            <p:txEl>
                                              <p:pRg st="2" end="2"/>
                                            </p:txEl>
                                          </p:spTgt>
                                        </p:tgtEl>
                                        <p:attrNameLst>
                                          <p:attrName>style.visibility</p:attrName>
                                        </p:attrNameLst>
                                      </p:cBhvr>
                                      <p:to>
                                        <p:strVal val="visible"/>
                                      </p:to>
                                    </p:set>
                                    <p:anim calcmode="lin" valueType="num">
                                      <p:cBhvr additive="base">
                                        <p:cTn id="19" dur="500" fill="hold"/>
                                        <p:tgtEl>
                                          <p:spTgt spid="1116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16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1618">
                                            <p:txEl>
                                              <p:pRg st="3" end="3"/>
                                            </p:txEl>
                                          </p:spTgt>
                                        </p:tgtEl>
                                        <p:attrNameLst>
                                          <p:attrName>style.visibility</p:attrName>
                                        </p:attrNameLst>
                                      </p:cBhvr>
                                      <p:to>
                                        <p:strVal val="visible"/>
                                      </p:to>
                                    </p:set>
                                    <p:anim calcmode="lin" valueType="num">
                                      <p:cBhvr additive="base">
                                        <p:cTn id="25" dur="500" fill="hold"/>
                                        <p:tgtEl>
                                          <p:spTgt spid="1116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16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1618">
                                            <p:txEl>
                                              <p:pRg st="4" end="4"/>
                                            </p:txEl>
                                          </p:spTgt>
                                        </p:tgtEl>
                                        <p:attrNameLst>
                                          <p:attrName>style.visibility</p:attrName>
                                        </p:attrNameLst>
                                      </p:cBhvr>
                                      <p:to>
                                        <p:strVal val="visible"/>
                                      </p:to>
                                    </p:set>
                                    <p:anim calcmode="lin" valueType="num">
                                      <p:cBhvr additive="base">
                                        <p:cTn id="31" dur="500" fill="hold"/>
                                        <p:tgtEl>
                                          <p:spTgt spid="11161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16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1618">
                                            <p:txEl>
                                              <p:pRg st="5" end="5"/>
                                            </p:txEl>
                                          </p:spTgt>
                                        </p:tgtEl>
                                        <p:attrNameLst>
                                          <p:attrName>style.visibility</p:attrName>
                                        </p:attrNameLst>
                                      </p:cBhvr>
                                      <p:to>
                                        <p:strVal val="visible"/>
                                      </p:to>
                                    </p:set>
                                    <p:anim calcmode="lin" valueType="num">
                                      <p:cBhvr additive="base">
                                        <p:cTn id="37" dur="500" fill="hold"/>
                                        <p:tgtEl>
                                          <p:spTgt spid="11161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16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1618">
                                            <p:txEl>
                                              <p:pRg st="6" end="6"/>
                                            </p:txEl>
                                          </p:spTgt>
                                        </p:tgtEl>
                                        <p:attrNameLst>
                                          <p:attrName>style.visibility</p:attrName>
                                        </p:attrNameLst>
                                      </p:cBhvr>
                                      <p:to>
                                        <p:strVal val="visible"/>
                                      </p:to>
                                    </p:set>
                                    <p:anim calcmode="lin" valueType="num">
                                      <p:cBhvr additive="base">
                                        <p:cTn id="43" dur="500" fill="hold"/>
                                        <p:tgtEl>
                                          <p:spTgt spid="11161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161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11618">
                                            <p:txEl>
                                              <p:pRg st="7" end="7"/>
                                            </p:txEl>
                                          </p:spTgt>
                                        </p:tgtEl>
                                        <p:attrNameLst>
                                          <p:attrName>style.visibility</p:attrName>
                                        </p:attrNameLst>
                                      </p:cBhvr>
                                      <p:to>
                                        <p:strVal val="visible"/>
                                      </p:to>
                                    </p:set>
                                    <p:anim calcmode="lin" valueType="num">
                                      <p:cBhvr additive="base">
                                        <p:cTn id="49" dur="500" fill="hold"/>
                                        <p:tgtEl>
                                          <p:spTgt spid="11161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161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11618">
                                            <p:txEl>
                                              <p:pRg st="8" end="8"/>
                                            </p:txEl>
                                          </p:spTgt>
                                        </p:tgtEl>
                                        <p:attrNameLst>
                                          <p:attrName>style.visibility</p:attrName>
                                        </p:attrNameLst>
                                      </p:cBhvr>
                                      <p:to>
                                        <p:strVal val="visible"/>
                                      </p:to>
                                    </p:set>
                                    <p:anim calcmode="lin" valueType="num">
                                      <p:cBhvr additive="base">
                                        <p:cTn id="55" dur="500" fill="hold"/>
                                        <p:tgtEl>
                                          <p:spTgt spid="11161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1618">
                                            <p:txEl>
                                              <p:pRg st="8" end="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11618">
                                            <p:txEl>
                                              <p:pRg st="9" end="9"/>
                                            </p:txEl>
                                          </p:spTgt>
                                        </p:tgtEl>
                                        <p:attrNameLst>
                                          <p:attrName>style.visibility</p:attrName>
                                        </p:attrNameLst>
                                      </p:cBhvr>
                                      <p:to>
                                        <p:strVal val="visible"/>
                                      </p:to>
                                    </p:set>
                                    <p:anim calcmode="lin" valueType="num">
                                      <p:cBhvr additive="base">
                                        <p:cTn id="59" dur="500" fill="hold"/>
                                        <p:tgtEl>
                                          <p:spTgt spid="111618">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11618">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4D94D7CA-0119-41CD-AE6C-25E8D2308782}"/>
              </a:ext>
            </a:extLst>
          </p:cNvPr>
          <p:cNvSpPr>
            <a:spLocks noGrp="1" noChangeArrowheads="1"/>
          </p:cNvSpPr>
          <p:nvPr>
            <p:ph idx="1"/>
          </p:nvPr>
        </p:nvSpPr>
        <p:spPr>
          <a:xfrm>
            <a:off x="1066800" y="692150"/>
            <a:ext cx="7620000" cy="5438775"/>
          </a:xfrm>
        </p:spPr>
        <p:txBody>
          <a:bodyPr/>
          <a:lstStyle/>
          <a:p>
            <a:pPr eaLnBrk="1" hangingPunct="1"/>
            <a:r>
              <a:rPr lang="zh-CN" altLang="en-US" sz="3000" b="1">
                <a:solidFill>
                  <a:srgbClr val="FF0000"/>
                </a:solidFill>
              </a:rPr>
              <a:t>例：</a:t>
            </a:r>
            <a:r>
              <a:rPr lang="zh-CN" altLang="en-US" sz="3000" b="1">
                <a:latin typeface="Times New Roman" panose="02020603050405020304" pitchFamily="18" charset="0"/>
                <a:cs typeface="Times New Roman" panose="02020603050405020304" pitchFamily="18" charset="0"/>
              </a:rPr>
              <a:t>王某的一篇论文被某出版社选入</a:t>
            </a:r>
            <a:r>
              <a:rPr lang="en-US" altLang="zh-CN" sz="3000" b="1">
                <a:latin typeface="Times New Roman" panose="02020603050405020304" pitchFamily="18" charset="0"/>
                <a:cs typeface="Times New Roman" panose="02020603050405020304" pitchFamily="18" charset="0"/>
              </a:rPr>
              <a:t>《</a:t>
            </a:r>
            <a:r>
              <a:rPr lang="zh-CN" altLang="en-US" sz="3000" b="1">
                <a:latin typeface="Times New Roman" panose="02020603050405020304" pitchFamily="18" charset="0"/>
                <a:cs typeface="Times New Roman" panose="02020603050405020304" pitchFamily="18" charset="0"/>
              </a:rPr>
              <a:t>论文集</a:t>
            </a:r>
            <a:r>
              <a:rPr lang="en-US" altLang="zh-CN" sz="3000" b="1">
                <a:latin typeface="Times New Roman" panose="02020603050405020304" pitchFamily="18" charset="0"/>
                <a:cs typeface="Times New Roman" panose="02020603050405020304" pitchFamily="18" charset="0"/>
              </a:rPr>
              <a:t>》</a:t>
            </a:r>
            <a:r>
              <a:rPr lang="zh-CN" altLang="en-US" sz="3000" b="1">
                <a:latin typeface="Times New Roman" panose="02020603050405020304" pitchFamily="18" charset="0"/>
                <a:cs typeface="Times New Roman" panose="02020603050405020304" pitchFamily="18" charset="0"/>
              </a:rPr>
              <a:t>出版，取得稿酬</a:t>
            </a:r>
            <a:r>
              <a:rPr lang="en-US" altLang="zh-CN" sz="3000" b="1">
                <a:latin typeface="Times New Roman" panose="02020603050405020304" pitchFamily="18" charset="0"/>
                <a:cs typeface="Times New Roman" panose="02020603050405020304" pitchFamily="18" charset="0"/>
              </a:rPr>
              <a:t>5000</a:t>
            </a:r>
            <a:r>
              <a:rPr lang="zh-CN" altLang="en-US" sz="3000" b="1">
                <a:latin typeface="Times New Roman" panose="02020603050405020304" pitchFamily="18" charset="0"/>
                <a:cs typeface="Times New Roman" panose="02020603050405020304" pitchFamily="18" charset="0"/>
              </a:rPr>
              <a:t>元，当年因加印又取得追加稿酬</a:t>
            </a:r>
            <a:r>
              <a:rPr lang="en-US" altLang="zh-CN" sz="3000" b="1">
                <a:latin typeface="Times New Roman" panose="02020603050405020304" pitchFamily="18" charset="0"/>
                <a:cs typeface="Times New Roman" panose="02020603050405020304" pitchFamily="18" charset="0"/>
              </a:rPr>
              <a:t>2000</a:t>
            </a:r>
            <a:r>
              <a:rPr lang="zh-CN" altLang="en-US" sz="3000" b="1">
                <a:latin typeface="Times New Roman" panose="02020603050405020304" pitchFamily="18" charset="0"/>
                <a:cs typeface="Times New Roman" panose="02020603050405020304" pitchFamily="18" charset="0"/>
              </a:rPr>
              <a:t>元。王某当年所获稿酬应缴纳的个人所得税为？</a:t>
            </a:r>
          </a:p>
        </p:txBody>
      </p:sp>
      <p:pic>
        <p:nvPicPr>
          <p:cNvPr id="61443" name="Picture 4" descr="http://t3.baidu.com/it/u=842488851,1668044813&amp;fm=3&amp;gp=0.jpg">
            <a:hlinkClick r:id="rId2"/>
            <a:extLst>
              <a:ext uri="{FF2B5EF4-FFF2-40B4-BE49-F238E27FC236}">
                <a16:creationId xmlns:a16="http://schemas.microsoft.com/office/drawing/2014/main" id="{38C82133-E511-4C90-B1A0-7DEF62ADB6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2965450"/>
            <a:ext cx="2590800" cy="345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a:extLst>
              <a:ext uri="{FF2B5EF4-FFF2-40B4-BE49-F238E27FC236}">
                <a16:creationId xmlns:a16="http://schemas.microsoft.com/office/drawing/2014/main" id="{6C732599-0870-4477-BD65-8D0DD2F98D2D}"/>
              </a:ext>
            </a:extLst>
          </p:cNvPr>
          <p:cNvSpPr>
            <a:spLocks noGrp="1" noChangeArrowheads="1"/>
          </p:cNvSpPr>
          <p:nvPr>
            <p:ph idx="1"/>
          </p:nvPr>
        </p:nvSpPr>
        <p:spPr>
          <a:xfrm>
            <a:off x="1066800" y="685800"/>
            <a:ext cx="7620000" cy="5445125"/>
          </a:xfrm>
        </p:spPr>
        <p:txBody>
          <a:bodyPr/>
          <a:lstStyle/>
          <a:p>
            <a:pPr eaLnBrk="1" hangingPunct="1"/>
            <a:r>
              <a:rPr lang="zh-CN" altLang="en-US"/>
              <a:t>解：</a:t>
            </a:r>
          </a:p>
          <a:p>
            <a:pPr eaLnBrk="1" hangingPunct="1"/>
            <a:r>
              <a:rPr lang="zh-CN" altLang="en-US" b="1">
                <a:latin typeface="Times New Roman" panose="02020603050405020304" pitchFamily="18" charset="0"/>
                <a:cs typeface="Times New Roman" panose="02020603050405020304" pitchFamily="18" charset="0"/>
              </a:rPr>
              <a:t>应纳税额</a:t>
            </a:r>
            <a:r>
              <a:rPr lang="en-US" altLang="zh-CN" b="1">
                <a:latin typeface="Times New Roman" panose="02020603050405020304" pitchFamily="18" charset="0"/>
                <a:cs typeface="Times New Roman" panose="02020603050405020304" pitchFamily="18" charset="0"/>
              </a:rPr>
              <a:t>=</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5000+2000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1—20%</a:t>
            </a:r>
            <a:r>
              <a:rPr lang="zh-CN" altLang="en-US" b="1">
                <a:latin typeface="Times New Roman" panose="02020603050405020304" pitchFamily="18" charset="0"/>
                <a:cs typeface="Times New Roman" panose="02020603050405020304" pitchFamily="18" charset="0"/>
              </a:rPr>
              <a:t>） </a:t>
            </a:r>
            <a:r>
              <a:rPr lang="en-US" altLang="zh-CN" b="1">
                <a:latin typeface="Times New Roman" panose="02020603050405020304" pitchFamily="18" charset="0"/>
                <a:cs typeface="Times New Roman" panose="02020603050405020304" pitchFamily="18" charset="0"/>
              </a:rPr>
              <a:t>×20% ×70%=784</a:t>
            </a:r>
            <a:r>
              <a:rPr lang="zh-CN" altLang="en-US" b="1">
                <a:latin typeface="Times New Roman" panose="02020603050405020304" pitchFamily="18" charset="0"/>
                <a:cs typeface="Times New Roman" panose="02020603050405020304" pitchFamily="18" charset="0"/>
              </a:rPr>
              <a:t>元</a:t>
            </a:r>
          </a:p>
          <a:p>
            <a:pPr eaLnBrk="1" hangingPunct="1"/>
            <a:r>
              <a:rPr lang="zh-CN" altLang="en-US" b="1">
                <a:solidFill>
                  <a:srgbClr val="FF0000"/>
                </a:solidFill>
                <a:latin typeface="Times New Roman" panose="02020603050405020304" pitchFamily="18" charset="0"/>
                <a:cs typeface="Times New Roman" panose="02020603050405020304" pitchFamily="18" charset="0"/>
              </a:rPr>
              <a:t>例</a:t>
            </a:r>
            <a:r>
              <a:rPr lang="zh-CN" altLang="en-US" b="1">
                <a:latin typeface="Times New Roman" panose="02020603050405020304" pitchFamily="18" charset="0"/>
                <a:cs typeface="Times New Roman" panose="02020603050405020304" pitchFamily="18" charset="0"/>
              </a:rPr>
              <a:t>：王某</a:t>
            </a:r>
            <a:r>
              <a:rPr lang="en-US" altLang="zh-CN" b="1">
                <a:latin typeface="Times New Roman" panose="02020603050405020304" pitchFamily="18" charset="0"/>
                <a:cs typeface="Times New Roman" panose="02020603050405020304" pitchFamily="18" charset="0"/>
              </a:rPr>
              <a:t>2017</a:t>
            </a:r>
            <a:r>
              <a:rPr lang="zh-CN" altLang="en-US" b="1">
                <a:latin typeface="Times New Roman" panose="02020603050405020304" pitchFamily="18" charset="0"/>
                <a:cs typeface="Times New Roman" panose="02020603050405020304" pitchFamily="18" charset="0"/>
              </a:rPr>
              <a:t>年出版了短篇小说一部，取得稿酬</a:t>
            </a:r>
            <a:r>
              <a:rPr lang="en-US" altLang="zh-CN" b="1">
                <a:latin typeface="Times New Roman" panose="02020603050405020304" pitchFamily="18" charset="0"/>
                <a:cs typeface="Times New Roman" panose="02020603050405020304" pitchFamily="18" charset="0"/>
              </a:rPr>
              <a:t>8000</a:t>
            </a:r>
            <a:r>
              <a:rPr lang="zh-CN" altLang="en-US" b="1">
                <a:latin typeface="Times New Roman" panose="02020603050405020304" pitchFamily="18" charset="0"/>
                <a:cs typeface="Times New Roman" panose="02020603050405020304" pitchFamily="18" charset="0"/>
              </a:rPr>
              <a:t>元，同年该小说在一家晚报上连载</a:t>
            </a:r>
            <a:r>
              <a:rPr lang="en-US" altLang="zh-CN" b="1">
                <a:latin typeface="Times New Roman" panose="02020603050405020304" pitchFamily="18" charset="0"/>
                <a:cs typeface="Times New Roman" panose="02020603050405020304" pitchFamily="18" charset="0"/>
              </a:rPr>
              <a:t>4</a:t>
            </a:r>
            <a:r>
              <a:rPr lang="zh-CN" altLang="en-US" b="1">
                <a:latin typeface="Times New Roman" panose="02020603050405020304" pitchFamily="18" charset="0"/>
                <a:cs typeface="Times New Roman" panose="02020603050405020304" pitchFamily="18" charset="0"/>
              </a:rPr>
              <a:t>次，每次取得稿酬</a:t>
            </a:r>
            <a:r>
              <a:rPr lang="en-US" altLang="zh-CN" b="1">
                <a:latin typeface="Times New Roman" panose="02020603050405020304" pitchFamily="18" charset="0"/>
                <a:cs typeface="Times New Roman" panose="02020603050405020304" pitchFamily="18" charset="0"/>
              </a:rPr>
              <a:t>900</a:t>
            </a:r>
            <a:r>
              <a:rPr lang="zh-CN" altLang="en-US" b="1">
                <a:latin typeface="Times New Roman" panose="02020603050405020304" pitchFamily="18" charset="0"/>
                <a:cs typeface="Times New Roman" panose="02020603050405020304" pitchFamily="18" charset="0"/>
              </a:rPr>
              <a:t>元，计算王某的稿酬所得应纳的个人所得税额。</a:t>
            </a:r>
          </a:p>
          <a:p>
            <a:pPr eaLnBrk="1" hangingPunct="1"/>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3666">
                                            <p:txEl>
                                              <p:pRg st="0" end="0"/>
                                            </p:txEl>
                                          </p:spTgt>
                                        </p:tgtEl>
                                        <p:attrNameLst>
                                          <p:attrName>style.visibility</p:attrName>
                                        </p:attrNameLst>
                                      </p:cBhvr>
                                      <p:to>
                                        <p:strVal val="visible"/>
                                      </p:to>
                                    </p:set>
                                    <p:anim calcmode="lin" valueType="num">
                                      <p:cBhvr additive="base">
                                        <p:cTn id="7" dur="500" fill="hold"/>
                                        <p:tgtEl>
                                          <p:spTgt spid="1136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366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3666">
                                            <p:txEl>
                                              <p:pRg st="1" end="1"/>
                                            </p:txEl>
                                          </p:spTgt>
                                        </p:tgtEl>
                                        <p:attrNameLst>
                                          <p:attrName>style.visibility</p:attrName>
                                        </p:attrNameLst>
                                      </p:cBhvr>
                                      <p:to>
                                        <p:strVal val="visible"/>
                                      </p:to>
                                    </p:set>
                                    <p:anim calcmode="lin" valueType="num">
                                      <p:cBhvr additive="base">
                                        <p:cTn id="11" dur="500" fill="hold"/>
                                        <p:tgtEl>
                                          <p:spTgt spid="11366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36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13666">
                                            <p:txEl>
                                              <p:pRg st="2" end="2"/>
                                            </p:txEl>
                                          </p:spTgt>
                                        </p:tgtEl>
                                        <p:attrNameLst>
                                          <p:attrName>style.visibility</p:attrName>
                                        </p:attrNameLst>
                                      </p:cBhvr>
                                      <p:to>
                                        <p:strVal val="visible"/>
                                      </p:to>
                                    </p:set>
                                    <p:anim calcmode="lin" valueType="num">
                                      <p:cBhvr additive="base">
                                        <p:cTn id="17" dur="500" fill="hold"/>
                                        <p:tgtEl>
                                          <p:spTgt spid="11366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366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263DDD0-E878-499B-AB36-3D5253362E93}"/>
              </a:ext>
            </a:extLst>
          </p:cNvPr>
          <p:cNvSpPr>
            <a:spLocks noChangeArrowheads="1"/>
          </p:cNvSpPr>
          <p:nvPr>
            <p:ph type="title"/>
          </p:nvPr>
        </p:nvSpPr>
        <p:spPr/>
        <p:txBody>
          <a:bodyPr/>
          <a:lstStyle/>
          <a:p>
            <a:r>
              <a:rPr lang="zh-CN" altLang="en-US"/>
              <a:t>例题</a:t>
            </a:r>
          </a:p>
        </p:txBody>
      </p:sp>
      <p:sp>
        <p:nvSpPr>
          <p:cNvPr id="8195" name="Rectangle 3">
            <a:extLst>
              <a:ext uri="{FF2B5EF4-FFF2-40B4-BE49-F238E27FC236}">
                <a16:creationId xmlns:a16="http://schemas.microsoft.com/office/drawing/2014/main" id="{13DF9A96-84E1-452D-A7DC-E103DFE8EC8C}"/>
              </a:ext>
            </a:extLst>
          </p:cNvPr>
          <p:cNvSpPr>
            <a:spLocks noChangeArrowheads="1"/>
          </p:cNvSpPr>
          <p:nvPr>
            <p:ph idx="1"/>
          </p:nvPr>
        </p:nvSpPr>
        <p:spPr>
          <a:xfrm>
            <a:off x="1219200" y="1676400"/>
            <a:ext cx="7772400" cy="4114800"/>
          </a:xfrm>
        </p:spPr>
        <p:txBody>
          <a:bodyPr/>
          <a:lstStyle/>
          <a:p>
            <a:r>
              <a:rPr lang="zh-CN" altLang="en-US" b="1">
                <a:latin typeface="仿宋_GB2312"/>
                <a:ea typeface="仿宋_GB2312"/>
                <a:cs typeface="仿宋_GB2312"/>
              </a:rPr>
              <a:t>计算工资（扣除三险一金后）分别为</a:t>
            </a:r>
            <a:r>
              <a:rPr lang="en-US" altLang="zh-CN" b="1">
                <a:latin typeface="仿宋_GB2312"/>
                <a:ea typeface="仿宋_GB2312"/>
                <a:cs typeface="仿宋_GB2312"/>
              </a:rPr>
              <a:t>8000</a:t>
            </a:r>
            <a:r>
              <a:rPr lang="zh-CN" altLang="en-US" b="1">
                <a:latin typeface="仿宋_GB2312"/>
                <a:ea typeface="仿宋_GB2312"/>
                <a:cs typeface="仿宋_GB2312"/>
              </a:rPr>
              <a:t>元、</a:t>
            </a:r>
            <a:r>
              <a:rPr lang="en-US" altLang="zh-CN" b="1">
                <a:latin typeface="仿宋_GB2312"/>
                <a:ea typeface="仿宋_GB2312"/>
                <a:cs typeface="仿宋_GB2312"/>
              </a:rPr>
              <a:t>10000</a:t>
            </a:r>
            <a:r>
              <a:rPr lang="zh-CN" altLang="en-US" b="1">
                <a:latin typeface="仿宋_GB2312"/>
                <a:ea typeface="仿宋_GB2312"/>
                <a:cs typeface="仿宋_GB2312"/>
              </a:rPr>
              <a:t>元、</a:t>
            </a:r>
            <a:r>
              <a:rPr lang="en-US" altLang="zh-CN" b="1">
                <a:latin typeface="仿宋_GB2312"/>
                <a:ea typeface="仿宋_GB2312"/>
                <a:cs typeface="仿宋_GB2312"/>
              </a:rPr>
              <a:t>30000</a:t>
            </a:r>
            <a:r>
              <a:rPr lang="zh-CN" altLang="en-US" b="1">
                <a:latin typeface="仿宋_GB2312"/>
                <a:ea typeface="仿宋_GB2312"/>
                <a:cs typeface="仿宋_GB2312"/>
              </a:rPr>
              <a:t>元、</a:t>
            </a:r>
            <a:r>
              <a:rPr lang="en-US" altLang="zh-CN" b="1">
                <a:latin typeface="仿宋_GB2312"/>
                <a:ea typeface="仿宋_GB2312"/>
                <a:cs typeface="仿宋_GB2312"/>
              </a:rPr>
              <a:t>100000</a:t>
            </a:r>
            <a:r>
              <a:rPr lang="zh-CN" altLang="en-US" b="1">
                <a:latin typeface="仿宋_GB2312"/>
                <a:ea typeface="仿宋_GB2312"/>
                <a:cs typeface="仿宋_GB2312"/>
              </a:rPr>
              <a:t>元的应纳税额。</a:t>
            </a:r>
            <a:endParaRPr lang="en-US" altLang="zh-CN" b="1">
              <a:latin typeface="仿宋_GB2312"/>
              <a:ea typeface="仿宋_GB2312"/>
              <a:cs typeface="仿宋_GB2312"/>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a:extLst>
              <a:ext uri="{FF2B5EF4-FFF2-40B4-BE49-F238E27FC236}">
                <a16:creationId xmlns:a16="http://schemas.microsoft.com/office/drawing/2014/main" id="{E1B435A3-D2D8-4942-B987-A0EDC6FA6AAD}"/>
              </a:ext>
            </a:extLst>
          </p:cNvPr>
          <p:cNvSpPr>
            <a:spLocks noGrp="1" noChangeArrowheads="1"/>
          </p:cNvSpPr>
          <p:nvPr>
            <p:ph idx="1"/>
          </p:nvPr>
        </p:nvSpPr>
        <p:spPr>
          <a:xfrm>
            <a:off x="838200" y="457200"/>
            <a:ext cx="7848600" cy="5673725"/>
          </a:xfrm>
        </p:spPr>
        <p:txBody>
          <a:bodyPr/>
          <a:lstStyle/>
          <a:p>
            <a:pPr eaLnBrk="1" hangingPunct="1"/>
            <a:r>
              <a:rPr lang="zh-CN" altLang="en-US">
                <a:solidFill>
                  <a:srgbClr val="FF0000"/>
                </a:solidFill>
              </a:rPr>
              <a:t>解</a:t>
            </a:r>
            <a:r>
              <a:rPr lang="zh-CN" altLang="en-US"/>
              <a:t>：</a:t>
            </a:r>
          </a:p>
          <a:p>
            <a:pPr eaLnBrk="1" hangingPunct="1"/>
            <a:r>
              <a:rPr lang="en-US" altLang="zh-CN" b="1">
                <a:latin typeface="Times New Roman" panose="02020603050405020304" pitchFamily="18" charset="0"/>
                <a:cs typeface="Times New Roman" panose="02020603050405020304" pitchFamily="18" charset="0"/>
              </a:rPr>
              <a:t>1</a:t>
            </a:r>
            <a:r>
              <a:rPr lang="zh-CN" altLang="en-US" b="1">
                <a:latin typeface="Times New Roman" panose="02020603050405020304" pitchFamily="18" charset="0"/>
                <a:cs typeface="Times New Roman" panose="02020603050405020304" pitchFamily="18" charset="0"/>
              </a:rPr>
              <a:t>）出版取得的稿酬应纳税额＝</a:t>
            </a:r>
            <a:r>
              <a:rPr lang="en-US" altLang="zh-CN" b="1">
                <a:latin typeface="Times New Roman" panose="02020603050405020304" pitchFamily="18" charset="0"/>
                <a:cs typeface="Times New Roman" panose="02020603050405020304" pitchFamily="18" charset="0"/>
              </a:rPr>
              <a:t>8000 ×</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20%</a:t>
            </a:r>
            <a:r>
              <a:rPr lang="zh-CN" altLang="en-US" b="1">
                <a:latin typeface="Times New Roman" panose="02020603050405020304" pitchFamily="18" charset="0"/>
                <a:cs typeface="Times New Roman" panose="02020603050405020304" pitchFamily="18" charset="0"/>
              </a:rPr>
              <a:t>） </a:t>
            </a:r>
            <a:r>
              <a:rPr lang="en-US" altLang="zh-CN" b="1">
                <a:latin typeface="Times New Roman" panose="02020603050405020304" pitchFamily="18" charset="0"/>
                <a:cs typeface="Times New Roman" panose="02020603050405020304" pitchFamily="18" charset="0"/>
              </a:rPr>
              <a:t>×20% ×</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30%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896</a:t>
            </a:r>
            <a:r>
              <a:rPr lang="zh-CN" altLang="en-US" b="1">
                <a:latin typeface="Times New Roman" panose="02020603050405020304" pitchFamily="18" charset="0"/>
                <a:cs typeface="Times New Roman" panose="02020603050405020304" pitchFamily="18" charset="0"/>
              </a:rPr>
              <a:t>元</a:t>
            </a:r>
          </a:p>
          <a:p>
            <a:pPr eaLnBrk="1" hangingPunct="1"/>
            <a:r>
              <a:rPr lang="en-US" altLang="zh-CN" b="1">
                <a:latin typeface="Times New Roman" panose="02020603050405020304" pitchFamily="18" charset="0"/>
                <a:cs typeface="Times New Roman" panose="02020603050405020304" pitchFamily="18" charset="0"/>
              </a:rPr>
              <a:t>2</a:t>
            </a:r>
            <a:r>
              <a:rPr lang="zh-CN" altLang="en-US" b="1">
                <a:latin typeface="Times New Roman" panose="02020603050405020304" pitchFamily="18" charset="0"/>
                <a:cs typeface="Times New Roman" panose="02020603050405020304" pitchFamily="18" charset="0"/>
              </a:rPr>
              <a:t>）连载应合并征税＝（</a:t>
            </a:r>
            <a:r>
              <a:rPr lang="en-US" altLang="zh-CN" b="1">
                <a:latin typeface="Times New Roman" panose="02020603050405020304" pitchFamily="18" charset="0"/>
                <a:cs typeface="Times New Roman" panose="02020603050405020304" pitchFamily="18" charset="0"/>
              </a:rPr>
              <a:t>900 ×4</a:t>
            </a:r>
            <a:r>
              <a:rPr lang="zh-CN" altLang="en-US" b="1">
                <a:latin typeface="Times New Roman" panose="02020603050405020304" pitchFamily="18" charset="0"/>
                <a:cs typeface="Times New Roman" panose="02020603050405020304" pitchFamily="18" charset="0"/>
              </a:rPr>
              <a:t>－</a:t>
            </a:r>
            <a:r>
              <a:rPr lang="en-US" altLang="zh-CN" b="1">
                <a:solidFill>
                  <a:srgbClr val="FF0000"/>
                </a:solidFill>
                <a:latin typeface="Times New Roman" panose="02020603050405020304" pitchFamily="18" charset="0"/>
                <a:cs typeface="Times New Roman" panose="02020603050405020304" pitchFamily="18" charset="0"/>
              </a:rPr>
              <a:t>800</a:t>
            </a:r>
            <a:r>
              <a:rPr lang="zh-CN" altLang="en-US" b="1">
                <a:latin typeface="Times New Roman" panose="02020603050405020304" pitchFamily="18" charset="0"/>
                <a:cs typeface="Times New Roman" panose="02020603050405020304" pitchFamily="18" charset="0"/>
              </a:rPr>
              <a:t>） </a:t>
            </a:r>
            <a:r>
              <a:rPr lang="en-US" altLang="zh-CN" b="1">
                <a:latin typeface="Times New Roman" panose="02020603050405020304" pitchFamily="18" charset="0"/>
                <a:cs typeface="Times New Roman" panose="02020603050405020304" pitchFamily="18" charset="0"/>
              </a:rPr>
              <a:t>×20% ×</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30%</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392</a:t>
            </a:r>
            <a:r>
              <a:rPr lang="zh-CN" altLang="en-US" b="1">
                <a:latin typeface="Times New Roman" panose="02020603050405020304" pitchFamily="18" charset="0"/>
                <a:cs typeface="Times New Roman" panose="02020603050405020304" pitchFamily="18" charset="0"/>
              </a:rPr>
              <a:t>元</a:t>
            </a:r>
          </a:p>
          <a:p>
            <a:pPr eaLnBrk="1" hangingPunct="1"/>
            <a:r>
              <a:rPr lang="en-US" altLang="zh-CN" b="1">
                <a:latin typeface="Times New Roman" panose="02020603050405020304" pitchFamily="18" charset="0"/>
                <a:cs typeface="Times New Roman" panose="02020603050405020304" pitchFamily="18" charset="0"/>
              </a:rPr>
              <a:t>3</a:t>
            </a:r>
            <a:r>
              <a:rPr lang="zh-CN" altLang="en-US" b="1">
                <a:latin typeface="Times New Roman" panose="02020603050405020304" pitchFamily="18" charset="0"/>
                <a:cs typeface="Times New Roman" panose="02020603050405020304" pitchFamily="18" charset="0"/>
              </a:rPr>
              <a:t>）应纳税额＝</a:t>
            </a:r>
            <a:r>
              <a:rPr lang="en-US" altLang="zh-CN" b="1">
                <a:latin typeface="Times New Roman" panose="02020603050405020304" pitchFamily="18" charset="0"/>
                <a:cs typeface="Times New Roman" panose="02020603050405020304" pitchFamily="18" charset="0"/>
              </a:rPr>
              <a:t>896</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392</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1288</a:t>
            </a:r>
            <a:r>
              <a:rPr lang="zh-CN" altLang="en-US" b="1">
                <a:latin typeface="Times New Roman" panose="02020603050405020304" pitchFamily="18" charset="0"/>
                <a:cs typeface="Times New Roman" panose="02020603050405020304" pitchFamily="18" charset="0"/>
              </a:rPr>
              <a:t>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4690">
                                            <p:txEl>
                                              <p:pRg st="1" end="1"/>
                                            </p:txEl>
                                          </p:spTgt>
                                        </p:tgtEl>
                                        <p:attrNameLst>
                                          <p:attrName>style.visibility</p:attrName>
                                        </p:attrNameLst>
                                      </p:cBhvr>
                                      <p:to>
                                        <p:strVal val="visible"/>
                                      </p:to>
                                    </p:set>
                                    <p:anim calcmode="lin" valueType="num">
                                      <p:cBhvr additive="base">
                                        <p:cTn id="7" dur="500" fill="hold"/>
                                        <p:tgtEl>
                                          <p:spTgt spid="11469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469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4690">
                                            <p:txEl>
                                              <p:pRg st="2" end="2"/>
                                            </p:txEl>
                                          </p:spTgt>
                                        </p:tgtEl>
                                        <p:attrNameLst>
                                          <p:attrName>style.visibility</p:attrName>
                                        </p:attrNameLst>
                                      </p:cBhvr>
                                      <p:to>
                                        <p:strVal val="visible"/>
                                      </p:to>
                                    </p:set>
                                    <p:anim calcmode="lin" valueType="num">
                                      <p:cBhvr additive="base">
                                        <p:cTn id="13" dur="500" fill="hold"/>
                                        <p:tgtEl>
                                          <p:spTgt spid="11469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46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4690">
                                            <p:txEl>
                                              <p:pRg st="3" end="3"/>
                                            </p:txEl>
                                          </p:spTgt>
                                        </p:tgtEl>
                                        <p:attrNameLst>
                                          <p:attrName>style.visibility</p:attrName>
                                        </p:attrNameLst>
                                      </p:cBhvr>
                                      <p:to>
                                        <p:strVal val="visible"/>
                                      </p:to>
                                    </p:set>
                                    <p:anim calcmode="lin" valueType="num">
                                      <p:cBhvr additive="base">
                                        <p:cTn id="19" dur="500" fill="hold"/>
                                        <p:tgtEl>
                                          <p:spTgt spid="11469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469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B4FDC64A-1A3F-428B-B99B-26F31EF83C64}"/>
              </a:ext>
            </a:extLst>
          </p:cNvPr>
          <p:cNvSpPr>
            <a:spLocks noGrp="1" noChangeArrowheads="1"/>
          </p:cNvSpPr>
          <p:nvPr>
            <p:ph idx="1"/>
          </p:nvPr>
        </p:nvSpPr>
        <p:spPr>
          <a:xfrm>
            <a:off x="838200" y="381000"/>
            <a:ext cx="8569325" cy="5726113"/>
          </a:xfrm>
        </p:spPr>
        <p:txBody>
          <a:bodyPr/>
          <a:lstStyle/>
          <a:p>
            <a:pPr eaLnBrk="1" hangingPunct="1"/>
            <a:r>
              <a:rPr lang="zh-CN" altLang="en-US" sz="3400" b="1"/>
              <a:t>七、特许权使用费所得应纳税额的计算</a:t>
            </a:r>
          </a:p>
          <a:p>
            <a:pPr eaLnBrk="1" hangingPunct="1"/>
            <a:r>
              <a:rPr lang="zh-CN" altLang="en-US" sz="3000" b="1"/>
              <a:t>（一）应纳税所得额的确定</a:t>
            </a:r>
          </a:p>
          <a:p>
            <a:pPr eaLnBrk="1" hangingPunct="1"/>
            <a:r>
              <a:rPr lang="zh-CN" altLang="en-US" sz="2800" b="1">
                <a:latin typeface="仿宋_GB2312"/>
                <a:ea typeface="仿宋_GB2312"/>
                <a:cs typeface="仿宋_GB2312"/>
              </a:rPr>
              <a:t>定额或定率扣除</a:t>
            </a:r>
          </a:p>
          <a:p>
            <a:pPr eaLnBrk="1" hangingPunct="1"/>
            <a:r>
              <a:rPr lang="en-US" altLang="zh-CN" sz="2800" b="1">
                <a:latin typeface="楷体" panose="02010609060101010101" pitchFamily="49" charset="-122"/>
                <a:ea typeface="楷体" panose="02010609060101010101" pitchFamily="49" charset="-122"/>
              </a:rPr>
              <a:t>1.</a:t>
            </a:r>
            <a:r>
              <a:rPr lang="zh-CN" altLang="en-US" sz="2800" b="1">
                <a:latin typeface="楷体" panose="02010609060101010101" pitchFamily="49" charset="-122"/>
                <a:ea typeface="楷体" panose="02010609060101010101" pitchFamily="49" charset="-122"/>
              </a:rPr>
              <a:t>每次</a:t>
            </a:r>
            <a:r>
              <a:rPr lang="zh-CN" altLang="en-US" sz="2800" b="1">
                <a:solidFill>
                  <a:srgbClr val="FF0000"/>
                </a:solidFill>
                <a:latin typeface="楷体" panose="02010609060101010101" pitchFamily="49" charset="-122"/>
                <a:ea typeface="楷体" panose="02010609060101010101" pitchFamily="49" charset="-122"/>
              </a:rPr>
              <a:t>收入</a:t>
            </a:r>
            <a:r>
              <a:rPr lang="zh-CN" altLang="en-US" sz="2800" b="1">
                <a:latin typeface="楷体" panose="02010609060101010101" pitchFamily="49" charset="-122"/>
                <a:ea typeface="楷体" panose="02010609060101010101" pitchFamily="49" charset="-122"/>
              </a:rPr>
              <a:t>不超过</a:t>
            </a:r>
            <a:r>
              <a:rPr lang="en-US" altLang="zh-CN" sz="2800" b="1">
                <a:latin typeface="楷体" panose="02010609060101010101" pitchFamily="49" charset="-122"/>
                <a:ea typeface="楷体" panose="02010609060101010101" pitchFamily="49" charset="-122"/>
              </a:rPr>
              <a:t>4000</a:t>
            </a:r>
            <a:r>
              <a:rPr lang="zh-CN" altLang="en-US" sz="2800" b="1">
                <a:latin typeface="楷体" panose="02010609060101010101" pitchFamily="49" charset="-122"/>
                <a:ea typeface="楷体" panose="02010609060101010101" pitchFamily="49" charset="-122"/>
              </a:rPr>
              <a:t>元的：</a:t>
            </a:r>
          </a:p>
          <a:p>
            <a:pPr eaLnBrk="1" hangingPunct="1"/>
            <a:r>
              <a:rPr lang="zh-CN" altLang="en-US" sz="2800" b="1">
                <a:latin typeface="楷体" panose="02010609060101010101" pitchFamily="49" charset="-122"/>
                <a:ea typeface="楷体" panose="02010609060101010101" pitchFamily="49" charset="-122"/>
              </a:rPr>
              <a:t>应纳税所得额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每次收入额－</a:t>
            </a:r>
            <a:r>
              <a:rPr lang="en-US" altLang="zh-CN" sz="2800" b="1">
                <a:solidFill>
                  <a:srgbClr val="FF0000"/>
                </a:solidFill>
                <a:latin typeface="楷体" panose="02010609060101010101" pitchFamily="49" charset="-122"/>
                <a:ea typeface="楷体" panose="02010609060101010101" pitchFamily="49" charset="-122"/>
              </a:rPr>
              <a:t>800</a:t>
            </a:r>
          </a:p>
          <a:p>
            <a:pPr eaLnBrk="1" hangingPunct="1"/>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每次</a:t>
            </a:r>
            <a:r>
              <a:rPr lang="zh-CN" altLang="en-US" sz="2800" b="1">
                <a:solidFill>
                  <a:srgbClr val="FF0000"/>
                </a:solidFill>
                <a:latin typeface="楷体" panose="02010609060101010101" pitchFamily="49" charset="-122"/>
                <a:ea typeface="楷体" panose="02010609060101010101" pitchFamily="49" charset="-122"/>
              </a:rPr>
              <a:t>收入</a:t>
            </a:r>
            <a:r>
              <a:rPr lang="zh-CN" altLang="en-US" sz="2800" b="1">
                <a:latin typeface="楷体" panose="02010609060101010101" pitchFamily="49" charset="-122"/>
                <a:ea typeface="楷体" panose="02010609060101010101" pitchFamily="49" charset="-122"/>
              </a:rPr>
              <a:t>在</a:t>
            </a:r>
            <a:r>
              <a:rPr lang="en-US" altLang="zh-CN" sz="2800" b="1">
                <a:latin typeface="楷体" panose="02010609060101010101" pitchFamily="49" charset="-122"/>
                <a:ea typeface="楷体" panose="02010609060101010101" pitchFamily="49" charset="-122"/>
              </a:rPr>
              <a:t>4000</a:t>
            </a:r>
            <a:r>
              <a:rPr lang="zh-CN" altLang="en-US" sz="2800" b="1">
                <a:latin typeface="楷体" panose="02010609060101010101" pitchFamily="49" charset="-122"/>
                <a:ea typeface="楷体" panose="02010609060101010101" pitchFamily="49" charset="-122"/>
              </a:rPr>
              <a:t>元以上的：</a:t>
            </a:r>
          </a:p>
          <a:p>
            <a:pPr eaLnBrk="1" hangingPunct="1"/>
            <a:r>
              <a:rPr lang="zh-CN" altLang="en-US" sz="2800" b="1">
                <a:latin typeface="楷体" panose="02010609060101010101" pitchFamily="49" charset="-122"/>
                <a:ea typeface="楷体" panose="02010609060101010101" pitchFamily="49" charset="-122"/>
              </a:rPr>
              <a:t>应纳税所得额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每次收入额</a:t>
            </a:r>
            <a:r>
              <a:rPr lang="en-US" altLang="zh-CN" sz="2800" b="1">
                <a:latin typeface="楷体" panose="02010609060101010101" pitchFamily="49" charset="-122"/>
                <a:ea typeface="楷体" panose="02010609060101010101" pitchFamily="49" charset="-122"/>
              </a:rPr>
              <a:t>×(1</a:t>
            </a:r>
            <a:r>
              <a:rPr lang="zh-CN" altLang="en-US" sz="2800" b="1">
                <a:latin typeface="楷体" panose="02010609060101010101" pitchFamily="49" charset="-122"/>
                <a:ea typeface="楷体" panose="02010609060101010101" pitchFamily="49" charset="-122"/>
              </a:rPr>
              <a:t>－</a:t>
            </a:r>
            <a:r>
              <a:rPr lang="en-US" altLang="zh-CN" sz="2800" b="1">
                <a:latin typeface="楷体" panose="02010609060101010101" pitchFamily="49" charset="-122"/>
                <a:ea typeface="楷体" panose="02010609060101010101" pitchFamily="49" charset="-122"/>
              </a:rPr>
              <a:t>20%)</a:t>
            </a:r>
          </a:p>
          <a:p>
            <a:pPr eaLnBrk="1" hangingPunct="1"/>
            <a:r>
              <a:rPr lang="en-US" altLang="zh-CN" sz="2800" b="1">
                <a:latin typeface="仿宋_GB2312"/>
                <a:ea typeface="仿宋_GB2312"/>
                <a:cs typeface="仿宋_GB2312"/>
              </a:rPr>
              <a:t>3</a:t>
            </a:r>
            <a:r>
              <a:rPr lang="zh-CN" altLang="en-US" sz="2800" b="1">
                <a:latin typeface="仿宋_GB2312"/>
                <a:ea typeface="仿宋_GB2312"/>
                <a:cs typeface="仿宋_GB2312"/>
              </a:rPr>
              <a:t>、次的界定</a:t>
            </a:r>
          </a:p>
          <a:p>
            <a:pPr eaLnBrk="1" hangingPunct="1"/>
            <a:r>
              <a:rPr lang="zh-CN" altLang="en-US" sz="2800" b="1">
                <a:latin typeface="楷体" panose="02010609060101010101" pitchFamily="49" charset="-122"/>
                <a:ea typeface="楷体" panose="02010609060101010101" pitchFamily="49" charset="-122"/>
              </a:rPr>
              <a:t>以</a:t>
            </a:r>
            <a:r>
              <a:rPr lang="zh-CN" altLang="en-US" sz="2800" b="1">
                <a:solidFill>
                  <a:srgbClr val="FF0000"/>
                </a:solidFill>
                <a:latin typeface="楷体" panose="02010609060101010101" pitchFamily="49" charset="-122"/>
                <a:ea typeface="楷体" panose="02010609060101010101" pitchFamily="49" charset="-122"/>
              </a:rPr>
              <a:t>一项</a:t>
            </a:r>
            <a:r>
              <a:rPr lang="zh-CN" altLang="en-US" sz="2800" b="1">
                <a:latin typeface="楷体" panose="02010609060101010101" pitchFamily="49" charset="-122"/>
                <a:ea typeface="楷体" panose="02010609060101010101" pitchFamily="49" charset="-122"/>
              </a:rPr>
              <a:t>特许权的</a:t>
            </a:r>
            <a:r>
              <a:rPr lang="zh-CN" altLang="en-US" sz="2800" b="1">
                <a:solidFill>
                  <a:srgbClr val="FF0000"/>
                </a:solidFill>
                <a:latin typeface="楷体" panose="02010609060101010101" pitchFamily="49" charset="-122"/>
                <a:ea typeface="楷体" panose="02010609060101010101" pitchFamily="49" charset="-122"/>
              </a:rPr>
              <a:t>一次</a:t>
            </a:r>
            <a:r>
              <a:rPr lang="zh-CN" altLang="en-US" sz="2800" b="1">
                <a:latin typeface="楷体" panose="02010609060101010101" pitchFamily="49" charset="-122"/>
                <a:ea typeface="楷体" panose="02010609060101010101" pitchFamily="49" charset="-122"/>
              </a:rPr>
              <a:t>许可使用所取得的收入为一次。</a:t>
            </a:r>
          </a:p>
          <a:p>
            <a:pPr eaLnBrk="1" hangingPunct="1"/>
            <a:r>
              <a:rPr lang="zh-CN" altLang="en-US" sz="3000" b="1"/>
              <a:t>（二）应纳税额的计算</a:t>
            </a:r>
          </a:p>
          <a:p>
            <a:pPr eaLnBrk="1" hangingPunct="1"/>
            <a:r>
              <a:rPr lang="zh-CN" altLang="en-US" sz="2800" b="1">
                <a:latin typeface="楷体" panose="02010609060101010101" pitchFamily="49" charset="-122"/>
                <a:ea typeface="楷体" panose="02010609060101010101" pitchFamily="49" charset="-122"/>
              </a:rPr>
              <a:t>应纳税额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应纳税所得额</a:t>
            </a:r>
            <a:r>
              <a:rPr lang="en-US" altLang="zh-CN" sz="2800" b="1">
                <a:latin typeface="楷体" panose="02010609060101010101" pitchFamily="49" charset="-122"/>
                <a:ea typeface="楷体" panose="02010609060101010101" pitchFamily="49" charset="-122"/>
              </a:rPr>
              <a:t>×20%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5714">
                                            <p:txEl>
                                              <p:pRg st="1" end="1"/>
                                            </p:txEl>
                                          </p:spTgt>
                                        </p:tgtEl>
                                        <p:attrNameLst>
                                          <p:attrName>style.visibility</p:attrName>
                                        </p:attrNameLst>
                                      </p:cBhvr>
                                      <p:to>
                                        <p:strVal val="visible"/>
                                      </p:to>
                                    </p:set>
                                    <p:anim calcmode="lin" valueType="num">
                                      <p:cBhvr additive="base">
                                        <p:cTn id="7" dur="500" fill="hold"/>
                                        <p:tgtEl>
                                          <p:spTgt spid="11571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57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5714">
                                            <p:txEl>
                                              <p:pRg st="2" end="2"/>
                                            </p:txEl>
                                          </p:spTgt>
                                        </p:tgtEl>
                                        <p:attrNameLst>
                                          <p:attrName>style.visibility</p:attrName>
                                        </p:attrNameLst>
                                      </p:cBhvr>
                                      <p:to>
                                        <p:strVal val="visible"/>
                                      </p:to>
                                    </p:set>
                                    <p:anim calcmode="lin" valueType="num">
                                      <p:cBhvr additive="base">
                                        <p:cTn id="13" dur="500" fill="hold"/>
                                        <p:tgtEl>
                                          <p:spTgt spid="11571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57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5714">
                                            <p:txEl>
                                              <p:pRg st="7" end="7"/>
                                            </p:txEl>
                                          </p:spTgt>
                                        </p:tgtEl>
                                        <p:attrNameLst>
                                          <p:attrName>style.visibility</p:attrName>
                                        </p:attrNameLst>
                                      </p:cBhvr>
                                      <p:to>
                                        <p:strVal val="visible"/>
                                      </p:to>
                                    </p:set>
                                    <p:anim calcmode="lin" valueType="num">
                                      <p:cBhvr additive="base">
                                        <p:cTn id="19" dur="500" fill="hold"/>
                                        <p:tgtEl>
                                          <p:spTgt spid="11571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71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5714">
                                            <p:txEl>
                                              <p:pRg st="8" end="8"/>
                                            </p:txEl>
                                          </p:spTgt>
                                        </p:tgtEl>
                                        <p:attrNameLst>
                                          <p:attrName>style.visibility</p:attrName>
                                        </p:attrNameLst>
                                      </p:cBhvr>
                                      <p:to>
                                        <p:strVal val="visible"/>
                                      </p:to>
                                    </p:set>
                                    <p:anim calcmode="lin" valueType="num">
                                      <p:cBhvr additive="base">
                                        <p:cTn id="25" dur="500" fill="hold"/>
                                        <p:tgtEl>
                                          <p:spTgt spid="115714">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571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5714">
                                            <p:txEl>
                                              <p:pRg st="9" end="9"/>
                                            </p:txEl>
                                          </p:spTgt>
                                        </p:tgtEl>
                                        <p:attrNameLst>
                                          <p:attrName>style.visibility</p:attrName>
                                        </p:attrNameLst>
                                      </p:cBhvr>
                                      <p:to>
                                        <p:strVal val="visible"/>
                                      </p:to>
                                    </p:set>
                                    <p:anim calcmode="lin" valueType="num">
                                      <p:cBhvr additive="base">
                                        <p:cTn id="31" dur="500" fill="hold"/>
                                        <p:tgtEl>
                                          <p:spTgt spid="11571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571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a:extLst>
              <a:ext uri="{FF2B5EF4-FFF2-40B4-BE49-F238E27FC236}">
                <a16:creationId xmlns:a16="http://schemas.microsoft.com/office/drawing/2014/main" id="{B76A8302-6899-45CE-BF21-6477A5D7C761}"/>
              </a:ext>
            </a:extLst>
          </p:cNvPr>
          <p:cNvSpPr>
            <a:spLocks noGrp="1" noChangeArrowheads="1"/>
          </p:cNvSpPr>
          <p:nvPr>
            <p:ph idx="1"/>
          </p:nvPr>
        </p:nvSpPr>
        <p:spPr>
          <a:xfrm>
            <a:off x="762000" y="457200"/>
            <a:ext cx="7924800" cy="5673725"/>
          </a:xfrm>
        </p:spPr>
        <p:txBody>
          <a:bodyPr/>
          <a:lstStyle/>
          <a:p>
            <a:pPr eaLnBrk="1" hangingPunct="1"/>
            <a:r>
              <a:rPr lang="zh-CN" altLang="en-US" b="1">
                <a:solidFill>
                  <a:srgbClr val="FF0000"/>
                </a:solidFill>
                <a:latin typeface="仿宋_GB2312"/>
                <a:ea typeface="仿宋_GB2312"/>
                <a:cs typeface="仿宋_GB2312"/>
              </a:rPr>
              <a:t>例</a:t>
            </a:r>
            <a:r>
              <a:rPr lang="zh-CN" altLang="en-US" b="1">
                <a:latin typeface="仿宋_GB2312"/>
                <a:ea typeface="仿宋_GB2312"/>
                <a:cs typeface="仿宋_GB2312"/>
              </a:rPr>
              <a:t>：刘某</a:t>
            </a:r>
            <a:r>
              <a:rPr lang="en-US" altLang="zh-CN" b="1">
                <a:latin typeface="仿宋_GB2312"/>
                <a:ea typeface="仿宋_GB2312"/>
                <a:cs typeface="仿宋_GB2312"/>
              </a:rPr>
              <a:t>2017</a:t>
            </a:r>
            <a:r>
              <a:rPr lang="zh-CN" altLang="en-US" b="1">
                <a:latin typeface="仿宋_GB2312"/>
                <a:ea typeface="仿宋_GB2312"/>
                <a:cs typeface="仿宋_GB2312"/>
              </a:rPr>
              <a:t>年取得同一项特许权的使用费的收入两次，分别为</a:t>
            </a:r>
            <a:r>
              <a:rPr lang="en-US" altLang="zh-CN" b="1">
                <a:latin typeface="仿宋_GB2312"/>
                <a:ea typeface="仿宋_GB2312"/>
                <a:cs typeface="仿宋_GB2312"/>
              </a:rPr>
              <a:t>2000</a:t>
            </a:r>
            <a:r>
              <a:rPr lang="zh-CN" altLang="en-US" b="1">
                <a:latin typeface="仿宋_GB2312"/>
                <a:ea typeface="仿宋_GB2312"/>
                <a:cs typeface="仿宋_GB2312"/>
              </a:rPr>
              <a:t>元、</a:t>
            </a:r>
            <a:r>
              <a:rPr lang="en-US" altLang="zh-CN" b="1">
                <a:latin typeface="仿宋_GB2312"/>
                <a:ea typeface="仿宋_GB2312"/>
                <a:cs typeface="仿宋_GB2312"/>
              </a:rPr>
              <a:t>5000</a:t>
            </a:r>
            <a:r>
              <a:rPr lang="zh-CN" altLang="en-US" b="1">
                <a:latin typeface="仿宋_GB2312"/>
                <a:ea typeface="仿宋_GB2312"/>
                <a:cs typeface="仿宋_GB2312"/>
              </a:rPr>
              <a:t>元。刘某两次特许权使用费所得应纳的个人所得税为多少？</a:t>
            </a:r>
          </a:p>
          <a:p>
            <a:pPr eaLnBrk="1" hangingPunct="1"/>
            <a:endParaRPr lang="zh-CN" altLang="en-US" b="1">
              <a:latin typeface="仿宋_GB2312"/>
              <a:ea typeface="仿宋_GB2312"/>
              <a:cs typeface="仿宋_GB2312"/>
            </a:endParaRPr>
          </a:p>
          <a:p>
            <a:pPr eaLnBrk="1" hangingPunct="1"/>
            <a:r>
              <a:rPr lang="zh-CN" altLang="en-US" sz="2800" b="1">
                <a:latin typeface="仿宋_GB2312"/>
                <a:ea typeface="仿宋_GB2312"/>
                <a:cs typeface="仿宋_GB2312"/>
              </a:rPr>
              <a:t>解：</a:t>
            </a:r>
          </a:p>
          <a:p>
            <a:pPr eaLnBrk="1" hangingPunct="1"/>
            <a:r>
              <a:rPr lang="en-US" altLang="zh-CN" sz="2800" b="1">
                <a:latin typeface="仿宋_GB2312"/>
                <a:ea typeface="仿宋_GB2312"/>
                <a:cs typeface="仿宋_GB2312"/>
              </a:rPr>
              <a:t>1</a:t>
            </a:r>
            <a:r>
              <a:rPr lang="zh-CN" altLang="en-US" sz="2800" b="1">
                <a:latin typeface="仿宋_GB2312"/>
                <a:ea typeface="仿宋_GB2312"/>
                <a:cs typeface="仿宋_GB2312"/>
              </a:rPr>
              <a:t>）第一次应纳税额＝（</a:t>
            </a:r>
            <a:r>
              <a:rPr lang="en-US" altLang="zh-CN" sz="2800" b="1">
                <a:latin typeface="仿宋_GB2312"/>
                <a:ea typeface="仿宋_GB2312"/>
                <a:cs typeface="仿宋_GB2312"/>
              </a:rPr>
              <a:t>2000</a:t>
            </a:r>
            <a:r>
              <a:rPr lang="zh-CN" altLang="en-US" sz="2800" b="1">
                <a:latin typeface="仿宋_GB2312"/>
                <a:ea typeface="仿宋_GB2312"/>
                <a:cs typeface="仿宋_GB2312"/>
              </a:rPr>
              <a:t>－</a:t>
            </a:r>
            <a:r>
              <a:rPr lang="en-US" altLang="zh-CN" sz="2800" b="1">
                <a:solidFill>
                  <a:srgbClr val="FF0000"/>
                </a:solidFill>
                <a:latin typeface="仿宋_GB2312"/>
                <a:ea typeface="仿宋_GB2312"/>
                <a:cs typeface="仿宋_GB2312"/>
              </a:rPr>
              <a:t>800</a:t>
            </a:r>
            <a:r>
              <a:rPr lang="zh-CN" altLang="en-US" sz="2800" b="1">
                <a:latin typeface="仿宋_GB2312"/>
                <a:ea typeface="仿宋_GB2312"/>
                <a:cs typeface="仿宋_GB2312"/>
              </a:rPr>
              <a:t>） </a:t>
            </a:r>
            <a:r>
              <a:rPr lang="en-US" altLang="zh-CN" sz="2800" b="1">
                <a:latin typeface="仿宋_GB2312"/>
                <a:ea typeface="仿宋_GB2312"/>
                <a:cs typeface="仿宋_GB2312"/>
              </a:rPr>
              <a:t>×20%</a:t>
            </a:r>
            <a:r>
              <a:rPr lang="zh-CN" altLang="en-US" sz="2800" b="1">
                <a:latin typeface="仿宋_GB2312"/>
                <a:ea typeface="仿宋_GB2312"/>
                <a:cs typeface="仿宋_GB2312"/>
              </a:rPr>
              <a:t>＝</a:t>
            </a:r>
            <a:r>
              <a:rPr lang="en-US" altLang="zh-CN" sz="2800" b="1">
                <a:latin typeface="仿宋_GB2312"/>
                <a:ea typeface="仿宋_GB2312"/>
                <a:cs typeface="仿宋_GB2312"/>
              </a:rPr>
              <a:t>240</a:t>
            </a:r>
            <a:r>
              <a:rPr lang="zh-CN" altLang="en-US" sz="2800" b="1">
                <a:latin typeface="仿宋_GB2312"/>
                <a:ea typeface="仿宋_GB2312"/>
                <a:cs typeface="仿宋_GB2312"/>
              </a:rPr>
              <a:t>元</a:t>
            </a:r>
          </a:p>
          <a:p>
            <a:pPr eaLnBrk="1" hangingPunct="1"/>
            <a:r>
              <a:rPr lang="en-US" altLang="zh-CN" sz="2800" b="1">
                <a:latin typeface="仿宋_GB2312"/>
                <a:ea typeface="仿宋_GB2312"/>
                <a:cs typeface="仿宋_GB2312"/>
              </a:rPr>
              <a:t>2</a:t>
            </a:r>
            <a:r>
              <a:rPr lang="zh-CN" altLang="en-US" sz="2800" b="1">
                <a:latin typeface="仿宋_GB2312"/>
                <a:ea typeface="仿宋_GB2312"/>
                <a:cs typeface="仿宋_GB2312"/>
              </a:rPr>
              <a:t>）第二次应纳税额＝</a:t>
            </a:r>
            <a:r>
              <a:rPr lang="en-US" altLang="zh-CN" sz="2800" b="1">
                <a:latin typeface="仿宋_GB2312"/>
                <a:ea typeface="仿宋_GB2312"/>
                <a:cs typeface="仿宋_GB2312"/>
              </a:rPr>
              <a:t>5000 ×</a:t>
            </a:r>
            <a:r>
              <a:rPr lang="zh-CN" altLang="en-US" sz="2800" b="1">
                <a:latin typeface="仿宋_GB2312"/>
                <a:ea typeface="仿宋_GB2312"/>
                <a:cs typeface="仿宋_GB2312"/>
              </a:rPr>
              <a:t>（</a:t>
            </a:r>
            <a:r>
              <a:rPr lang="en-US" altLang="zh-CN" sz="2800" b="1">
                <a:latin typeface="仿宋_GB2312"/>
                <a:ea typeface="仿宋_GB2312"/>
                <a:cs typeface="仿宋_GB2312"/>
              </a:rPr>
              <a:t>1</a:t>
            </a:r>
            <a:r>
              <a:rPr lang="zh-CN" altLang="en-US" sz="2800" b="1">
                <a:latin typeface="仿宋_GB2312"/>
                <a:ea typeface="仿宋_GB2312"/>
                <a:cs typeface="仿宋_GB2312"/>
              </a:rPr>
              <a:t>－</a:t>
            </a:r>
            <a:r>
              <a:rPr lang="en-US" altLang="zh-CN" sz="2800" b="1">
                <a:latin typeface="仿宋_GB2312"/>
                <a:ea typeface="仿宋_GB2312"/>
                <a:cs typeface="仿宋_GB2312"/>
              </a:rPr>
              <a:t>20% </a:t>
            </a:r>
            <a:r>
              <a:rPr lang="zh-CN" altLang="en-US" sz="2800" b="1">
                <a:latin typeface="仿宋_GB2312"/>
                <a:ea typeface="仿宋_GB2312"/>
                <a:cs typeface="仿宋_GB2312"/>
              </a:rPr>
              <a:t>）</a:t>
            </a:r>
            <a:r>
              <a:rPr lang="en-US" altLang="zh-CN" sz="2800" b="1">
                <a:latin typeface="仿宋_GB2312"/>
                <a:ea typeface="仿宋_GB2312"/>
                <a:cs typeface="仿宋_GB2312"/>
              </a:rPr>
              <a:t>×20%</a:t>
            </a:r>
            <a:r>
              <a:rPr lang="zh-CN" altLang="en-US" sz="2800" b="1">
                <a:latin typeface="仿宋_GB2312"/>
                <a:ea typeface="仿宋_GB2312"/>
                <a:cs typeface="仿宋_GB2312"/>
              </a:rPr>
              <a:t>＝</a:t>
            </a:r>
            <a:r>
              <a:rPr lang="en-US" altLang="zh-CN" sz="2800" b="1">
                <a:latin typeface="仿宋_GB2312"/>
                <a:ea typeface="仿宋_GB2312"/>
                <a:cs typeface="仿宋_GB2312"/>
              </a:rPr>
              <a:t>800</a:t>
            </a:r>
            <a:r>
              <a:rPr lang="zh-CN" altLang="en-US" sz="2800" b="1">
                <a:latin typeface="仿宋_GB2312"/>
                <a:ea typeface="仿宋_GB2312"/>
                <a:cs typeface="仿宋_GB2312"/>
              </a:rPr>
              <a:t>元</a:t>
            </a:r>
          </a:p>
          <a:p>
            <a:pPr eaLnBrk="1" hangingPunct="1"/>
            <a:r>
              <a:rPr lang="zh-CN" altLang="en-US" sz="2800" b="1">
                <a:latin typeface="仿宋_GB2312"/>
                <a:ea typeface="仿宋_GB2312"/>
                <a:cs typeface="仿宋_GB2312"/>
              </a:rPr>
              <a:t>共纳税额</a:t>
            </a:r>
            <a:r>
              <a:rPr lang="en-US" altLang="zh-CN" sz="2800" b="1">
                <a:latin typeface="仿宋_GB2312"/>
                <a:ea typeface="仿宋_GB2312"/>
                <a:cs typeface="仿宋_GB2312"/>
              </a:rPr>
              <a:t>=240+800=1040</a:t>
            </a:r>
            <a:r>
              <a:rPr lang="zh-CN" altLang="en-US" sz="2800" b="1">
                <a:latin typeface="仿宋_GB2312"/>
                <a:ea typeface="仿宋_GB2312"/>
                <a:cs typeface="仿宋_GB2312"/>
              </a:rPr>
              <a:t>元</a:t>
            </a:r>
          </a:p>
          <a:p>
            <a:pPr eaLnBrk="1" hangingPunct="1"/>
            <a:endParaRPr lang="en-US" altLang="zh-CN" sz="2800" b="1">
              <a:latin typeface="仿宋_GB2312"/>
              <a:ea typeface="仿宋_GB2312"/>
              <a:cs typeface="仿宋_GB231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6738">
                                            <p:txEl>
                                              <p:pRg st="0" end="0"/>
                                            </p:txEl>
                                          </p:spTgt>
                                        </p:tgtEl>
                                        <p:attrNameLst>
                                          <p:attrName>style.visibility</p:attrName>
                                        </p:attrNameLst>
                                      </p:cBhvr>
                                      <p:to>
                                        <p:strVal val="visible"/>
                                      </p:to>
                                    </p:set>
                                    <p:anim calcmode="lin" valueType="num">
                                      <p:cBhvr additive="base">
                                        <p:cTn id="7" dur="500" fill="hold"/>
                                        <p:tgtEl>
                                          <p:spTgt spid="1167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67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6738">
                                            <p:txEl>
                                              <p:pRg st="2" end="2"/>
                                            </p:txEl>
                                          </p:spTgt>
                                        </p:tgtEl>
                                        <p:attrNameLst>
                                          <p:attrName>style.visibility</p:attrName>
                                        </p:attrNameLst>
                                      </p:cBhvr>
                                      <p:to>
                                        <p:strVal val="visible"/>
                                      </p:to>
                                    </p:set>
                                    <p:anim calcmode="lin" valueType="num">
                                      <p:cBhvr additive="base">
                                        <p:cTn id="13" dur="500" fill="hold"/>
                                        <p:tgtEl>
                                          <p:spTgt spid="11673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6738">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6738">
                                            <p:txEl>
                                              <p:pRg st="3" end="3"/>
                                            </p:txEl>
                                          </p:spTgt>
                                        </p:tgtEl>
                                        <p:attrNameLst>
                                          <p:attrName>style.visibility</p:attrName>
                                        </p:attrNameLst>
                                      </p:cBhvr>
                                      <p:to>
                                        <p:strVal val="visible"/>
                                      </p:to>
                                    </p:set>
                                    <p:anim calcmode="lin" valueType="num">
                                      <p:cBhvr additive="base">
                                        <p:cTn id="17" dur="500" fill="hold"/>
                                        <p:tgtEl>
                                          <p:spTgt spid="116738">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6738">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6738">
                                            <p:txEl>
                                              <p:pRg st="4" end="4"/>
                                            </p:txEl>
                                          </p:spTgt>
                                        </p:tgtEl>
                                        <p:attrNameLst>
                                          <p:attrName>style.visibility</p:attrName>
                                        </p:attrNameLst>
                                      </p:cBhvr>
                                      <p:to>
                                        <p:strVal val="visible"/>
                                      </p:to>
                                    </p:set>
                                    <p:anim calcmode="lin" valueType="num">
                                      <p:cBhvr additive="base">
                                        <p:cTn id="21" dur="500" fill="hold"/>
                                        <p:tgtEl>
                                          <p:spTgt spid="116738">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6738">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16738">
                                            <p:txEl>
                                              <p:pRg st="5" end="5"/>
                                            </p:txEl>
                                          </p:spTgt>
                                        </p:tgtEl>
                                        <p:attrNameLst>
                                          <p:attrName>style.visibility</p:attrName>
                                        </p:attrNameLst>
                                      </p:cBhvr>
                                      <p:to>
                                        <p:strVal val="visible"/>
                                      </p:to>
                                    </p:set>
                                    <p:anim calcmode="lin" valueType="num">
                                      <p:cBhvr additive="base">
                                        <p:cTn id="25" dur="500" fill="hold"/>
                                        <p:tgtEl>
                                          <p:spTgt spid="11673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673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F395F475-43D1-499D-8735-C8E47745E93A}"/>
              </a:ext>
            </a:extLst>
          </p:cNvPr>
          <p:cNvSpPr>
            <a:spLocks noGrp="1" noChangeArrowheads="1"/>
          </p:cNvSpPr>
          <p:nvPr>
            <p:ph idx="1"/>
          </p:nvPr>
        </p:nvSpPr>
        <p:spPr>
          <a:xfrm>
            <a:off x="762000" y="404813"/>
            <a:ext cx="8153400" cy="6453187"/>
          </a:xfrm>
        </p:spPr>
        <p:txBody>
          <a:bodyPr/>
          <a:lstStyle/>
          <a:p>
            <a:pPr eaLnBrk="1" hangingPunct="1">
              <a:lnSpc>
                <a:spcPct val="90000"/>
              </a:lnSpc>
            </a:pPr>
            <a:r>
              <a:rPr lang="zh-CN" altLang="en-US" b="1">
                <a:ea typeface="黑体" panose="02010609060101010101" pitchFamily="49" charset="-122"/>
              </a:rPr>
              <a:t>八、财产租赁所得应纳税额的计算</a:t>
            </a:r>
          </a:p>
          <a:p>
            <a:pPr eaLnBrk="1" hangingPunct="1">
              <a:lnSpc>
                <a:spcPct val="90000"/>
              </a:lnSpc>
            </a:pPr>
            <a:r>
              <a:rPr lang="zh-CN" altLang="en-US" sz="2800" b="1">
                <a:latin typeface="仿宋_GB2312"/>
                <a:ea typeface="仿宋_GB2312"/>
                <a:cs typeface="仿宋_GB2312"/>
              </a:rPr>
              <a:t>（一）应纳税所得额的确定</a:t>
            </a:r>
          </a:p>
          <a:p>
            <a:pPr eaLnBrk="1" hangingPunct="1">
              <a:lnSpc>
                <a:spcPct val="90000"/>
              </a:lnSpc>
            </a:pPr>
            <a:r>
              <a:rPr lang="en-US" altLang="zh-CN" sz="2800" b="1">
                <a:latin typeface="楷体" panose="02010609060101010101" pitchFamily="49" charset="-122"/>
                <a:ea typeface="楷体" panose="02010609060101010101" pitchFamily="49" charset="-122"/>
              </a:rPr>
              <a:t>1</a:t>
            </a:r>
            <a:r>
              <a:rPr lang="zh-CN" altLang="en-US" sz="2800" b="1">
                <a:latin typeface="楷体" panose="02010609060101010101" pitchFamily="49" charset="-122"/>
                <a:ea typeface="楷体" panose="02010609060101010101" pitchFamily="49" charset="-122"/>
              </a:rPr>
              <a:t>、每次（月）</a:t>
            </a:r>
            <a:r>
              <a:rPr lang="zh-CN" altLang="en-US" sz="2800" b="1">
                <a:solidFill>
                  <a:srgbClr val="FF0000"/>
                </a:solidFill>
                <a:latin typeface="楷体" panose="02010609060101010101" pitchFamily="49" charset="-122"/>
                <a:ea typeface="楷体" panose="02010609060101010101" pitchFamily="49" charset="-122"/>
              </a:rPr>
              <a:t>收入</a:t>
            </a:r>
            <a:r>
              <a:rPr lang="zh-CN" altLang="en-US" sz="2800" b="1">
                <a:latin typeface="楷体" panose="02010609060101010101" pitchFamily="49" charset="-122"/>
                <a:ea typeface="楷体" panose="02010609060101010101" pitchFamily="49" charset="-122"/>
              </a:rPr>
              <a:t>不超过</a:t>
            </a:r>
            <a:r>
              <a:rPr lang="en-US" altLang="zh-CN" sz="2800" b="1">
                <a:latin typeface="楷体" panose="02010609060101010101" pitchFamily="49" charset="-122"/>
                <a:ea typeface="楷体" panose="02010609060101010101" pitchFamily="49" charset="-122"/>
              </a:rPr>
              <a:t>4000</a:t>
            </a:r>
            <a:r>
              <a:rPr lang="zh-CN" altLang="en-US" sz="2800" b="1">
                <a:latin typeface="楷体" panose="02010609060101010101" pitchFamily="49" charset="-122"/>
                <a:ea typeface="楷体" panose="02010609060101010101" pitchFamily="49" charset="-122"/>
              </a:rPr>
              <a:t>元的</a:t>
            </a:r>
          </a:p>
          <a:p>
            <a:pPr eaLnBrk="1" hangingPunct="1">
              <a:lnSpc>
                <a:spcPct val="90000"/>
              </a:lnSpc>
            </a:pPr>
            <a:r>
              <a:rPr lang="zh-CN" altLang="en-US" sz="2400" b="1">
                <a:latin typeface="楷体" panose="02010609060101010101" pitchFamily="49" charset="-122"/>
                <a:ea typeface="楷体" panose="02010609060101010101" pitchFamily="49" charset="-122"/>
              </a:rPr>
              <a:t>应纳税所得额</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每次租赁收入</a:t>
            </a:r>
            <a:r>
              <a:rPr lang="zh-CN"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租赁缴纳的合理税费</a:t>
            </a:r>
            <a:r>
              <a:rPr lang="zh-CN"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每次</a:t>
            </a:r>
            <a:r>
              <a:rPr lang="zh-CN" altLang="en-US" sz="2400" b="1">
                <a:solidFill>
                  <a:srgbClr val="FF0000"/>
                </a:solidFill>
                <a:latin typeface="楷体" panose="02010609060101010101" pitchFamily="49" charset="-122"/>
                <a:ea typeface="楷体" panose="02010609060101010101" pitchFamily="49" charset="-122"/>
              </a:rPr>
              <a:t>不超过</a:t>
            </a:r>
            <a:r>
              <a:rPr lang="en-US" altLang="zh-CN" sz="2400" b="1">
                <a:solidFill>
                  <a:srgbClr val="FF0000"/>
                </a:solidFill>
                <a:latin typeface="楷体" panose="02010609060101010101" pitchFamily="49" charset="-122"/>
                <a:ea typeface="楷体" panose="02010609060101010101" pitchFamily="49" charset="-122"/>
              </a:rPr>
              <a:t>800</a:t>
            </a:r>
            <a:r>
              <a:rPr lang="zh-CN" altLang="en-US" sz="2400" b="1">
                <a:solidFill>
                  <a:srgbClr val="FF0000"/>
                </a:solidFill>
                <a:latin typeface="楷体" panose="02010609060101010101" pitchFamily="49" charset="-122"/>
                <a:ea typeface="楷体" panose="02010609060101010101" pitchFamily="49" charset="-122"/>
              </a:rPr>
              <a:t>元</a:t>
            </a:r>
            <a:r>
              <a:rPr lang="zh-CN" altLang="en-US" sz="2400" b="1">
                <a:latin typeface="楷体" panose="02010609060101010101" pitchFamily="49" charset="-122"/>
                <a:ea typeface="楷体" panose="02010609060101010101" pitchFamily="49" charset="-122"/>
              </a:rPr>
              <a:t>修缮费用－</a:t>
            </a:r>
            <a:r>
              <a:rPr lang="en-US" altLang="zh-CN" sz="2400" b="1">
                <a:solidFill>
                  <a:srgbClr val="FF0000"/>
                </a:solidFill>
                <a:latin typeface="楷体" panose="02010609060101010101" pitchFamily="49" charset="-122"/>
                <a:ea typeface="楷体" panose="02010609060101010101" pitchFamily="49" charset="-122"/>
              </a:rPr>
              <a:t>800</a:t>
            </a:r>
            <a:endParaRPr lang="en-US" altLang="zh-CN" sz="2400" b="1">
              <a:latin typeface="楷体" panose="02010609060101010101" pitchFamily="49" charset="-122"/>
              <a:ea typeface="楷体" panose="02010609060101010101" pitchFamily="49" charset="-122"/>
            </a:endParaRPr>
          </a:p>
          <a:p>
            <a:pPr eaLnBrk="1" hangingPunct="1">
              <a:lnSpc>
                <a:spcPct val="90000"/>
              </a:lnSpc>
            </a:pPr>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、每次（月）收入超过</a:t>
            </a:r>
            <a:r>
              <a:rPr lang="en-US" altLang="zh-CN" sz="2800" b="1">
                <a:latin typeface="楷体" panose="02010609060101010101" pitchFamily="49" charset="-122"/>
                <a:ea typeface="楷体" panose="02010609060101010101" pitchFamily="49" charset="-122"/>
              </a:rPr>
              <a:t>4000</a:t>
            </a:r>
            <a:r>
              <a:rPr lang="zh-CN" altLang="en-US" sz="2800" b="1">
                <a:latin typeface="楷体" panose="02010609060101010101" pitchFamily="49" charset="-122"/>
                <a:ea typeface="楷体" panose="02010609060101010101" pitchFamily="49" charset="-122"/>
              </a:rPr>
              <a:t>元的</a:t>
            </a:r>
          </a:p>
          <a:p>
            <a:pPr eaLnBrk="1" hangingPunct="1">
              <a:lnSpc>
                <a:spcPct val="90000"/>
              </a:lnSpc>
            </a:pPr>
            <a:r>
              <a:rPr lang="zh-CN" altLang="en-US" sz="2400" b="1">
                <a:latin typeface="楷体" panose="02010609060101010101" pitchFamily="49" charset="-122"/>
                <a:ea typeface="楷体" panose="02010609060101010101" pitchFamily="49" charset="-122"/>
              </a:rPr>
              <a:t>应纳税所得额</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每次租赁收入－租赁缴纳的合理税费－每次</a:t>
            </a:r>
            <a:r>
              <a:rPr lang="zh-CN" altLang="en-US" sz="2400" b="1">
                <a:solidFill>
                  <a:srgbClr val="FF0000"/>
                </a:solidFill>
                <a:latin typeface="楷体" panose="02010609060101010101" pitchFamily="49" charset="-122"/>
                <a:ea typeface="楷体" panose="02010609060101010101" pitchFamily="49" charset="-122"/>
              </a:rPr>
              <a:t>不超过</a:t>
            </a:r>
            <a:r>
              <a:rPr lang="en-US" altLang="zh-CN" sz="2400" b="1">
                <a:solidFill>
                  <a:srgbClr val="FF0000"/>
                </a:solidFill>
                <a:latin typeface="楷体" panose="02010609060101010101" pitchFamily="49" charset="-122"/>
                <a:ea typeface="楷体" panose="02010609060101010101" pitchFamily="49" charset="-122"/>
              </a:rPr>
              <a:t>800</a:t>
            </a:r>
            <a:r>
              <a:rPr lang="zh-CN" altLang="en-US" sz="2400" b="1">
                <a:solidFill>
                  <a:srgbClr val="FF0000"/>
                </a:solidFill>
                <a:latin typeface="楷体" panose="02010609060101010101" pitchFamily="49" charset="-122"/>
                <a:ea typeface="楷体" panose="02010609060101010101" pitchFamily="49" charset="-122"/>
              </a:rPr>
              <a:t>元</a:t>
            </a:r>
            <a:r>
              <a:rPr lang="zh-CN" altLang="en-US" sz="2400" b="1">
                <a:latin typeface="楷体" panose="02010609060101010101" pitchFamily="49" charset="-122"/>
                <a:ea typeface="楷体" panose="02010609060101010101" pitchFamily="49" charset="-122"/>
              </a:rPr>
              <a:t>修缮费用</a:t>
            </a:r>
            <a:r>
              <a:rPr lang="en-US" altLang="zh-CN" sz="2400" b="1">
                <a:latin typeface="楷体" panose="02010609060101010101" pitchFamily="49" charset="-122"/>
                <a:ea typeface="楷体" panose="02010609060101010101" pitchFamily="49" charset="-122"/>
              </a:rPr>
              <a:t>] ×</a:t>
            </a:r>
            <a:r>
              <a:rPr lang="zh-CN" altLang="en-US" sz="2400" b="1">
                <a:solidFill>
                  <a:srgbClr val="FF0000"/>
                </a:solidFill>
                <a:latin typeface="楷体" panose="02010609060101010101" pitchFamily="49" charset="-122"/>
                <a:ea typeface="楷体" panose="02010609060101010101" pitchFamily="49" charset="-122"/>
              </a:rPr>
              <a:t>（</a:t>
            </a:r>
            <a:r>
              <a:rPr lang="en-US" altLang="zh-CN" sz="2400" b="1">
                <a:solidFill>
                  <a:srgbClr val="FF0000"/>
                </a:solidFill>
                <a:latin typeface="楷体" panose="02010609060101010101" pitchFamily="49" charset="-122"/>
                <a:ea typeface="楷体" panose="02010609060101010101" pitchFamily="49" charset="-122"/>
              </a:rPr>
              <a:t>1-20%</a:t>
            </a:r>
            <a:r>
              <a:rPr lang="zh-CN" altLang="en-US" sz="2400" b="1">
                <a:solidFill>
                  <a:srgbClr val="FF0000"/>
                </a:solidFill>
                <a:latin typeface="楷体" panose="02010609060101010101" pitchFamily="49" charset="-122"/>
                <a:ea typeface="楷体" panose="02010609060101010101" pitchFamily="49" charset="-122"/>
              </a:rPr>
              <a:t>）</a:t>
            </a:r>
          </a:p>
          <a:p>
            <a:pPr eaLnBrk="1" hangingPunct="1">
              <a:lnSpc>
                <a:spcPct val="90000"/>
              </a:lnSpc>
            </a:pPr>
            <a:r>
              <a:rPr lang="en-US" altLang="zh-CN" sz="2800" b="1">
                <a:latin typeface="楷体_GB2312" pitchFamily="1" charset="-122"/>
                <a:ea typeface="楷体_GB2312" pitchFamily="1" charset="-122"/>
              </a:rPr>
              <a:t>3</a:t>
            </a:r>
            <a:r>
              <a:rPr lang="zh-CN" altLang="en-US" sz="2800" b="1">
                <a:latin typeface="楷体_GB2312" pitchFamily="1" charset="-122"/>
                <a:ea typeface="楷体_GB2312" pitchFamily="1" charset="-122"/>
              </a:rPr>
              <a:t>、次的界定</a:t>
            </a:r>
          </a:p>
          <a:p>
            <a:pPr eaLnBrk="1" hangingPunct="1">
              <a:lnSpc>
                <a:spcPct val="90000"/>
              </a:lnSpc>
            </a:pPr>
            <a:r>
              <a:rPr lang="zh-CN" altLang="en-US" sz="2400" b="1">
                <a:latin typeface="楷体_GB2312" pitchFamily="1" charset="-122"/>
                <a:ea typeface="楷体_GB2312" pitchFamily="1" charset="-122"/>
              </a:rPr>
              <a:t>财产租赁所得以</a:t>
            </a:r>
            <a:r>
              <a:rPr lang="zh-CN" altLang="en-US" sz="2400" b="1">
                <a:solidFill>
                  <a:srgbClr val="FF0000"/>
                </a:solidFill>
                <a:latin typeface="楷体_GB2312" pitchFamily="1" charset="-122"/>
                <a:ea typeface="楷体_GB2312" pitchFamily="1" charset="-122"/>
              </a:rPr>
              <a:t>一个月内</a:t>
            </a:r>
            <a:r>
              <a:rPr lang="zh-CN" altLang="en-US" sz="2400" b="1">
                <a:latin typeface="楷体_GB2312" pitchFamily="1" charset="-122"/>
                <a:ea typeface="楷体_GB2312" pitchFamily="1" charset="-122"/>
              </a:rPr>
              <a:t>取得的收入为一次。 </a:t>
            </a:r>
          </a:p>
          <a:p>
            <a:pPr eaLnBrk="1" hangingPunct="1">
              <a:lnSpc>
                <a:spcPct val="90000"/>
              </a:lnSpc>
            </a:pPr>
            <a:r>
              <a:rPr lang="zh-CN" altLang="en-US" sz="2800" b="1">
                <a:latin typeface="仿宋_GB2312"/>
                <a:ea typeface="仿宋_GB2312"/>
                <a:cs typeface="仿宋_GB2312"/>
              </a:rPr>
              <a:t>（二）应纳税额</a:t>
            </a:r>
            <a:r>
              <a:rPr lang="en-US" altLang="zh-CN" sz="2800" b="1">
                <a:latin typeface="仿宋_GB2312"/>
                <a:ea typeface="仿宋_GB2312"/>
                <a:cs typeface="仿宋_GB2312"/>
              </a:rPr>
              <a:t>=</a:t>
            </a:r>
            <a:r>
              <a:rPr lang="zh-CN" altLang="en-US" sz="2800" b="1">
                <a:latin typeface="仿宋_GB2312"/>
                <a:ea typeface="仿宋_GB2312"/>
                <a:cs typeface="仿宋_GB2312"/>
              </a:rPr>
              <a:t>应纳税所得额</a:t>
            </a:r>
            <a:r>
              <a:rPr lang="en-US" altLang="zh-CN" sz="2800" b="1">
                <a:latin typeface="仿宋_GB2312"/>
                <a:ea typeface="仿宋_GB2312"/>
                <a:cs typeface="仿宋_GB2312"/>
              </a:rPr>
              <a:t>×</a:t>
            </a:r>
            <a:r>
              <a:rPr lang="zh-CN" altLang="en-US" sz="2800" b="1">
                <a:latin typeface="仿宋_GB2312"/>
                <a:ea typeface="仿宋_GB2312"/>
                <a:cs typeface="仿宋_GB2312"/>
              </a:rPr>
              <a:t>税率</a:t>
            </a:r>
          </a:p>
          <a:p>
            <a:pPr eaLnBrk="1" hangingPunct="1">
              <a:lnSpc>
                <a:spcPct val="90000"/>
              </a:lnSpc>
            </a:pPr>
            <a:r>
              <a:rPr lang="zh-CN" altLang="en-US" sz="2400" b="1">
                <a:solidFill>
                  <a:srgbClr val="FF0000"/>
                </a:solidFill>
                <a:latin typeface="楷体_GB2312" pitchFamily="1" charset="-122"/>
                <a:ea typeface="楷体_GB2312" pitchFamily="1" charset="-122"/>
              </a:rPr>
              <a:t>注：</a:t>
            </a:r>
            <a:r>
              <a:rPr lang="zh-CN" altLang="en-US" sz="2400" b="1">
                <a:latin typeface="楷体_GB2312" pitchFamily="1" charset="-122"/>
                <a:ea typeface="楷体_GB2312" pitchFamily="1" charset="-122"/>
              </a:rPr>
              <a:t>对个人按市场价格出租的居民住房取得的所得，自</a:t>
            </a:r>
            <a:r>
              <a:rPr lang="en-US" altLang="zh-CN" sz="2400" b="1">
                <a:latin typeface="楷体_GB2312" pitchFamily="1" charset="-122"/>
                <a:ea typeface="楷体_GB2312" pitchFamily="1" charset="-122"/>
              </a:rPr>
              <a:t>2001</a:t>
            </a:r>
            <a:r>
              <a:rPr lang="zh-CN" altLang="en-US" sz="2400" b="1">
                <a:latin typeface="楷体_GB2312" pitchFamily="1" charset="-122"/>
                <a:ea typeface="楷体_GB2312" pitchFamily="1" charset="-122"/>
              </a:rPr>
              <a:t>年</a:t>
            </a:r>
            <a:r>
              <a:rPr lang="en-US" altLang="zh-CN" sz="2400" b="1">
                <a:latin typeface="楷体_GB2312" pitchFamily="1" charset="-122"/>
                <a:ea typeface="楷体_GB2312" pitchFamily="1" charset="-122"/>
              </a:rPr>
              <a:t>1</a:t>
            </a:r>
            <a:r>
              <a:rPr lang="zh-CN" altLang="en-US" sz="2400" b="1">
                <a:latin typeface="楷体_GB2312" pitchFamily="1" charset="-122"/>
                <a:ea typeface="楷体_GB2312" pitchFamily="1" charset="-122"/>
              </a:rPr>
              <a:t>月</a:t>
            </a:r>
            <a:r>
              <a:rPr lang="en-US" altLang="zh-CN" sz="2400" b="1">
                <a:latin typeface="楷体_GB2312" pitchFamily="1" charset="-122"/>
                <a:ea typeface="楷体_GB2312" pitchFamily="1" charset="-122"/>
              </a:rPr>
              <a:t>1</a:t>
            </a:r>
            <a:r>
              <a:rPr lang="zh-CN" altLang="en-US" sz="2400" b="1">
                <a:latin typeface="楷体_GB2312" pitchFamily="1" charset="-122"/>
                <a:ea typeface="楷体_GB2312" pitchFamily="1" charset="-122"/>
              </a:rPr>
              <a:t>日起减按</a:t>
            </a:r>
            <a:r>
              <a:rPr lang="en-US" altLang="zh-CN" sz="2400" b="1">
                <a:solidFill>
                  <a:srgbClr val="FF0000"/>
                </a:solidFill>
                <a:latin typeface="楷体_GB2312" pitchFamily="1" charset="-122"/>
                <a:ea typeface="楷体_GB2312" pitchFamily="1" charset="-122"/>
              </a:rPr>
              <a:t>10%</a:t>
            </a:r>
            <a:r>
              <a:rPr lang="zh-CN" altLang="en-US" sz="2400" b="1">
                <a:latin typeface="楷体_GB2312" pitchFamily="1" charset="-122"/>
                <a:ea typeface="楷体_GB2312" pitchFamily="1" charset="-122"/>
              </a:rPr>
              <a:t>的税率。</a:t>
            </a:r>
            <a:r>
              <a:rPr lang="zh-CN" altLang="en-US" sz="2400" b="1"/>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7762">
                                            <p:txEl>
                                              <p:pRg st="1" end="1"/>
                                            </p:txEl>
                                          </p:spTgt>
                                        </p:tgtEl>
                                        <p:attrNameLst>
                                          <p:attrName>style.visibility</p:attrName>
                                        </p:attrNameLst>
                                      </p:cBhvr>
                                      <p:to>
                                        <p:strVal val="visible"/>
                                      </p:to>
                                    </p:set>
                                    <p:anim calcmode="lin" valueType="num">
                                      <p:cBhvr additive="base">
                                        <p:cTn id="7" dur="500" fill="hold"/>
                                        <p:tgtEl>
                                          <p:spTgt spid="11776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77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7762">
                                            <p:txEl>
                                              <p:pRg st="2" end="2"/>
                                            </p:txEl>
                                          </p:spTgt>
                                        </p:tgtEl>
                                        <p:attrNameLst>
                                          <p:attrName>style.visibility</p:attrName>
                                        </p:attrNameLst>
                                      </p:cBhvr>
                                      <p:to>
                                        <p:strVal val="visible"/>
                                      </p:to>
                                    </p:set>
                                    <p:anim calcmode="lin" valueType="num">
                                      <p:cBhvr additive="base">
                                        <p:cTn id="13" dur="500" fill="hold"/>
                                        <p:tgtEl>
                                          <p:spTgt spid="11776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7762">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7762">
                                            <p:txEl>
                                              <p:pRg st="3" end="3"/>
                                            </p:txEl>
                                          </p:spTgt>
                                        </p:tgtEl>
                                        <p:attrNameLst>
                                          <p:attrName>style.visibility</p:attrName>
                                        </p:attrNameLst>
                                      </p:cBhvr>
                                      <p:to>
                                        <p:strVal val="visible"/>
                                      </p:to>
                                    </p:set>
                                    <p:anim calcmode="lin" valueType="num">
                                      <p:cBhvr additive="base">
                                        <p:cTn id="17" dur="500" fill="hold"/>
                                        <p:tgtEl>
                                          <p:spTgt spid="11776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77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17762">
                                            <p:txEl>
                                              <p:pRg st="4" end="4"/>
                                            </p:txEl>
                                          </p:spTgt>
                                        </p:tgtEl>
                                        <p:attrNameLst>
                                          <p:attrName>style.visibility</p:attrName>
                                        </p:attrNameLst>
                                      </p:cBhvr>
                                      <p:to>
                                        <p:strVal val="visible"/>
                                      </p:to>
                                    </p:set>
                                    <p:anim calcmode="lin" valueType="num">
                                      <p:cBhvr additive="base">
                                        <p:cTn id="23" dur="500" fill="hold"/>
                                        <p:tgtEl>
                                          <p:spTgt spid="11776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776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7762">
                                            <p:txEl>
                                              <p:pRg st="5" end="5"/>
                                            </p:txEl>
                                          </p:spTgt>
                                        </p:tgtEl>
                                        <p:attrNameLst>
                                          <p:attrName>style.visibility</p:attrName>
                                        </p:attrNameLst>
                                      </p:cBhvr>
                                      <p:to>
                                        <p:strVal val="visible"/>
                                      </p:to>
                                    </p:set>
                                    <p:anim calcmode="lin" valueType="num">
                                      <p:cBhvr additive="base">
                                        <p:cTn id="27" dur="500" fill="hold"/>
                                        <p:tgtEl>
                                          <p:spTgt spid="11776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77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17762">
                                            <p:txEl>
                                              <p:pRg st="6" end="6"/>
                                            </p:txEl>
                                          </p:spTgt>
                                        </p:tgtEl>
                                        <p:attrNameLst>
                                          <p:attrName>style.visibility</p:attrName>
                                        </p:attrNameLst>
                                      </p:cBhvr>
                                      <p:to>
                                        <p:strVal val="visible"/>
                                      </p:to>
                                    </p:set>
                                    <p:anim calcmode="lin" valueType="num">
                                      <p:cBhvr additive="base">
                                        <p:cTn id="33" dur="500" fill="hold"/>
                                        <p:tgtEl>
                                          <p:spTgt spid="11776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77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117762">
                                            <p:txEl>
                                              <p:pRg st="7" end="7"/>
                                            </p:txEl>
                                          </p:spTgt>
                                        </p:tgtEl>
                                        <p:attrNameLst>
                                          <p:attrName>style.visibility</p:attrName>
                                        </p:attrNameLst>
                                      </p:cBhvr>
                                      <p:to>
                                        <p:strVal val="visible"/>
                                      </p:to>
                                    </p:set>
                                    <p:anim calcmode="lin" valueType="num">
                                      <p:cBhvr additive="base">
                                        <p:cTn id="39" dur="500" fill="hold"/>
                                        <p:tgtEl>
                                          <p:spTgt spid="11776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177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117762">
                                            <p:txEl>
                                              <p:pRg st="8" end="8"/>
                                            </p:txEl>
                                          </p:spTgt>
                                        </p:tgtEl>
                                        <p:attrNameLst>
                                          <p:attrName>style.visibility</p:attrName>
                                        </p:attrNameLst>
                                      </p:cBhvr>
                                      <p:to>
                                        <p:strVal val="visible"/>
                                      </p:to>
                                    </p:set>
                                    <p:anim calcmode="lin" valueType="num">
                                      <p:cBhvr additive="base">
                                        <p:cTn id="45" dur="500" fill="hold"/>
                                        <p:tgtEl>
                                          <p:spTgt spid="117762">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77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117762">
                                            <p:txEl>
                                              <p:pRg st="9" end="9"/>
                                            </p:txEl>
                                          </p:spTgt>
                                        </p:tgtEl>
                                        <p:attrNameLst>
                                          <p:attrName>style.visibility</p:attrName>
                                        </p:attrNameLst>
                                      </p:cBhvr>
                                      <p:to>
                                        <p:strVal val="visible"/>
                                      </p:to>
                                    </p:set>
                                    <p:anim calcmode="lin" valueType="num">
                                      <p:cBhvr additive="base">
                                        <p:cTn id="51" dur="500" fill="hold"/>
                                        <p:tgtEl>
                                          <p:spTgt spid="117762">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776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D2F707D2-D42A-4666-831B-3B2375B467E6}"/>
              </a:ext>
            </a:extLst>
          </p:cNvPr>
          <p:cNvSpPr>
            <a:spLocks noGrp="1" noChangeArrowheads="1"/>
          </p:cNvSpPr>
          <p:nvPr>
            <p:ph idx="1"/>
          </p:nvPr>
        </p:nvSpPr>
        <p:spPr>
          <a:xfrm>
            <a:off x="838200" y="549275"/>
            <a:ext cx="7848600" cy="5581650"/>
          </a:xfrm>
        </p:spPr>
        <p:txBody>
          <a:bodyPr/>
          <a:lstStyle/>
          <a:p>
            <a:pPr eaLnBrk="1" hangingPunct="1"/>
            <a:r>
              <a:rPr lang="zh-CN" altLang="en-US" sz="3000" b="1"/>
              <a:t>（三）计算应注意的问题</a:t>
            </a:r>
          </a:p>
          <a:p>
            <a:pPr eaLnBrk="1" hangingPunct="1"/>
            <a:r>
              <a:rPr lang="zh-CN" altLang="en-US" sz="2400" b="1">
                <a:latin typeface="黑体" panose="02010609060101010101" pitchFamily="49" charset="-122"/>
                <a:ea typeface="黑体" panose="02010609060101010101" pitchFamily="49" charset="-122"/>
              </a:rPr>
              <a:t>个人出租财产取得的财产租赁收入，在计算缴纳个人所得税时，应依次扣除以下费用：</a:t>
            </a:r>
          </a:p>
          <a:p>
            <a:pPr eaLnBrk="1" hangingPunct="1"/>
            <a:r>
              <a:rPr lang="zh-CN" altLang="en-US" sz="2400" b="1">
                <a:latin typeface="楷体_GB2312" pitchFamily="1" charset="-122"/>
                <a:ea typeface="楷体_GB2312" pitchFamily="1" charset="-122"/>
              </a:rPr>
              <a:t>　</a:t>
            </a:r>
            <a:r>
              <a:rPr lang="en-US" altLang="zh-CN" sz="2400" b="1">
                <a:solidFill>
                  <a:srgbClr val="FF0000"/>
                </a:solidFill>
                <a:latin typeface="楷体" panose="02010609060101010101" pitchFamily="49" charset="-122"/>
                <a:ea typeface="楷体" panose="02010609060101010101" pitchFamily="49" charset="-122"/>
              </a:rPr>
              <a:t>1.</a:t>
            </a:r>
            <a:r>
              <a:rPr lang="zh-CN" altLang="en-US" sz="2400" b="1">
                <a:solidFill>
                  <a:srgbClr val="FF0000"/>
                </a:solidFill>
                <a:latin typeface="楷体" panose="02010609060101010101" pitchFamily="49" charset="-122"/>
                <a:ea typeface="楷体" panose="02010609060101010101" pitchFamily="49" charset="-122"/>
              </a:rPr>
              <a:t>财产租赁过程中缴纳的税费</a:t>
            </a:r>
            <a:endParaRPr lang="en-US" altLang="zh-CN" sz="2400" b="1">
              <a:solidFill>
                <a:srgbClr val="FF0000"/>
              </a:solidFill>
              <a:latin typeface="楷体" panose="02010609060101010101" pitchFamily="49" charset="-122"/>
              <a:ea typeface="楷体" panose="02010609060101010101" pitchFamily="49" charset="-122"/>
            </a:endParaRPr>
          </a:p>
          <a:p>
            <a:pPr eaLnBrk="1" hangingPunct="1"/>
            <a:r>
              <a:rPr lang="zh-CN" altLang="en-US" sz="2400" b="1">
                <a:latin typeface="楷体" panose="02010609060101010101" pitchFamily="49" charset="-122"/>
                <a:ea typeface="楷体" panose="02010609060101010101" pitchFamily="49" charset="-122"/>
              </a:rPr>
              <a:t>税费包括城建税（</a:t>
            </a:r>
            <a:r>
              <a:rPr lang="en-US" altLang="zh-CN" sz="2400" b="1">
                <a:latin typeface="楷体" panose="02010609060101010101" pitchFamily="49" charset="-122"/>
                <a:ea typeface="楷体" panose="02010609060101010101" pitchFamily="49" charset="-122"/>
              </a:rPr>
              <a:t>7%\5%\1%</a:t>
            </a:r>
            <a:r>
              <a:rPr lang="zh-CN" altLang="en-US" sz="2400" b="1">
                <a:latin typeface="楷体" panose="02010609060101010101" pitchFamily="49" charset="-122"/>
                <a:ea typeface="楷体" panose="02010609060101010101" pitchFamily="49" charset="-122"/>
              </a:rPr>
              <a:t>）、房产税（</a:t>
            </a:r>
            <a:r>
              <a:rPr lang="en-US" altLang="zh-CN" sz="2400" b="1">
                <a:latin typeface="楷体" panose="02010609060101010101" pitchFamily="49" charset="-122"/>
                <a:ea typeface="楷体" panose="02010609060101010101" pitchFamily="49" charset="-122"/>
              </a:rPr>
              <a:t>4%</a:t>
            </a:r>
            <a:r>
              <a:rPr lang="zh-CN" altLang="en-US" sz="2400" b="1">
                <a:latin typeface="楷体" panose="02010609060101010101" pitchFamily="49" charset="-122"/>
                <a:ea typeface="楷体" panose="02010609060101010101" pitchFamily="49" charset="-122"/>
              </a:rPr>
              <a:t>）、教育费附加（</a:t>
            </a:r>
            <a:r>
              <a:rPr lang="en-US" altLang="zh-CN" sz="2400" b="1">
                <a:latin typeface="楷体" panose="02010609060101010101" pitchFamily="49" charset="-122"/>
                <a:ea typeface="楷体" panose="02010609060101010101" pitchFamily="49" charset="-122"/>
              </a:rPr>
              <a:t>3%</a:t>
            </a:r>
            <a:r>
              <a:rPr lang="zh-CN" altLang="en-US" sz="2400" b="1">
                <a:latin typeface="楷体" panose="02010609060101010101" pitchFamily="49" charset="-122"/>
                <a:ea typeface="楷体" panose="02010609060101010101" pitchFamily="49" charset="-122"/>
              </a:rPr>
              <a:t>）；营改增后个人出租住房按</a:t>
            </a:r>
            <a:r>
              <a:rPr lang="en-US" altLang="zh-CN" sz="2400" b="1">
                <a:latin typeface="楷体" panose="02010609060101010101" pitchFamily="49" charset="-122"/>
                <a:ea typeface="楷体" panose="02010609060101010101" pitchFamily="49" charset="-122"/>
              </a:rPr>
              <a:t>5%</a:t>
            </a:r>
            <a:r>
              <a:rPr lang="zh-CN" altLang="en-US" sz="2400" b="1">
                <a:latin typeface="楷体" panose="02010609060101010101" pitchFamily="49" charset="-122"/>
                <a:ea typeface="楷体" panose="02010609060101010101" pitchFamily="49" charset="-122"/>
              </a:rPr>
              <a:t>的征收率减按</a:t>
            </a:r>
            <a:r>
              <a:rPr lang="en-US" altLang="zh-CN" sz="2400" b="1">
                <a:latin typeface="楷体" panose="02010609060101010101" pitchFamily="49" charset="-122"/>
                <a:ea typeface="楷体" panose="02010609060101010101" pitchFamily="49" charset="-122"/>
              </a:rPr>
              <a:t>1.5%</a:t>
            </a:r>
            <a:r>
              <a:rPr lang="zh-CN" altLang="en-US" sz="2400" b="1">
                <a:latin typeface="楷体" panose="02010609060101010101" pitchFamily="49" charset="-122"/>
                <a:ea typeface="楷体" panose="02010609060101010101" pitchFamily="49" charset="-122"/>
              </a:rPr>
              <a:t>计算应纳税额</a:t>
            </a:r>
          </a:p>
          <a:p>
            <a:pPr eaLnBrk="1" hangingPunct="1"/>
            <a:r>
              <a:rPr lang="zh-CN" altLang="en-US" sz="2400" b="1">
                <a:latin typeface="楷体" panose="02010609060101010101" pitchFamily="49" charset="-122"/>
                <a:ea typeface="楷体" panose="02010609060101010101" pitchFamily="49" charset="-122"/>
              </a:rPr>
              <a:t>　</a:t>
            </a:r>
            <a:r>
              <a:rPr lang="en-US" altLang="zh-CN" sz="2400" b="1">
                <a:solidFill>
                  <a:srgbClr val="FF0000"/>
                </a:solidFill>
                <a:latin typeface="楷体" panose="02010609060101010101" pitchFamily="49" charset="-122"/>
                <a:ea typeface="楷体" panose="02010609060101010101" pitchFamily="49" charset="-122"/>
              </a:rPr>
              <a:t>2.</a:t>
            </a:r>
            <a:r>
              <a:rPr lang="zh-CN" altLang="en-US" sz="2400" b="1">
                <a:solidFill>
                  <a:srgbClr val="FF0000"/>
                </a:solidFill>
                <a:latin typeface="楷体" panose="02010609060101010101" pitchFamily="49" charset="-122"/>
                <a:ea typeface="楷体" panose="02010609060101010101" pitchFamily="49" charset="-122"/>
              </a:rPr>
              <a:t>向出租方支付的租金</a:t>
            </a:r>
          </a:p>
          <a:p>
            <a:pPr eaLnBrk="1" hangingPunct="1"/>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3.</a:t>
            </a:r>
            <a:r>
              <a:rPr lang="zh-CN" altLang="en-US" sz="2400" b="1">
                <a:latin typeface="楷体" panose="02010609060101010101" pitchFamily="49" charset="-122"/>
                <a:ea typeface="楷体" panose="02010609060101010101" pitchFamily="49" charset="-122"/>
              </a:rPr>
              <a:t>由纳税人负担的该出租财产实际开支的</a:t>
            </a:r>
            <a:r>
              <a:rPr lang="zh-CN" altLang="en-US" sz="2400" b="1">
                <a:solidFill>
                  <a:srgbClr val="FF0000"/>
                </a:solidFill>
                <a:latin typeface="楷体" panose="02010609060101010101" pitchFamily="49" charset="-122"/>
                <a:ea typeface="楷体" panose="02010609060101010101" pitchFamily="49" charset="-122"/>
              </a:rPr>
              <a:t>修缮费用</a:t>
            </a:r>
            <a:r>
              <a:rPr lang="zh-CN" altLang="en-US" sz="2400" b="1">
                <a:latin typeface="楷体" panose="02010609060101010101" pitchFamily="49" charset="-122"/>
                <a:ea typeface="楷体" panose="02010609060101010101" pitchFamily="49" charset="-122"/>
              </a:rPr>
              <a:t>；（每次</a:t>
            </a:r>
            <a:r>
              <a:rPr lang="en-US" altLang="zh-CN" sz="2400" b="1">
                <a:latin typeface="楷体" panose="02010609060101010101" pitchFamily="49" charset="-122"/>
                <a:ea typeface="楷体" panose="02010609060101010101" pitchFamily="49" charset="-122"/>
              </a:rPr>
              <a:t>800</a:t>
            </a:r>
            <a:r>
              <a:rPr lang="zh-CN" altLang="en-US" sz="2400" b="1">
                <a:latin typeface="楷体" panose="02010609060101010101" pitchFamily="49" charset="-122"/>
                <a:ea typeface="楷体" panose="02010609060101010101" pitchFamily="49" charset="-122"/>
              </a:rPr>
              <a:t>元为限，一次扣不完的，可在以后期扣除）</a:t>
            </a:r>
          </a:p>
          <a:p>
            <a:pPr eaLnBrk="1" hangingPunct="1"/>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4.</a:t>
            </a:r>
            <a:r>
              <a:rPr lang="zh-CN" altLang="en-US" sz="2400" b="1">
                <a:latin typeface="楷体" panose="02010609060101010101" pitchFamily="49" charset="-122"/>
                <a:ea typeface="楷体" panose="02010609060101010101" pitchFamily="49" charset="-122"/>
              </a:rPr>
              <a:t>税法规定的</a:t>
            </a:r>
            <a:r>
              <a:rPr lang="zh-CN" altLang="en-US" sz="2400" b="1">
                <a:solidFill>
                  <a:srgbClr val="FF0000"/>
                </a:solidFill>
                <a:latin typeface="楷体" panose="02010609060101010101" pitchFamily="49" charset="-122"/>
                <a:ea typeface="楷体" panose="02010609060101010101" pitchFamily="49" charset="-122"/>
              </a:rPr>
              <a:t>费用扣除标准</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800</a:t>
            </a:r>
            <a:r>
              <a:rPr lang="zh-CN" altLang="en-US" sz="2400" b="1">
                <a:latin typeface="楷体" panose="02010609060101010101" pitchFamily="49" charset="-122"/>
                <a:ea typeface="楷体" panose="02010609060101010101" pitchFamily="49" charset="-122"/>
              </a:rPr>
              <a:t>元或</a:t>
            </a:r>
            <a:r>
              <a:rPr lang="en-US" altLang="zh-CN" sz="2400" b="1">
                <a:latin typeface="楷体" panose="02010609060101010101" pitchFamily="49" charset="-122"/>
                <a:ea typeface="楷体" panose="02010609060101010101" pitchFamily="49" charset="-122"/>
              </a:rPr>
              <a:t>20%</a:t>
            </a:r>
          </a:p>
          <a:p>
            <a:pPr eaLnBrk="1" hangingPunct="1"/>
            <a:r>
              <a:rPr lang="zh-CN" altLang="en-US" sz="2400" b="1">
                <a:latin typeface="楷体" panose="02010609060101010101" pitchFamily="49" charset="-122"/>
                <a:ea typeface="楷体" panose="02010609060101010101" pitchFamily="49" charset="-122"/>
              </a:rPr>
              <a:t>　</a:t>
            </a:r>
            <a:r>
              <a:rPr lang="en-US" altLang="zh-CN" sz="2400" b="1">
                <a:latin typeface="楷体" panose="02010609060101010101" pitchFamily="49" charset="-122"/>
                <a:ea typeface="楷体" panose="02010609060101010101" pitchFamily="49" charset="-122"/>
              </a:rPr>
              <a:t>5.</a:t>
            </a:r>
            <a:r>
              <a:rPr lang="zh-CN" altLang="en-US" sz="2400" b="1">
                <a:latin typeface="楷体" panose="02010609060101010101" pitchFamily="49" charset="-122"/>
                <a:ea typeface="楷体" panose="02010609060101010101" pitchFamily="49" charset="-122"/>
              </a:rPr>
              <a:t>适用</a:t>
            </a:r>
            <a:r>
              <a:rPr lang="zh-CN" altLang="en-US" sz="2400" b="1">
                <a:solidFill>
                  <a:srgbClr val="FF0000"/>
                </a:solidFill>
                <a:latin typeface="楷体" panose="02010609060101010101" pitchFamily="49" charset="-122"/>
                <a:ea typeface="楷体" panose="02010609060101010101" pitchFamily="49" charset="-122"/>
              </a:rPr>
              <a:t>税率</a:t>
            </a:r>
            <a:r>
              <a:rPr lang="zh-CN" altLang="en-US" sz="2400" b="1">
                <a:latin typeface="楷体" panose="02010609060101010101" pitchFamily="49" charset="-122"/>
                <a:ea typeface="楷体" panose="02010609060101010101" pitchFamily="49" charset="-122"/>
              </a:rPr>
              <a:t>：</a:t>
            </a:r>
            <a:r>
              <a:rPr lang="en-US" altLang="zh-CN" sz="2400" b="1">
                <a:latin typeface="楷体" panose="02010609060101010101" pitchFamily="49" charset="-122"/>
                <a:ea typeface="楷体" panose="02010609060101010101" pitchFamily="49" charset="-122"/>
              </a:rPr>
              <a:t>20%</a:t>
            </a:r>
            <a:r>
              <a:rPr lang="zh-CN" altLang="en-US" sz="2400" b="1">
                <a:latin typeface="楷体" panose="02010609060101010101" pitchFamily="49" charset="-122"/>
                <a:ea typeface="楷体" panose="02010609060101010101" pitchFamily="49" charset="-122"/>
              </a:rPr>
              <a:t>。个人按市场价出租居民住房，税率</a:t>
            </a:r>
            <a:r>
              <a:rPr lang="en-US" altLang="zh-CN" sz="2400" b="1">
                <a:latin typeface="楷体" panose="02010609060101010101" pitchFamily="49" charset="-122"/>
                <a:ea typeface="楷体" panose="02010609060101010101" pitchFamily="49" charset="-122"/>
              </a:rPr>
              <a:t>10%</a:t>
            </a:r>
          </a:p>
          <a:p>
            <a:pPr eaLnBrk="1" hangingPunct="1"/>
            <a:r>
              <a:rPr lang="zh-CN" altLang="en-US" sz="3000" b="1">
                <a:latin typeface="楷体_GB2312" pitchFamily="1" charset="-122"/>
                <a:ea typeface="楷体_GB2312" pitchFamily="1" charset="-122"/>
              </a:rPr>
              <a:t>　　</a:t>
            </a:r>
            <a:endParaRPr lang="en-US" altLang="zh-CN" sz="3000" b="1">
              <a:latin typeface="楷体_GB2312" pitchFamily="1" charset="-122"/>
              <a:ea typeface="楷体_GB2312"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8786">
                                            <p:txEl>
                                              <p:pRg st="0" end="0"/>
                                            </p:txEl>
                                          </p:spTgt>
                                        </p:tgtEl>
                                        <p:attrNameLst>
                                          <p:attrName>style.visibility</p:attrName>
                                        </p:attrNameLst>
                                      </p:cBhvr>
                                      <p:to>
                                        <p:strVal val="visible"/>
                                      </p:to>
                                    </p:set>
                                    <p:anim calcmode="lin" valueType="num">
                                      <p:cBhvr additive="base">
                                        <p:cTn id="7" dur="500" fill="hold"/>
                                        <p:tgtEl>
                                          <p:spTgt spid="1187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878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标题 1">
            <a:extLst>
              <a:ext uri="{FF2B5EF4-FFF2-40B4-BE49-F238E27FC236}">
                <a16:creationId xmlns:a16="http://schemas.microsoft.com/office/drawing/2014/main" id="{1F7C4D12-75B4-4003-9BB2-BB127C3AD1C3}"/>
              </a:ext>
            </a:extLst>
          </p:cNvPr>
          <p:cNvSpPr>
            <a:spLocks noGrp="1" noChangeArrowheads="1"/>
          </p:cNvSpPr>
          <p:nvPr>
            <p:ph type="title"/>
          </p:nvPr>
        </p:nvSpPr>
        <p:spPr>
          <a:xfrm>
            <a:off x="1143000" y="228600"/>
            <a:ext cx="7772400" cy="1143000"/>
          </a:xfrm>
        </p:spPr>
        <p:txBody>
          <a:bodyPr/>
          <a:lstStyle/>
          <a:p>
            <a:r>
              <a:rPr lang="zh-CN" altLang="en-US" b="1">
                <a:latin typeface="黑体" panose="02010609060101010101" pitchFamily="49" charset="-122"/>
                <a:ea typeface="黑体" panose="02010609060101010101" pitchFamily="49" charset="-122"/>
              </a:rPr>
              <a:t>个人出租住房的税收问题</a:t>
            </a:r>
          </a:p>
        </p:txBody>
      </p:sp>
      <p:sp>
        <p:nvSpPr>
          <p:cNvPr id="68611" name="内容占位符 2">
            <a:extLst>
              <a:ext uri="{FF2B5EF4-FFF2-40B4-BE49-F238E27FC236}">
                <a16:creationId xmlns:a16="http://schemas.microsoft.com/office/drawing/2014/main" id="{CA91F925-BF7B-434E-BEB9-D0061939BA84}"/>
              </a:ext>
            </a:extLst>
          </p:cNvPr>
          <p:cNvSpPr>
            <a:spLocks noGrp="1" noChangeArrowheads="1"/>
          </p:cNvSpPr>
          <p:nvPr>
            <p:ph idx="1"/>
          </p:nvPr>
        </p:nvSpPr>
        <p:spPr>
          <a:xfrm>
            <a:off x="685800" y="1143000"/>
            <a:ext cx="8382000" cy="4953000"/>
          </a:xfrm>
        </p:spPr>
        <p:txBody>
          <a:bodyPr/>
          <a:lstStyle/>
          <a:p>
            <a:r>
              <a:rPr lang="zh-CN" altLang="en-US" sz="2400" b="1" u="sng">
                <a:solidFill>
                  <a:srgbClr val="FF0000"/>
                </a:solidFill>
                <a:latin typeface="楷体" panose="02010609060101010101" pitchFamily="49" charset="-122"/>
                <a:ea typeface="楷体" panose="02010609060101010101" pitchFamily="49" charset="-122"/>
                <a:hlinkClick r:id="rId2" action="ppaction://hlinkfile"/>
              </a:rPr>
              <a:t>财税（</a:t>
            </a:r>
            <a:r>
              <a:rPr lang="en-US" altLang="zh-CN" sz="2400" b="1" u="sng">
                <a:solidFill>
                  <a:srgbClr val="FF0000"/>
                </a:solidFill>
                <a:latin typeface="楷体" panose="02010609060101010101" pitchFamily="49" charset="-122"/>
                <a:ea typeface="楷体" panose="02010609060101010101" pitchFamily="49" charset="-122"/>
                <a:hlinkClick r:id="rId2" action="ppaction://hlinkfile"/>
              </a:rPr>
              <a:t>2008</a:t>
            </a:r>
            <a:r>
              <a:rPr lang="zh-CN" altLang="en-US" sz="2400" b="1" u="sng">
                <a:solidFill>
                  <a:srgbClr val="FF0000"/>
                </a:solidFill>
                <a:latin typeface="楷体" panose="02010609060101010101" pitchFamily="49" charset="-122"/>
                <a:ea typeface="楷体" panose="02010609060101010101" pitchFamily="49" charset="-122"/>
                <a:hlinkClick r:id="rId2" action="ppaction://hlinkfile"/>
              </a:rPr>
              <a:t>）</a:t>
            </a:r>
            <a:r>
              <a:rPr lang="en-US" altLang="zh-CN" sz="2400" b="1" u="sng">
                <a:solidFill>
                  <a:srgbClr val="FF0000"/>
                </a:solidFill>
                <a:latin typeface="楷体" panose="02010609060101010101" pitchFamily="49" charset="-122"/>
                <a:ea typeface="楷体" panose="02010609060101010101" pitchFamily="49" charset="-122"/>
                <a:hlinkClick r:id="rId2" action="ppaction://hlinkfile"/>
              </a:rPr>
              <a:t>24</a:t>
            </a:r>
            <a:r>
              <a:rPr lang="zh-CN" altLang="en-US" sz="2400" b="1" u="sng">
                <a:solidFill>
                  <a:srgbClr val="FF0000"/>
                </a:solidFill>
                <a:latin typeface="楷体" panose="02010609060101010101" pitchFamily="49" charset="-122"/>
                <a:ea typeface="楷体" panose="02010609060101010101" pitchFamily="49" charset="-122"/>
                <a:hlinkClick r:id="rId2" action="ppaction://hlinkfile"/>
              </a:rPr>
              <a:t>号</a:t>
            </a:r>
            <a:r>
              <a:rPr lang="zh-CN" altLang="en-US" sz="2400" b="1">
                <a:latin typeface="楷体" panose="02010609060101010101" pitchFamily="49" charset="-122"/>
                <a:ea typeface="楷体" panose="02010609060101010101" pitchFamily="49" charset="-122"/>
              </a:rPr>
              <a:t>文件，从</a:t>
            </a:r>
            <a:r>
              <a:rPr lang="en-US" altLang="zh-CN" sz="2400" b="1">
                <a:latin typeface="楷体" panose="02010609060101010101" pitchFamily="49" charset="-122"/>
                <a:ea typeface="楷体" panose="02010609060101010101" pitchFamily="49" charset="-122"/>
              </a:rPr>
              <a:t>2008</a:t>
            </a:r>
            <a:r>
              <a:rPr lang="zh-CN" altLang="en-US" sz="2400" b="1">
                <a:latin typeface="楷体" panose="02010609060101010101" pitchFamily="49" charset="-122"/>
                <a:ea typeface="楷体" panose="02010609060101010101" pitchFamily="49" charset="-122"/>
              </a:rPr>
              <a:t>年</a:t>
            </a:r>
            <a:r>
              <a:rPr lang="en-US" altLang="zh-CN" sz="2400" b="1">
                <a:latin typeface="楷体" panose="02010609060101010101" pitchFamily="49" charset="-122"/>
                <a:ea typeface="楷体" panose="02010609060101010101" pitchFamily="49" charset="-122"/>
              </a:rPr>
              <a:t>3</a:t>
            </a:r>
            <a:r>
              <a:rPr lang="zh-CN" altLang="en-US" sz="2400" b="1">
                <a:latin typeface="楷体" panose="02010609060101010101" pitchFamily="49" charset="-122"/>
                <a:ea typeface="楷体" panose="02010609060101010101" pitchFamily="49" charset="-122"/>
              </a:rPr>
              <a:t>月</a:t>
            </a:r>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日起个人出租住房</a:t>
            </a:r>
            <a:br>
              <a:rPr lang="zh-CN" altLang="en-US" sz="2400" b="1">
                <a:latin typeface="楷体" panose="02010609060101010101" pitchFamily="49" charset="-122"/>
                <a:ea typeface="楷体" panose="02010609060101010101" pitchFamily="49" charset="-122"/>
              </a:rPr>
            </a:b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一</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减按</a:t>
            </a:r>
            <a:r>
              <a:rPr lang="en-US" altLang="zh-CN" sz="2400" b="1">
                <a:latin typeface="楷体" panose="02010609060101010101" pitchFamily="49" charset="-122"/>
                <a:ea typeface="楷体" panose="02010609060101010101" pitchFamily="49" charset="-122"/>
              </a:rPr>
              <a:t>10</a:t>
            </a:r>
            <a:r>
              <a:rPr lang="zh-CN" altLang="en-US" sz="2400" b="1">
                <a:latin typeface="楷体" panose="02010609060101010101" pitchFamily="49" charset="-122"/>
                <a:ea typeface="楷体" panose="02010609060101010101" pitchFamily="49" charset="-122"/>
              </a:rPr>
              <a:t>％的税率征收个人所得税。 </a:t>
            </a:r>
            <a:br>
              <a:rPr lang="zh-CN" altLang="en-US" sz="2400" b="1">
                <a:latin typeface="楷体" panose="02010609060101010101" pitchFamily="49" charset="-122"/>
                <a:ea typeface="楷体" panose="02010609060101010101" pitchFamily="49" charset="-122"/>
              </a:rPr>
            </a:b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二</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出租、承租住房签订的租赁合同，免征</a:t>
            </a:r>
            <a:r>
              <a:rPr lang="zh-CN" altLang="en-US" sz="2400" b="1">
                <a:solidFill>
                  <a:srgbClr val="FF0000"/>
                </a:solidFill>
                <a:latin typeface="楷体" panose="02010609060101010101" pitchFamily="49" charset="-122"/>
                <a:ea typeface="楷体" panose="02010609060101010101" pitchFamily="49" charset="-122"/>
              </a:rPr>
              <a:t>印花税</a:t>
            </a:r>
            <a:r>
              <a:rPr lang="zh-CN" altLang="en-US" sz="2400" b="1">
                <a:latin typeface="楷体" panose="02010609060101010101" pitchFamily="49" charset="-122"/>
                <a:ea typeface="楷体" panose="02010609060101010101" pitchFamily="49" charset="-122"/>
              </a:rPr>
              <a:t>。 </a:t>
            </a:r>
            <a:br>
              <a:rPr lang="zh-CN" altLang="en-US" sz="2400" b="1">
                <a:latin typeface="楷体" panose="02010609060101010101" pitchFamily="49" charset="-122"/>
                <a:ea typeface="楷体" panose="02010609060101010101" pitchFamily="49" charset="-122"/>
              </a:rPr>
            </a:b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三</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对个人出租住房，不区分用途，在</a:t>
            </a:r>
            <a:r>
              <a:rPr lang="en-US" altLang="zh-CN" sz="2400" b="1">
                <a:latin typeface="楷体" panose="02010609060101010101" pitchFamily="49" charset="-122"/>
                <a:ea typeface="楷体" panose="02010609060101010101" pitchFamily="49" charset="-122"/>
              </a:rPr>
              <a:t>3</a:t>
            </a:r>
            <a:r>
              <a:rPr lang="zh-CN" altLang="en-US" sz="2400" b="1">
                <a:latin typeface="楷体" panose="02010609060101010101" pitchFamily="49" charset="-122"/>
                <a:ea typeface="楷体" panose="02010609060101010101" pitchFamily="49" charset="-122"/>
              </a:rPr>
              <a:t>％税率的基础上减半征收营业税，按</a:t>
            </a:r>
            <a:r>
              <a:rPr lang="en-US" altLang="zh-CN" sz="2400" b="1">
                <a:latin typeface="楷体" panose="02010609060101010101" pitchFamily="49" charset="-122"/>
                <a:ea typeface="楷体" panose="02010609060101010101" pitchFamily="49" charset="-122"/>
              </a:rPr>
              <a:t>4</a:t>
            </a:r>
            <a:r>
              <a:rPr lang="zh-CN" altLang="en-US" sz="2400" b="1">
                <a:latin typeface="楷体" panose="02010609060101010101" pitchFamily="49" charset="-122"/>
                <a:ea typeface="楷体" panose="02010609060101010101" pitchFamily="49" charset="-122"/>
              </a:rPr>
              <a:t>％的税率征收房产税，免征</a:t>
            </a:r>
            <a:r>
              <a:rPr lang="zh-CN" altLang="en-US" sz="2400" b="1">
                <a:solidFill>
                  <a:srgbClr val="FF0000"/>
                </a:solidFill>
                <a:latin typeface="楷体" panose="02010609060101010101" pitchFamily="49" charset="-122"/>
                <a:ea typeface="楷体" panose="02010609060101010101" pitchFamily="49" charset="-122"/>
              </a:rPr>
              <a:t>城镇土地使用税。</a:t>
            </a:r>
          </a:p>
          <a:p>
            <a:r>
              <a:rPr lang="zh-CN" altLang="en-US" sz="2400" b="1">
                <a:latin typeface="楷体" panose="02010609060101010101" pitchFamily="49" charset="-122"/>
                <a:ea typeface="楷体" panose="02010609060101010101" pitchFamily="49" charset="-122"/>
              </a:rPr>
              <a:t>小结</a:t>
            </a:r>
            <a:r>
              <a:rPr lang="en-US" altLang="zh-CN" sz="2400" b="1">
                <a:latin typeface="楷体" panose="02010609060101010101" pitchFamily="49" charset="-122"/>
                <a:ea typeface="楷体" panose="02010609060101010101" pitchFamily="49" charset="-122"/>
              </a:rPr>
              <a:t>——</a:t>
            </a:r>
            <a:br>
              <a:rPr lang="en-US" altLang="zh-CN" sz="2400" b="1">
                <a:latin typeface="楷体" panose="02010609060101010101" pitchFamily="49" charset="-122"/>
                <a:ea typeface="楷体" panose="02010609060101010101" pitchFamily="49" charset="-122"/>
              </a:rPr>
            </a:br>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个人出租门面房缴纳的税款包括</a:t>
            </a:r>
            <a:r>
              <a:rPr lang="en-US" altLang="zh-CN" sz="2400" b="1">
                <a:latin typeface="楷体" panose="02010609060101010101" pitchFamily="49" charset="-122"/>
                <a:ea typeface="楷体" panose="02010609060101010101" pitchFamily="49" charset="-122"/>
              </a:rPr>
              <a:t>;</a:t>
            </a:r>
            <a:r>
              <a:rPr lang="zh-CN" altLang="en-US" sz="2400" b="1">
                <a:latin typeface="楷体" panose="02010609060101010101" pitchFamily="49" charset="-122"/>
                <a:ea typeface="楷体" panose="02010609060101010101" pitchFamily="49" charset="-122"/>
              </a:rPr>
              <a:t>增值税（</a:t>
            </a:r>
            <a:r>
              <a:rPr lang="en-US" altLang="zh-CN" sz="2400" b="1">
                <a:latin typeface="楷体" panose="02010609060101010101" pitchFamily="49" charset="-122"/>
                <a:ea typeface="楷体" panose="02010609060101010101" pitchFamily="49" charset="-122"/>
              </a:rPr>
              <a:t>5%</a:t>
            </a:r>
            <a:r>
              <a:rPr lang="zh-CN" altLang="en-US" sz="2400" b="1">
                <a:latin typeface="楷体" panose="02010609060101010101" pitchFamily="49" charset="-122"/>
                <a:ea typeface="楷体" panose="02010609060101010101" pitchFamily="49" charset="-122"/>
              </a:rPr>
              <a:t>）、城建及附加、房产税（</a:t>
            </a:r>
            <a:r>
              <a:rPr lang="en-US" altLang="zh-CN" sz="2400" b="1">
                <a:latin typeface="楷体" panose="02010609060101010101" pitchFamily="49" charset="-122"/>
                <a:ea typeface="楷体" panose="02010609060101010101" pitchFamily="49" charset="-122"/>
              </a:rPr>
              <a:t>12%</a:t>
            </a:r>
            <a:r>
              <a:rPr lang="zh-CN" altLang="en-US" sz="2400" b="1">
                <a:latin typeface="楷体" panose="02010609060101010101" pitchFamily="49" charset="-122"/>
                <a:ea typeface="楷体" panose="02010609060101010101" pitchFamily="49" charset="-122"/>
              </a:rPr>
              <a:t>）、城镇土地使用税、个税（</a:t>
            </a:r>
            <a:r>
              <a:rPr lang="en-US" altLang="zh-CN" sz="2400" b="1">
                <a:latin typeface="楷体" panose="02010609060101010101" pitchFamily="49" charset="-122"/>
                <a:ea typeface="楷体" panose="02010609060101010101" pitchFamily="49" charset="-122"/>
              </a:rPr>
              <a:t>20%</a:t>
            </a:r>
            <a:r>
              <a:rPr lang="zh-CN" altLang="en-US" sz="2400" b="1">
                <a:latin typeface="楷体" panose="02010609060101010101" pitchFamily="49" charset="-122"/>
                <a:ea typeface="楷体" panose="02010609060101010101" pitchFamily="49" charset="-122"/>
              </a:rPr>
              <a:t>）、印花税。</a:t>
            </a:r>
          </a:p>
          <a:p>
            <a:r>
              <a:rPr lang="en-US" altLang="zh-CN" sz="2400" b="1">
                <a:latin typeface="楷体" panose="02010609060101010101" pitchFamily="49" charset="-122"/>
                <a:ea typeface="楷体" panose="02010609060101010101" pitchFamily="49" charset="-122"/>
              </a:rPr>
              <a:t>2.</a:t>
            </a:r>
            <a:r>
              <a:rPr lang="zh-CN" altLang="en-US" sz="2400" b="1">
                <a:latin typeface="楷体" panose="02010609060101010101" pitchFamily="49" charset="-122"/>
                <a:ea typeface="楷体" panose="02010609060101010101" pitchFamily="49" charset="-122"/>
              </a:rPr>
              <a:t>个人出租居住用房屋缴纳的税款包括：增值税（</a:t>
            </a:r>
            <a:r>
              <a:rPr lang="en-US" altLang="zh-CN" sz="2400" b="1">
                <a:latin typeface="楷体" panose="02010609060101010101" pitchFamily="49" charset="-122"/>
                <a:ea typeface="楷体" panose="02010609060101010101" pitchFamily="49" charset="-122"/>
              </a:rPr>
              <a:t>5%</a:t>
            </a:r>
            <a:r>
              <a:rPr lang="zh-CN" altLang="en-US" sz="2400" b="1">
                <a:latin typeface="楷体" panose="02010609060101010101" pitchFamily="49" charset="-122"/>
                <a:ea typeface="楷体" panose="02010609060101010101" pitchFamily="49" charset="-122"/>
              </a:rPr>
              <a:t>，减按</a:t>
            </a:r>
            <a:r>
              <a:rPr lang="en-US" altLang="zh-CN" sz="2400" b="1">
                <a:latin typeface="楷体" panose="02010609060101010101" pitchFamily="49" charset="-122"/>
                <a:ea typeface="楷体" panose="02010609060101010101" pitchFamily="49" charset="-122"/>
              </a:rPr>
              <a:t>1%</a:t>
            </a:r>
            <a:r>
              <a:rPr lang="zh-CN" altLang="en-US" sz="2400" b="1">
                <a:latin typeface="楷体" panose="02010609060101010101" pitchFamily="49" charset="-122"/>
                <a:ea typeface="楷体" panose="02010609060101010101" pitchFamily="49" charset="-122"/>
              </a:rPr>
              <a:t>）、城建及附加、房产税（</a:t>
            </a:r>
            <a:r>
              <a:rPr lang="en-US" altLang="zh-CN" sz="2400" b="1">
                <a:latin typeface="楷体" panose="02010609060101010101" pitchFamily="49" charset="-122"/>
                <a:ea typeface="楷体" panose="02010609060101010101" pitchFamily="49" charset="-122"/>
              </a:rPr>
              <a:t>4%</a:t>
            </a:r>
            <a:r>
              <a:rPr lang="zh-CN" altLang="en-US" sz="2400" b="1">
                <a:latin typeface="楷体" panose="02010609060101010101" pitchFamily="49" charset="-122"/>
                <a:ea typeface="楷体" panose="02010609060101010101" pitchFamily="49" charset="-122"/>
              </a:rPr>
              <a:t>）、个税（</a:t>
            </a:r>
            <a:r>
              <a:rPr lang="en-US" altLang="zh-CN" sz="2400" b="1">
                <a:latin typeface="楷体" panose="02010609060101010101" pitchFamily="49" charset="-122"/>
                <a:ea typeface="楷体" panose="02010609060101010101" pitchFamily="49" charset="-122"/>
              </a:rPr>
              <a:t>10%</a:t>
            </a:r>
            <a:r>
              <a:rPr lang="zh-CN" altLang="en-US" sz="2400" b="1">
                <a:latin typeface="楷体" panose="02010609060101010101" pitchFamily="49" charset="-122"/>
                <a:ea typeface="楷体" panose="02010609060101010101" pitchFamily="49" charset="-122"/>
              </a:rPr>
              <a:t>）</a:t>
            </a:r>
            <a:r>
              <a:rPr lang="zh-CN" altLang="en-US" sz="2400"/>
              <a:t>。</a:t>
            </a:r>
          </a:p>
          <a:p>
            <a:endParaRPr lang="zh-CN"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descr="http://news.xinhuanet.com/2013-01/18/114410059_11n.jpg">
            <a:extLst>
              <a:ext uri="{FF2B5EF4-FFF2-40B4-BE49-F238E27FC236}">
                <a16:creationId xmlns:a16="http://schemas.microsoft.com/office/drawing/2014/main" id="{ECD3F5E4-7110-465C-855C-B30F7F8ABC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8600"/>
            <a:ext cx="779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5" name="TextBox 2">
            <a:extLst>
              <a:ext uri="{FF2B5EF4-FFF2-40B4-BE49-F238E27FC236}">
                <a16:creationId xmlns:a16="http://schemas.microsoft.com/office/drawing/2014/main" id="{1AA8AC7B-9AA2-4627-8A82-0F670634460F}"/>
              </a:ext>
            </a:extLst>
          </p:cNvPr>
          <p:cNvSpPr txBox="1">
            <a:spLocks noChangeArrowheads="1"/>
          </p:cNvSpPr>
          <p:nvPr/>
        </p:nvSpPr>
        <p:spPr bwMode="auto">
          <a:xfrm>
            <a:off x="762000" y="4549775"/>
            <a:ext cx="8153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en-US"/>
              <a:t>北京市地税局</a:t>
            </a:r>
            <a:r>
              <a:rPr lang="en-US" altLang="zh-CN"/>
              <a:t>2004</a:t>
            </a:r>
            <a:r>
              <a:rPr lang="zh-CN" altLang="en-US"/>
              <a:t>年出台的个人出租房屋管理办法规定，对个人出租房屋应征收的各项税费，可选择按照政策规定，分税种计算缴纳各种税费；也可以选择综合征收率计征方式。综合征收率标准按实际租金收入的</a:t>
            </a:r>
            <a:r>
              <a:rPr lang="en-US" altLang="zh-CN"/>
              <a:t>5%</a:t>
            </a:r>
            <a:r>
              <a:rPr lang="zh-CN" altLang="en-US"/>
              <a:t>计征。</a:t>
            </a:r>
            <a:endParaRPr lang="en-US" altLang="zh-CN"/>
          </a:p>
          <a:p>
            <a:pPr eaLnBrk="1" hangingPunct="1"/>
            <a:r>
              <a:rPr lang="zh-CN" altLang="en-US"/>
              <a:t>安徽省合肥市也早在</a:t>
            </a:r>
            <a:r>
              <a:rPr lang="en-US" altLang="zh-CN"/>
              <a:t>2009</a:t>
            </a:r>
            <a:r>
              <a:rPr lang="zh-CN" altLang="en-US"/>
              <a:t>年就对个人出租住房实行综合征收率，征收标准为：个人出租住房，月租金</a:t>
            </a:r>
            <a:r>
              <a:rPr lang="en-US" altLang="zh-CN"/>
              <a:t>5000</a:t>
            </a:r>
            <a:r>
              <a:rPr lang="zh-CN" altLang="en-US"/>
              <a:t>元以下的，综合征收率为</a:t>
            </a:r>
            <a:r>
              <a:rPr lang="en-US" altLang="zh-CN"/>
              <a:t>4%</a:t>
            </a:r>
            <a:r>
              <a:rPr lang="zh-CN" altLang="en-US"/>
              <a:t>，月租金</a:t>
            </a:r>
            <a:r>
              <a:rPr lang="en-US" altLang="zh-CN"/>
              <a:t>5000</a:t>
            </a:r>
            <a:r>
              <a:rPr lang="zh-CN" altLang="en-US"/>
              <a:t>元及以上的，综合征收率为</a:t>
            </a:r>
            <a:r>
              <a:rPr lang="en-US" altLang="zh-CN"/>
              <a:t>8%</a:t>
            </a:r>
            <a:r>
              <a:rPr lang="zh-CN" altLang="en-US"/>
              <a:t>。黑龙江省哈尔滨市</a:t>
            </a:r>
            <a:r>
              <a:rPr lang="en-US" altLang="zh-CN"/>
              <a:t>2010</a:t>
            </a:r>
            <a:r>
              <a:rPr lang="zh-CN" altLang="en-US"/>
              <a:t>年也出台规定，个人房屋月租金收入为营业税起征点以下的，综合征收率为</a:t>
            </a:r>
            <a:r>
              <a:rPr lang="en-US" altLang="zh-CN"/>
              <a:t>5%</a:t>
            </a:r>
            <a:r>
              <a:rPr lang="zh-CN" altLang="en-US"/>
              <a:t>；住宅用房月租金收入为营业税起征点及以上的，综合征收率为</a:t>
            </a:r>
            <a:r>
              <a:rPr lang="en-US" altLang="zh-CN"/>
              <a:t>7%</a:t>
            </a:r>
            <a:r>
              <a:rPr lang="zh-CN" altLang="en-US"/>
              <a: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标题 1">
            <a:extLst>
              <a:ext uri="{FF2B5EF4-FFF2-40B4-BE49-F238E27FC236}">
                <a16:creationId xmlns:a16="http://schemas.microsoft.com/office/drawing/2014/main" id="{7783FEEF-5DAA-4BFD-A6CB-A133E502EB25}"/>
              </a:ext>
            </a:extLst>
          </p:cNvPr>
          <p:cNvSpPr>
            <a:spLocks noGrp="1" noChangeArrowheads="1"/>
          </p:cNvSpPr>
          <p:nvPr>
            <p:ph type="title"/>
          </p:nvPr>
        </p:nvSpPr>
        <p:spPr>
          <a:xfrm>
            <a:off x="1371600" y="228600"/>
            <a:ext cx="7772400" cy="1143000"/>
          </a:xfrm>
        </p:spPr>
        <p:txBody>
          <a:bodyPr/>
          <a:lstStyle/>
          <a:p>
            <a:r>
              <a:rPr lang="zh-CN" altLang="en-US" sz="3600">
                <a:latin typeface="黑体" panose="02010609060101010101" pitchFamily="49" charset="-122"/>
                <a:ea typeface="黑体" panose="02010609060101010101" pitchFamily="49" charset="-122"/>
              </a:rPr>
              <a:t>营改增后的税金</a:t>
            </a:r>
          </a:p>
        </p:txBody>
      </p:sp>
      <p:sp>
        <p:nvSpPr>
          <p:cNvPr id="110595" name="内容占位符 2">
            <a:extLst>
              <a:ext uri="{FF2B5EF4-FFF2-40B4-BE49-F238E27FC236}">
                <a16:creationId xmlns:a16="http://schemas.microsoft.com/office/drawing/2014/main" id="{89EB8E48-9F2A-4A76-A463-B7195DE83BAC}"/>
              </a:ext>
            </a:extLst>
          </p:cNvPr>
          <p:cNvSpPr>
            <a:spLocks noGrp="1"/>
          </p:cNvSpPr>
          <p:nvPr>
            <p:ph idx="1"/>
          </p:nvPr>
        </p:nvSpPr>
        <p:spPr>
          <a:xfrm>
            <a:off x="1295400" y="1066800"/>
            <a:ext cx="7772400" cy="5562600"/>
          </a:xfrm>
        </p:spPr>
        <p:txBody>
          <a:bodyPr/>
          <a:lstStyle/>
          <a:p>
            <a:pPr>
              <a:defRPr/>
            </a:pPr>
            <a:r>
              <a:rPr lang="zh-CN" altLang="en-US" dirty="0"/>
              <a:t>一般纳税人：</a:t>
            </a:r>
            <a:endParaRPr lang="en-US" altLang="zh-CN" dirty="0"/>
          </a:p>
          <a:p>
            <a:pPr>
              <a:defRPr/>
            </a:pPr>
            <a:r>
              <a:rPr lang="zh-CN" altLang="en-US" sz="2800" b="1" dirty="0">
                <a:solidFill>
                  <a:srgbClr val="FF0000"/>
                </a:solidFill>
                <a:latin typeface="+mn-ea"/>
              </a:rPr>
              <a:t>出租</a:t>
            </a:r>
            <a:r>
              <a:rPr lang="en-US" altLang="zh-CN" sz="2800" b="1" dirty="0">
                <a:solidFill>
                  <a:srgbClr val="FF0000"/>
                </a:solidFill>
                <a:latin typeface="+mn-ea"/>
              </a:rPr>
              <a:t>2016</a:t>
            </a:r>
            <a:r>
              <a:rPr lang="zh-CN" altLang="en-US" sz="2800" b="1" dirty="0">
                <a:solidFill>
                  <a:srgbClr val="FF0000"/>
                </a:solidFill>
                <a:latin typeface="+mn-ea"/>
              </a:rPr>
              <a:t>年</a:t>
            </a:r>
            <a:r>
              <a:rPr lang="en-US" altLang="zh-CN" sz="2800" b="1" dirty="0">
                <a:solidFill>
                  <a:srgbClr val="FF0000"/>
                </a:solidFill>
                <a:latin typeface="+mn-ea"/>
              </a:rPr>
              <a:t>4</a:t>
            </a:r>
            <a:r>
              <a:rPr lang="zh-CN" altLang="en-US" sz="2800" b="1" dirty="0">
                <a:solidFill>
                  <a:srgbClr val="FF0000"/>
                </a:solidFill>
                <a:latin typeface="+mn-ea"/>
              </a:rPr>
              <a:t>月</a:t>
            </a:r>
            <a:r>
              <a:rPr lang="en-US" altLang="zh-CN" sz="2800" b="1" dirty="0">
                <a:solidFill>
                  <a:srgbClr val="FF0000"/>
                </a:solidFill>
                <a:latin typeface="+mn-ea"/>
              </a:rPr>
              <a:t>30</a:t>
            </a:r>
            <a:r>
              <a:rPr lang="zh-CN" altLang="en-US" sz="2800" b="1" dirty="0">
                <a:solidFill>
                  <a:srgbClr val="FF0000"/>
                </a:solidFill>
                <a:latin typeface="+mn-ea"/>
              </a:rPr>
              <a:t>日前取得的不动产</a:t>
            </a:r>
            <a:endParaRPr lang="en-US" altLang="zh-CN" sz="2800" b="1" dirty="0">
              <a:solidFill>
                <a:srgbClr val="FF0000"/>
              </a:solidFill>
              <a:latin typeface="+mn-ea"/>
            </a:endParaRPr>
          </a:p>
          <a:p>
            <a:pPr>
              <a:defRPr/>
            </a:pPr>
            <a:r>
              <a:rPr lang="zh-CN" altLang="en-US" sz="2800" dirty="0">
                <a:latin typeface="楷体" panose="02010609060101010101" pitchFamily="49" charset="-122"/>
                <a:ea typeface="楷体" panose="02010609060101010101" pitchFamily="49" charset="-122"/>
              </a:rPr>
              <a:t>单位和个体工商户出租不动产（不含个体工商户出租住房），按照</a:t>
            </a:r>
            <a:r>
              <a:rPr lang="en-US" altLang="zh-CN" sz="2800" dirty="0">
                <a:latin typeface="楷体" panose="02010609060101010101" pitchFamily="49" charset="-122"/>
                <a:ea typeface="楷体" panose="02010609060101010101" pitchFamily="49" charset="-122"/>
              </a:rPr>
              <a:t>5%</a:t>
            </a:r>
            <a:r>
              <a:rPr lang="zh-CN" altLang="en-US" sz="2800" dirty="0">
                <a:latin typeface="楷体" panose="02010609060101010101" pitchFamily="49" charset="-122"/>
                <a:ea typeface="楷体" panose="02010609060101010101" pitchFamily="49" charset="-122"/>
              </a:rPr>
              <a:t>的征收率计算应纳税额。个体工商户出租住房，按照</a:t>
            </a:r>
            <a:r>
              <a:rPr lang="en-US" altLang="zh-CN" sz="2800" dirty="0">
                <a:latin typeface="楷体" panose="02010609060101010101" pitchFamily="49" charset="-122"/>
                <a:ea typeface="楷体" panose="02010609060101010101" pitchFamily="49" charset="-122"/>
              </a:rPr>
              <a:t>5%</a:t>
            </a:r>
            <a:r>
              <a:rPr lang="zh-CN" altLang="en-US" sz="2800" dirty="0">
                <a:latin typeface="楷体" panose="02010609060101010101" pitchFamily="49" charset="-122"/>
                <a:ea typeface="楷体" panose="02010609060101010101" pitchFamily="49" charset="-122"/>
              </a:rPr>
              <a:t>的征收率减按</a:t>
            </a:r>
            <a:r>
              <a:rPr lang="en-US" altLang="zh-CN" sz="2800" dirty="0">
                <a:latin typeface="楷体" panose="02010609060101010101" pitchFamily="49" charset="-122"/>
                <a:ea typeface="楷体" panose="02010609060101010101" pitchFamily="49" charset="-122"/>
              </a:rPr>
              <a:t>1.5%</a:t>
            </a:r>
            <a:r>
              <a:rPr lang="zh-CN" altLang="en-US" sz="2800" dirty="0">
                <a:latin typeface="楷体" panose="02010609060101010101" pitchFamily="49" charset="-122"/>
                <a:ea typeface="楷体" panose="02010609060101010101" pitchFamily="49" charset="-122"/>
              </a:rPr>
              <a:t>计算应纳税额。</a:t>
            </a:r>
          </a:p>
          <a:p>
            <a:pPr>
              <a:defRPr/>
            </a:pPr>
            <a:r>
              <a:rPr lang="zh-CN" altLang="en-US" sz="2800" b="1" dirty="0">
                <a:solidFill>
                  <a:srgbClr val="FF0000"/>
                </a:solidFill>
                <a:latin typeface="+mn-ea"/>
              </a:rPr>
              <a:t>出租</a:t>
            </a:r>
            <a:r>
              <a:rPr lang="en-US" altLang="zh-CN" sz="2800" b="1" dirty="0">
                <a:solidFill>
                  <a:srgbClr val="FF0000"/>
                </a:solidFill>
                <a:latin typeface="+mn-ea"/>
              </a:rPr>
              <a:t>2016</a:t>
            </a:r>
            <a:r>
              <a:rPr lang="zh-CN" altLang="en-US" sz="2800" b="1" dirty="0">
                <a:solidFill>
                  <a:srgbClr val="FF0000"/>
                </a:solidFill>
                <a:latin typeface="+mn-ea"/>
              </a:rPr>
              <a:t>年</a:t>
            </a:r>
            <a:r>
              <a:rPr lang="en-US" altLang="zh-CN" sz="2800" b="1" dirty="0">
                <a:solidFill>
                  <a:srgbClr val="FF0000"/>
                </a:solidFill>
                <a:latin typeface="+mn-ea"/>
              </a:rPr>
              <a:t>5</a:t>
            </a:r>
            <a:r>
              <a:rPr lang="zh-CN" altLang="en-US" sz="2800" b="1" dirty="0">
                <a:solidFill>
                  <a:srgbClr val="FF0000"/>
                </a:solidFill>
                <a:latin typeface="+mn-ea"/>
              </a:rPr>
              <a:t>月</a:t>
            </a:r>
            <a:r>
              <a:rPr lang="en-US" altLang="zh-CN" sz="2800" b="1" dirty="0">
                <a:solidFill>
                  <a:srgbClr val="FF0000"/>
                </a:solidFill>
                <a:latin typeface="+mn-ea"/>
              </a:rPr>
              <a:t>1</a:t>
            </a:r>
            <a:r>
              <a:rPr lang="zh-CN" altLang="en-US" sz="2800" b="1" dirty="0">
                <a:solidFill>
                  <a:srgbClr val="FF0000"/>
                </a:solidFill>
                <a:latin typeface="+mn-ea"/>
              </a:rPr>
              <a:t>日以后取得的不动产</a:t>
            </a:r>
            <a:endParaRPr lang="en-US" altLang="zh-CN" sz="2800" b="1" dirty="0">
              <a:solidFill>
                <a:srgbClr val="FF0000"/>
              </a:solidFill>
              <a:latin typeface="+mn-ea"/>
            </a:endParaRPr>
          </a:p>
          <a:p>
            <a:pPr>
              <a:defRPr/>
            </a:pPr>
            <a:r>
              <a:rPr lang="zh-CN" altLang="en-US" sz="2800" dirty="0">
                <a:latin typeface="楷体" panose="02010609060101010101" pitchFamily="49" charset="-122"/>
                <a:ea typeface="楷体" panose="02010609060101010101" pitchFamily="49" charset="-122"/>
              </a:rPr>
              <a:t>适用一般计税方法计税。税率为</a:t>
            </a:r>
            <a:r>
              <a:rPr lang="en-US" altLang="zh-CN" sz="2800" dirty="0">
                <a:latin typeface="楷体" panose="02010609060101010101" pitchFamily="49" charset="-122"/>
                <a:ea typeface="楷体" panose="02010609060101010101" pitchFamily="49" charset="-122"/>
              </a:rPr>
              <a:t>11%</a:t>
            </a:r>
            <a:r>
              <a:rPr lang="zh-CN" altLang="en-US" sz="2800" dirty="0">
                <a:latin typeface="楷体" panose="02010609060101010101" pitchFamily="49" charset="-122"/>
                <a:ea typeface="楷体" panose="02010609060101010101" pitchFamily="49" charset="-122"/>
              </a:rPr>
              <a:t>。</a:t>
            </a:r>
            <a:endParaRPr lang="en-US" altLang="zh-CN" sz="2800" dirty="0">
              <a:latin typeface="楷体" panose="02010609060101010101" pitchFamily="49" charset="-122"/>
              <a:ea typeface="楷体" panose="02010609060101010101" pitchFamily="49" charset="-122"/>
            </a:endParaRPr>
          </a:p>
          <a:p>
            <a:pPr>
              <a:buFontTx/>
              <a:buNone/>
              <a:defRPr/>
            </a:pPr>
            <a:endParaRPr lang="zh-CN" altLang="en-US" sz="28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内容占位符 2">
            <a:extLst>
              <a:ext uri="{FF2B5EF4-FFF2-40B4-BE49-F238E27FC236}">
                <a16:creationId xmlns:a16="http://schemas.microsoft.com/office/drawing/2014/main" id="{CE0BDC32-EAA1-43F5-A8D6-C9B3B2FC70D8}"/>
              </a:ext>
            </a:extLst>
          </p:cNvPr>
          <p:cNvSpPr>
            <a:spLocks noGrp="1" noChangeArrowheads="1"/>
          </p:cNvSpPr>
          <p:nvPr>
            <p:ph idx="1"/>
          </p:nvPr>
        </p:nvSpPr>
        <p:spPr>
          <a:xfrm>
            <a:off x="990600" y="304800"/>
            <a:ext cx="8077200" cy="5791200"/>
          </a:xfrm>
        </p:spPr>
        <p:txBody>
          <a:bodyPr/>
          <a:lstStyle/>
          <a:p>
            <a:r>
              <a:rPr lang="zh-CN" altLang="en-US"/>
              <a:t>小规模纳税人</a:t>
            </a:r>
            <a:endParaRPr lang="en-US" altLang="zh-CN"/>
          </a:p>
          <a:p>
            <a:r>
              <a:rPr lang="zh-CN" altLang="en-US" sz="2800">
                <a:latin typeface="楷体" panose="02010609060101010101" pitchFamily="49" charset="-122"/>
                <a:ea typeface="楷体" panose="02010609060101010101" pitchFamily="49" charset="-122"/>
              </a:rPr>
              <a:t>单位和个体工商户出租不动产（不含个体工商户出租住房），按照</a:t>
            </a:r>
            <a:r>
              <a:rPr lang="en-US" altLang="zh-CN" sz="2800">
                <a:latin typeface="楷体" panose="02010609060101010101" pitchFamily="49" charset="-122"/>
                <a:ea typeface="楷体" panose="02010609060101010101" pitchFamily="49" charset="-122"/>
              </a:rPr>
              <a:t>5%</a:t>
            </a:r>
            <a:r>
              <a:rPr lang="zh-CN" altLang="en-US" sz="2800">
                <a:latin typeface="楷体" panose="02010609060101010101" pitchFamily="49" charset="-122"/>
                <a:ea typeface="楷体" panose="02010609060101010101" pitchFamily="49" charset="-122"/>
              </a:rPr>
              <a:t>的征收率计算应纳税额。个体工商户出租住房，按照</a:t>
            </a:r>
            <a:r>
              <a:rPr lang="en-US" altLang="zh-CN" sz="2800">
                <a:latin typeface="楷体" panose="02010609060101010101" pitchFamily="49" charset="-122"/>
                <a:ea typeface="楷体" panose="02010609060101010101" pitchFamily="49" charset="-122"/>
              </a:rPr>
              <a:t>5%</a:t>
            </a:r>
            <a:r>
              <a:rPr lang="zh-CN" altLang="en-US" sz="2800">
                <a:latin typeface="楷体" panose="02010609060101010101" pitchFamily="49" charset="-122"/>
                <a:ea typeface="楷体" panose="02010609060101010101" pitchFamily="49" charset="-122"/>
              </a:rPr>
              <a:t>的征收率减按</a:t>
            </a:r>
            <a:r>
              <a:rPr lang="en-US" altLang="zh-CN" sz="2800">
                <a:latin typeface="楷体" panose="02010609060101010101" pitchFamily="49" charset="-122"/>
                <a:ea typeface="楷体" panose="02010609060101010101" pitchFamily="49" charset="-122"/>
              </a:rPr>
              <a:t>1.5%</a:t>
            </a:r>
            <a:r>
              <a:rPr lang="zh-CN" altLang="en-US" sz="2800">
                <a:latin typeface="楷体" panose="02010609060101010101" pitchFamily="49" charset="-122"/>
                <a:ea typeface="楷体" panose="02010609060101010101" pitchFamily="49" charset="-122"/>
              </a:rPr>
              <a:t>计算应纳税额。</a:t>
            </a:r>
            <a:endParaRPr lang="en-US" altLang="zh-CN" sz="2800">
              <a:latin typeface="楷体" panose="02010609060101010101" pitchFamily="49" charset="-122"/>
              <a:ea typeface="楷体" panose="02010609060101010101" pitchFamily="49" charset="-122"/>
            </a:endParaRPr>
          </a:p>
          <a:p>
            <a:r>
              <a:rPr lang="zh-CN" altLang="en-US"/>
              <a:t>其他个人</a:t>
            </a:r>
            <a:endParaRPr lang="en-US" altLang="zh-CN"/>
          </a:p>
          <a:p>
            <a:r>
              <a:rPr lang="zh-CN" altLang="en-US" sz="2800">
                <a:latin typeface="楷体" panose="02010609060101010101" pitchFamily="49" charset="-122"/>
                <a:ea typeface="楷体" panose="02010609060101010101" pitchFamily="49" charset="-122"/>
              </a:rPr>
              <a:t>其他个人出租不动产（不含住房），则按照</a:t>
            </a:r>
            <a:r>
              <a:rPr lang="en-US" altLang="zh-CN" sz="2800">
                <a:latin typeface="楷体" panose="02010609060101010101" pitchFamily="49" charset="-122"/>
                <a:ea typeface="楷体" panose="02010609060101010101" pitchFamily="49" charset="-122"/>
              </a:rPr>
              <a:t>5%</a:t>
            </a:r>
            <a:r>
              <a:rPr lang="zh-CN" altLang="en-US" sz="2800">
                <a:latin typeface="楷体" panose="02010609060101010101" pitchFamily="49" charset="-122"/>
                <a:ea typeface="楷体" panose="02010609060101010101" pitchFamily="49" charset="-122"/>
              </a:rPr>
              <a:t>的征收率计算应纳税额；</a:t>
            </a:r>
            <a:endParaRPr lang="en-US" altLang="zh-CN" sz="2800">
              <a:latin typeface="楷体" panose="02010609060101010101" pitchFamily="49" charset="-122"/>
              <a:ea typeface="楷体" panose="02010609060101010101" pitchFamily="49" charset="-122"/>
            </a:endParaRPr>
          </a:p>
          <a:p>
            <a:r>
              <a:rPr lang="zh-CN" altLang="en-US" sz="2800">
                <a:latin typeface="楷体" panose="02010609060101010101" pitchFamily="49" charset="-122"/>
                <a:ea typeface="楷体" panose="02010609060101010101" pitchFamily="49" charset="-122"/>
              </a:rPr>
              <a:t>其他个人出租住房，按照</a:t>
            </a:r>
            <a:r>
              <a:rPr lang="en-US" altLang="zh-CN" sz="2800">
                <a:latin typeface="楷体" panose="02010609060101010101" pitchFamily="49" charset="-122"/>
                <a:ea typeface="楷体" panose="02010609060101010101" pitchFamily="49" charset="-122"/>
              </a:rPr>
              <a:t>5%</a:t>
            </a:r>
            <a:r>
              <a:rPr lang="zh-CN" altLang="en-US" sz="2800">
                <a:latin typeface="楷体" panose="02010609060101010101" pitchFamily="49" charset="-122"/>
                <a:ea typeface="楷体" panose="02010609060101010101" pitchFamily="49" charset="-122"/>
              </a:rPr>
              <a:t>的征收率减按</a:t>
            </a:r>
            <a:r>
              <a:rPr lang="en-US" altLang="zh-CN" sz="2800">
                <a:latin typeface="楷体" panose="02010609060101010101" pitchFamily="49" charset="-122"/>
                <a:ea typeface="楷体" panose="02010609060101010101" pitchFamily="49" charset="-122"/>
              </a:rPr>
              <a:t>1.5%</a:t>
            </a:r>
            <a:r>
              <a:rPr lang="zh-CN" altLang="en-US" sz="2800">
                <a:latin typeface="楷体" panose="02010609060101010101" pitchFamily="49" charset="-122"/>
                <a:ea typeface="楷体" panose="02010609060101010101" pitchFamily="49" charset="-122"/>
              </a:rPr>
              <a:t>计算应纳税额</a:t>
            </a:r>
            <a:r>
              <a:rPr lang="zh-CN" altLang="en-US" sz="2400" b="1">
                <a:solidFill>
                  <a:srgbClr val="FF0000"/>
                </a:solidFill>
                <a:latin typeface="楷体" panose="02010609060101010101" pitchFamily="49" charset="-122"/>
                <a:ea typeface="楷体" panose="02010609060101010101" pitchFamily="49" charset="-122"/>
              </a:rPr>
              <a:t>  应纳税款</a:t>
            </a:r>
            <a:r>
              <a:rPr lang="en-US" altLang="zh-CN" sz="2400" b="1">
                <a:solidFill>
                  <a:srgbClr val="FF0000"/>
                </a:solidFill>
                <a:latin typeface="楷体" panose="02010609060101010101" pitchFamily="49" charset="-122"/>
                <a:ea typeface="楷体" panose="02010609060101010101" pitchFamily="49" charset="-122"/>
              </a:rPr>
              <a:t>=</a:t>
            </a:r>
            <a:r>
              <a:rPr lang="zh-CN" altLang="en-US" sz="2400" b="1">
                <a:solidFill>
                  <a:srgbClr val="FF0000"/>
                </a:solidFill>
                <a:latin typeface="楷体" panose="02010609060101010101" pitchFamily="49" charset="-122"/>
                <a:ea typeface="楷体" panose="02010609060101010101" pitchFamily="49" charset="-122"/>
              </a:rPr>
              <a:t>含税销售额</a:t>
            </a:r>
            <a:r>
              <a:rPr lang="en-US" altLang="zh-CN" sz="2400" b="1">
                <a:solidFill>
                  <a:srgbClr val="FF0000"/>
                </a:solidFill>
                <a:latin typeface="楷体" panose="02010609060101010101" pitchFamily="49" charset="-122"/>
                <a:ea typeface="楷体" panose="02010609060101010101" pitchFamily="49" charset="-122"/>
              </a:rPr>
              <a:t>÷(1+5%)×1.5%</a:t>
            </a:r>
            <a:r>
              <a:rPr lang="zh-CN" altLang="en-US" sz="2400" b="1">
                <a:solidFill>
                  <a:srgbClr val="FF0000"/>
                </a:solidFill>
                <a:latin typeface="楷体" panose="02010609060101010101" pitchFamily="49" charset="-122"/>
                <a:ea typeface="楷体" panose="02010609060101010101" pitchFamily="49" charset="-122"/>
              </a:rPr>
              <a:t>）</a:t>
            </a:r>
            <a:endParaRPr lang="en-US" altLang="zh-CN" sz="2400" b="1">
              <a:solidFill>
                <a:srgbClr val="FF0000"/>
              </a:solidFill>
              <a:latin typeface="楷体" panose="02010609060101010101" pitchFamily="49" charset="-122"/>
              <a:ea typeface="楷体" panose="02010609060101010101" pitchFamily="49" charset="-122"/>
            </a:endParaRPr>
          </a:p>
          <a:p>
            <a:pPr>
              <a:buFontTx/>
              <a:buNone/>
            </a:pPr>
            <a:r>
              <a:rPr lang="zh-CN" altLang="en-US" sz="2800" b="1"/>
              <a:t>个人出租房屋的个人所得税</a:t>
            </a:r>
            <a:r>
              <a:rPr lang="zh-CN" altLang="en-US" sz="2800" b="1">
                <a:solidFill>
                  <a:srgbClr val="FF0000"/>
                </a:solidFill>
              </a:rPr>
              <a:t>应税收入不含</a:t>
            </a:r>
            <a:r>
              <a:rPr lang="zh-CN" altLang="en-US" sz="2800" b="1" i="1" u="sng"/>
              <a:t>增值税；</a:t>
            </a:r>
            <a:r>
              <a:rPr lang="zh-CN" altLang="en-US" sz="2800" b="1"/>
              <a:t>计算房屋出租所得</a:t>
            </a:r>
            <a:r>
              <a:rPr lang="zh-CN" altLang="en-US" sz="2800" b="1">
                <a:solidFill>
                  <a:srgbClr val="FF0000"/>
                </a:solidFill>
              </a:rPr>
              <a:t>可扣除的税费不包括</a:t>
            </a:r>
            <a:r>
              <a:rPr lang="zh-CN" altLang="en-US" sz="2800" b="1" i="1"/>
              <a:t>本次出租缴纳的</a:t>
            </a:r>
            <a:r>
              <a:rPr lang="zh-CN" altLang="en-US" sz="2800" b="1" i="1" u="sng"/>
              <a:t>增值税</a:t>
            </a:r>
            <a:r>
              <a:rPr lang="zh-CN" altLang="en-US" sz="2800" b="1" i="1"/>
              <a:t>。</a:t>
            </a:r>
            <a:endParaRPr lang="en-US" altLang="zh-CN" sz="2800" b="1" i="1"/>
          </a:p>
          <a:p>
            <a:endParaRPr lang="zh-CN" alt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a:extLst>
              <a:ext uri="{FF2B5EF4-FFF2-40B4-BE49-F238E27FC236}">
                <a16:creationId xmlns:a16="http://schemas.microsoft.com/office/drawing/2014/main" id="{45483DFD-CD00-47CD-9997-913C7364A37D}"/>
              </a:ext>
            </a:extLst>
          </p:cNvPr>
          <p:cNvSpPr>
            <a:spLocks noGrp="1" noChangeArrowheads="1"/>
          </p:cNvSpPr>
          <p:nvPr>
            <p:ph idx="1"/>
          </p:nvPr>
        </p:nvSpPr>
        <p:spPr>
          <a:xfrm>
            <a:off x="1066800" y="457200"/>
            <a:ext cx="7620000" cy="5673725"/>
          </a:xfrm>
        </p:spPr>
        <p:txBody>
          <a:bodyPr/>
          <a:lstStyle/>
          <a:p>
            <a:pPr eaLnBrk="1" hangingPunct="1"/>
            <a:r>
              <a:rPr lang="en-US" altLang="zh-CN" b="1">
                <a:latin typeface="Times New Roman" panose="02020603050405020304" pitchFamily="18" charset="0"/>
                <a:cs typeface="Times New Roman" panose="02020603050405020304" pitchFamily="18" charset="0"/>
              </a:rPr>
              <a:t>【</a:t>
            </a:r>
            <a:r>
              <a:rPr lang="zh-CN" altLang="en-US" b="1">
                <a:latin typeface="Times New Roman" panose="02020603050405020304" pitchFamily="18" charset="0"/>
                <a:cs typeface="Times New Roman" panose="02020603050405020304" pitchFamily="18" charset="0"/>
              </a:rPr>
              <a:t>例题</a:t>
            </a:r>
            <a:r>
              <a:rPr lang="en-US" altLang="zh-CN" b="1">
                <a:latin typeface="Times New Roman" panose="02020603050405020304" pitchFamily="18" charset="0"/>
                <a:cs typeface="Times New Roman" panose="02020603050405020304" pitchFamily="18" charset="0"/>
              </a:rPr>
              <a:t>】</a:t>
            </a:r>
            <a:r>
              <a:rPr lang="zh-CN" altLang="en-US" b="1">
                <a:latin typeface="Times New Roman" panose="02020603050405020304" pitchFamily="18" charset="0"/>
                <a:cs typeface="Times New Roman" panose="02020603050405020304" pitchFamily="18" charset="0"/>
              </a:rPr>
              <a:t>某市丁某</a:t>
            </a:r>
            <a:r>
              <a:rPr lang="en-US" altLang="zh-CN" b="1">
                <a:latin typeface="Times New Roman" panose="02020603050405020304" pitchFamily="18" charset="0"/>
                <a:cs typeface="Times New Roman" panose="02020603050405020304" pitchFamily="18" charset="0"/>
              </a:rPr>
              <a:t>1</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6</a:t>
            </a:r>
            <a:r>
              <a:rPr lang="zh-CN" altLang="en-US" b="1">
                <a:latin typeface="Times New Roman" panose="02020603050405020304" pitchFamily="18" charset="0"/>
                <a:cs typeface="Times New Roman" panose="02020603050405020304" pitchFamily="18" charset="0"/>
              </a:rPr>
              <a:t>月每月取得出租居民住房租金收入 </a:t>
            </a:r>
            <a:r>
              <a:rPr lang="en-US" altLang="zh-CN" b="1">
                <a:latin typeface="Times New Roman" panose="02020603050405020304" pitchFamily="18" charset="0"/>
                <a:cs typeface="Times New Roman" panose="02020603050405020304" pitchFamily="18" charset="0"/>
              </a:rPr>
              <a:t>5000</a:t>
            </a:r>
            <a:r>
              <a:rPr lang="zh-CN" altLang="en-US" b="1">
                <a:latin typeface="Times New Roman" panose="02020603050405020304" pitchFamily="18" charset="0"/>
                <a:cs typeface="Times New Roman" panose="02020603050405020304" pitchFamily="18" charset="0"/>
              </a:rPr>
              <a:t>元（按市场价出租，当期未发生修缮费用）。计算丁某</a:t>
            </a:r>
            <a:r>
              <a:rPr lang="en-US" altLang="zh-CN" b="1">
                <a:latin typeface="Times New Roman" panose="02020603050405020304" pitchFamily="18" charset="0"/>
                <a:cs typeface="Times New Roman" panose="02020603050405020304" pitchFamily="18" charset="0"/>
              </a:rPr>
              <a:t>1</a:t>
            </a:r>
            <a:r>
              <a:rPr lang="zh-CN" altLang="en-US" b="1">
                <a:latin typeface="Times New Roman" panose="02020603050405020304" pitchFamily="18" charset="0"/>
                <a:cs typeface="Times New Roman" panose="02020603050405020304" pitchFamily="18" charset="0"/>
              </a:rPr>
              <a:t>～</a:t>
            </a:r>
            <a:r>
              <a:rPr lang="en-US" altLang="zh-CN" b="1">
                <a:latin typeface="Times New Roman" panose="02020603050405020304" pitchFamily="18" charset="0"/>
                <a:cs typeface="Times New Roman" panose="02020603050405020304" pitchFamily="18" charset="0"/>
              </a:rPr>
              <a:t>6</a:t>
            </a:r>
            <a:r>
              <a:rPr lang="zh-CN" altLang="en-US" b="1">
                <a:latin typeface="Times New Roman" panose="02020603050405020304" pitchFamily="18" charset="0"/>
                <a:cs typeface="Times New Roman" panose="02020603050405020304" pitchFamily="18" charset="0"/>
              </a:rPr>
              <a:t>月应缴纳的个人所得税。</a:t>
            </a:r>
            <a:endParaRPr lang="en-US" altLang="zh-CN" b="1">
              <a:latin typeface="Times New Roman" panose="02020603050405020304" pitchFamily="18" charset="0"/>
              <a:cs typeface="Times New Roman" panose="02020603050405020304" pitchFamily="18" charset="0"/>
            </a:endParaRPr>
          </a:p>
          <a:p>
            <a:pPr eaLnBrk="1" hangingPunct="1"/>
            <a:endParaRPr lang="zh-CN" alt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内容占位符 2">
            <a:extLst>
              <a:ext uri="{FF2B5EF4-FFF2-40B4-BE49-F238E27FC236}">
                <a16:creationId xmlns:a16="http://schemas.microsoft.com/office/drawing/2014/main" id="{25040197-7531-48F4-90DD-4214B8F78BD9}"/>
              </a:ext>
            </a:extLst>
          </p:cNvPr>
          <p:cNvSpPr>
            <a:spLocks noGrp="1"/>
          </p:cNvSpPr>
          <p:nvPr>
            <p:ph idx="1"/>
          </p:nvPr>
        </p:nvSpPr>
        <p:spPr>
          <a:xfrm>
            <a:off x="1295400" y="228600"/>
            <a:ext cx="7772400" cy="5867400"/>
          </a:xfrm>
        </p:spPr>
        <p:txBody>
          <a:bodyPr/>
          <a:lstStyle/>
          <a:p>
            <a:r>
              <a:rPr lang="en-US" altLang="zh-CN" sz="2800">
                <a:latin typeface="Times New Roman" panose="02020603050405020304" pitchFamily="18" charset="0"/>
                <a:cs typeface="Times New Roman" panose="02020603050405020304" pitchFamily="18" charset="0"/>
              </a:rPr>
              <a:t>8000</a:t>
            </a:r>
            <a:r>
              <a:rPr lang="zh-CN" altLang="en-US" sz="2800">
                <a:latin typeface="Times New Roman" panose="02020603050405020304" pitchFamily="18" charset="0"/>
                <a:cs typeface="Times New Roman" panose="02020603050405020304" pitchFamily="18" charset="0"/>
              </a:rPr>
              <a:t>元： </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实际税率</a:t>
            </a:r>
            <a:r>
              <a:rPr lang="en-US" altLang="zh-CN" sz="2800">
                <a:latin typeface="Times New Roman" panose="02020603050405020304" pitchFamily="18" charset="0"/>
                <a:cs typeface="Times New Roman" panose="02020603050405020304" pitchFamily="18" charset="0"/>
              </a:rPr>
              <a:t>=1.125%</a:t>
            </a:r>
            <a:r>
              <a:rPr lang="zh-CN" altLang="en-US" sz="2800">
                <a:latin typeface="Times New Roman" panose="02020603050405020304" pitchFamily="18" charset="0"/>
                <a:cs typeface="Times New Roman" panose="02020603050405020304" pitchFamily="18" charset="0"/>
              </a:rPr>
              <a:t>）</a:t>
            </a:r>
            <a:endParaRPr lang="en-US" altLang="zh-CN" sz="2800">
              <a:latin typeface="Times New Roman" panose="02020603050405020304" pitchFamily="18" charset="0"/>
              <a:cs typeface="Times New Roman" panose="02020603050405020304" pitchFamily="18" charset="0"/>
            </a:endParaRPr>
          </a:p>
          <a:p>
            <a:r>
              <a:rPr lang="zh-CN" altLang="en-US" sz="2800">
                <a:latin typeface="Times New Roman" panose="02020603050405020304" pitchFamily="18" charset="0"/>
                <a:cs typeface="Times New Roman" panose="02020603050405020304" pitchFamily="18" charset="0"/>
              </a:rPr>
              <a:t>应纳税所得额</a:t>
            </a:r>
            <a:r>
              <a:rPr lang="en-US" altLang="zh-CN" sz="2800">
                <a:latin typeface="Times New Roman" panose="02020603050405020304" pitchFamily="18" charset="0"/>
                <a:cs typeface="Times New Roman" panose="02020603050405020304" pitchFamily="18" charset="0"/>
              </a:rPr>
              <a:t>=8000-5000=3000</a:t>
            </a:r>
            <a:r>
              <a:rPr lang="zh-CN" altLang="en-US" sz="2800">
                <a:latin typeface="Times New Roman" panose="02020603050405020304" pitchFamily="18" charset="0"/>
                <a:cs typeface="Times New Roman" panose="02020603050405020304" pitchFamily="18" charset="0"/>
              </a:rPr>
              <a:t>（元）</a:t>
            </a:r>
            <a:endParaRPr lang="en-US" altLang="zh-CN" sz="2800">
              <a:latin typeface="Times New Roman" panose="02020603050405020304" pitchFamily="18" charset="0"/>
              <a:cs typeface="Times New Roman" panose="02020603050405020304" pitchFamily="18" charset="0"/>
            </a:endParaRPr>
          </a:p>
          <a:p>
            <a:r>
              <a:rPr lang="zh-CN" altLang="en-US" sz="2800">
                <a:latin typeface="Times New Roman" panose="02020603050405020304" pitchFamily="18" charset="0"/>
                <a:cs typeface="Times New Roman" panose="02020603050405020304" pitchFamily="18" charset="0"/>
              </a:rPr>
              <a:t>应纳税额</a:t>
            </a:r>
            <a:r>
              <a:rPr lang="en-US" altLang="zh-CN" sz="2800">
                <a:latin typeface="Times New Roman" panose="02020603050405020304" pitchFamily="18" charset="0"/>
                <a:cs typeface="Times New Roman" panose="02020603050405020304" pitchFamily="18" charset="0"/>
              </a:rPr>
              <a:t>=3000×3%=90</a:t>
            </a:r>
            <a:r>
              <a:rPr lang="zh-CN" altLang="en-US" sz="2800">
                <a:latin typeface="Times New Roman" panose="02020603050405020304" pitchFamily="18" charset="0"/>
                <a:cs typeface="Times New Roman" panose="02020603050405020304" pitchFamily="18" charset="0"/>
              </a:rPr>
              <a:t>（元）</a:t>
            </a:r>
            <a:endParaRPr lang="en-US" altLang="zh-CN" sz="2800">
              <a:latin typeface="Times New Roman" panose="02020603050405020304" pitchFamily="18" charset="0"/>
              <a:cs typeface="Times New Roman" panose="02020603050405020304" pitchFamily="18" charset="0"/>
            </a:endParaRPr>
          </a:p>
          <a:p>
            <a:r>
              <a:rPr lang="en-US" altLang="zh-CN" sz="2800">
                <a:latin typeface="Times New Roman" panose="02020603050405020304" pitchFamily="18" charset="0"/>
                <a:cs typeface="Times New Roman" panose="02020603050405020304" pitchFamily="18" charset="0"/>
              </a:rPr>
              <a:t>10000</a:t>
            </a:r>
            <a:r>
              <a:rPr lang="zh-CN" altLang="en-US" sz="2800">
                <a:latin typeface="Times New Roman" panose="02020603050405020304" pitchFamily="18" charset="0"/>
                <a:cs typeface="Times New Roman" panose="02020603050405020304" pitchFamily="18" charset="0"/>
              </a:rPr>
              <a:t>元</a:t>
            </a:r>
            <a:r>
              <a:rPr lang="zh-CN" altLang="en-US" sz="2800">
                <a:latin typeface="Times New Roman" panose="02020603050405020304" pitchFamily="18" charset="0"/>
                <a:cs typeface="Times New Roman" panose="02020603050405020304" pitchFamily="18" charset="0"/>
                <a:sym typeface="Wingdings" panose="05000000000000000000" pitchFamily="2" charset="2"/>
              </a:rPr>
              <a:t>： （实际税率</a:t>
            </a:r>
            <a:r>
              <a:rPr lang="en-US" altLang="zh-CN" sz="2800">
                <a:latin typeface="Times New Roman" panose="02020603050405020304" pitchFamily="18" charset="0"/>
                <a:cs typeface="Times New Roman" panose="02020603050405020304" pitchFamily="18" charset="0"/>
                <a:sym typeface="Wingdings" panose="05000000000000000000" pitchFamily="2" charset="2"/>
              </a:rPr>
              <a:t>=2.9%</a:t>
            </a:r>
            <a:r>
              <a:rPr lang="zh-CN" altLang="en-US" sz="2800">
                <a:latin typeface="Times New Roman" panose="02020603050405020304" pitchFamily="18" charset="0"/>
                <a:cs typeface="Times New Roman" panose="02020603050405020304" pitchFamily="18" charset="0"/>
                <a:sym typeface="Wingdings" panose="05000000000000000000" pitchFamily="2" charset="2"/>
              </a:rPr>
              <a:t>）</a:t>
            </a:r>
            <a:endParaRPr lang="en-US" altLang="zh-CN" sz="2800">
              <a:latin typeface="Times New Roman" panose="02020603050405020304" pitchFamily="18" charset="0"/>
              <a:cs typeface="Times New Roman" panose="02020603050405020304" pitchFamily="18" charset="0"/>
            </a:endParaRPr>
          </a:p>
          <a:p>
            <a:r>
              <a:rPr lang="zh-CN" altLang="en-US" sz="2800">
                <a:latin typeface="Times New Roman" panose="02020603050405020304" pitchFamily="18" charset="0"/>
                <a:cs typeface="Times New Roman" panose="02020603050405020304" pitchFamily="18" charset="0"/>
              </a:rPr>
              <a:t>应纳税所得额</a:t>
            </a:r>
            <a:r>
              <a:rPr lang="en-US" altLang="zh-CN" sz="2800">
                <a:latin typeface="Times New Roman" panose="02020603050405020304" pitchFamily="18" charset="0"/>
                <a:cs typeface="Times New Roman" panose="02020603050405020304" pitchFamily="18" charset="0"/>
              </a:rPr>
              <a:t>=10000-5000=5000</a:t>
            </a:r>
            <a:r>
              <a:rPr lang="zh-CN" altLang="en-US" sz="2800">
                <a:latin typeface="Times New Roman" panose="02020603050405020304" pitchFamily="18" charset="0"/>
                <a:cs typeface="Times New Roman" panose="02020603050405020304" pitchFamily="18" charset="0"/>
              </a:rPr>
              <a:t>（元）</a:t>
            </a:r>
            <a:endParaRPr lang="en-US" altLang="zh-CN" sz="2800">
              <a:latin typeface="Times New Roman" panose="02020603050405020304" pitchFamily="18" charset="0"/>
              <a:cs typeface="Times New Roman" panose="02020603050405020304" pitchFamily="18" charset="0"/>
            </a:endParaRPr>
          </a:p>
          <a:p>
            <a:r>
              <a:rPr lang="zh-CN" altLang="en-US" sz="2800">
                <a:latin typeface="Times New Roman" panose="02020603050405020304" pitchFamily="18" charset="0"/>
                <a:cs typeface="Times New Roman" panose="02020603050405020304" pitchFamily="18" charset="0"/>
              </a:rPr>
              <a:t>应纳税额</a:t>
            </a:r>
            <a:r>
              <a:rPr lang="en-US" altLang="zh-CN" sz="2800">
                <a:latin typeface="Times New Roman" panose="02020603050405020304" pitchFamily="18" charset="0"/>
                <a:cs typeface="Times New Roman" panose="02020603050405020304" pitchFamily="18" charset="0"/>
              </a:rPr>
              <a:t>=5000×10%-210=290</a:t>
            </a:r>
            <a:r>
              <a:rPr lang="zh-CN" altLang="en-US" sz="2800">
                <a:latin typeface="Times New Roman" panose="02020603050405020304" pitchFamily="18" charset="0"/>
                <a:cs typeface="Times New Roman" panose="02020603050405020304" pitchFamily="18" charset="0"/>
              </a:rPr>
              <a:t>（元）</a:t>
            </a:r>
            <a:endParaRPr lang="en-US" altLang="zh-CN" sz="2800">
              <a:latin typeface="Times New Roman" panose="02020603050405020304" pitchFamily="18" charset="0"/>
              <a:cs typeface="Times New Roman" panose="02020603050405020304" pitchFamily="18" charset="0"/>
            </a:endParaRPr>
          </a:p>
          <a:p>
            <a:r>
              <a:rPr lang="en-US" altLang="zh-CN" sz="2800">
                <a:latin typeface="Times New Roman" panose="02020603050405020304" pitchFamily="18" charset="0"/>
                <a:cs typeface="Times New Roman" panose="02020603050405020304" pitchFamily="18" charset="0"/>
              </a:rPr>
              <a:t>30000</a:t>
            </a:r>
            <a:r>
              <a:rPr lang="zh-CN" altLang="en-US" sz="2800">
                <a:latin typeface="Times New Roman" panose="02020603050405020304" pitchFamily="18" charset="0"/>
                <a:cs typeface="Times New Roman" panose="02020603050405020304" pitchFamily="18" charset="0"/>
              </a:rPr>
              <a:t>元：  （实际税率</a:t>
            </a:r>
            <a:r>
              <a:rPr lang="en-US" altLang="zh-CN" sz="2800">
                <a:latin typeface="Times New Roman" panose="02020603050405020304" pitchFamily="18" charset="0"/>
                <a:cs typeface="Times New Roman" panose="02020603050405020304" pitchFamily="18" charset="0"/>
              </a:rPr>
              <a:t>=11.97%</a:t>
            </a:r>
            <a:r>
              <a:rPr lang="zh-CN" altLang="en-US" sz="2800">
                <a:latin typeface="Times New Roman" panose="02020603050405020304" pitchFamily="18" charset="0"/>
                <a:cs typeface="Times New Roman" panose="02020603050405020304" pitchFamily="18" charset="0"/>
              </a:rPr>
              <a:t>）</a:t>
            </a:r>
            <a:endParaRPr lang="en-US" altLang="zh-CN" sz="2800">
              <a:latin typeface="Times New Roman" panose="02020603050405020304" pitchFamily="18" charset="0"/>
              <a:cs typeface="Times New Roman" panose="02020603050405020304" pitchFamily="18" charset="0"/>
            </a:endParaRPr>
          </a:p>
          <a:p>
            <a:r>
              <a:rPr lang="zh-CN" altLang="en-US" sz="2800">
                <a:latin typeface="Times New Roman" panose="02020603050405020304" pitchFamily="18" charset="0"/>
                <a:cs typeface="Times New Roman" panose="02020603050405020304" pitchFamily="18" charset="0"/>
              </a:rPr>
              <a:t>应纳税所得额</a:t>
            </a:r>
            <a:r>
              <a:rPr lang="en-US" altLang="zh-CN" sz="2800">
                <a:latin typeface="Times New Roman" panose="02020603050405020304" pitchFamily="18" charset="0"/>
                <a:cs typeface="Times New Roman" panose="02020603050405020304" pitchFamily="18" charset="0"/>
              </a:rPr>
              <a:t>=30000-5000=25000</a:t>
            </a:r>
          </a:p>
          <a:p>
            <a:r>
              <a:rPr lang="zh-CN" altLang="en-US" sz="2800">
                <a:latin typeface="Times New Roman" panose="02020603050405020304" pitchFamily="18" charset="0"/>
                <a:cs typeface="Times New Roman" panose="02020603050405020304" pitchFamily="18" charset="0"/>
              </a:rPr>
              <a:t>应纳税额</a:t>
            </a:r>
            <a:r>
              <a:rPr lang="en-US" altLang="zh-CN" sz="2800">
                <a:latin typeface="Times New Roman" panose="02020603050405020304" pitchFamily="18" charset="0"/>
                <a:cs typeface="Times New Roman" panose="02020603050405020304" pitchFamily="18" charset="0"/>
              </a:rPr>
              <a:t>=25000×20%-1410=3590</a:t>
            </a:r>
          </a:p>
          <a:p>
            <a:r>
              <a:rPr lang="en-US" altLang="zh-CN" sz="2800">
                <a:latin typeface="Times New Roman" panose="02020603050405020304" pitchFamily="18" charset="0"/>
                <a:cs typeface="Times New Roman" panose="02020603050405020304" pitchFamily="18" charset="0"/>
              </a:rPr>
              <a:t>100000</a:t>
            </a:r>
            <a:r>
              <a:rPr lang="zh-CN" altLang="en-US" sz="2800">
                <a:latin typeface="Times New Roman" panose="02020603050405020304" pitchFamily="18" charset="0"/>
                <a:cs typeface="Times New Roman" panose="02020603050405020304" pitchFamily="18" charset="0"/>
              </a:rPr>
              <a:t>元</a:t>
            </a:r>
            <a:r>
              <a:rPr lang="zh-CN" altLang="en-US" sz="2800">
                <a:latin typeface="Times New Roman" panose="02020603050405020304" pitchFamily="18" charset="0"/>
                <a:cs typeface="Times New Roman" panose="02020603050405020304" pitchFamily="18" charset="0"/>
                <a:sym typeface="Wingdings" panose="05000000000000000000" pitchFamily="2" charset="2"/>
              </a:rPr>
              <a:t>： （实际税率</a:t>
            </a:r>
            <a:r>
              <a:rPr lang="en-US" altLang="zh-CN" sz="2800">
                <a:latin typeface="Times New Roman" panose="02020603050405020304" pitchFamily="18" charset="0"/>
                <a:cs typeface="Times New Roman" panose="02020603050405020304" pitchFamily="18" charset="0"/>
                <a:sym typeface="Wingdings" panose="05000000000000000000" pitchFamily="2" charset="2"/>
              </a:rPr>
              <a:t>=27.59%</a:t>
            </a:r>
            <a:r>
              <a:rPr lang="zh-CN" altLang="en-US" sz="2800">
                <a:latin typeface="Times New Roman" panose="02020603050405020304" pitchFamily="18" charset="0"/>
                <a:cs typeface="Times New Roman" panose="02020603050405020304" pitchFamily="18" charset="0"/>
                <a:sym typeface="Wingdings" panose="05000000000000000000" pitchFamily="2" charset="2"/>
              </a:rPr>
              <a:t>）</a:t>
            </a:r>
            <a:endParaRPr lang="en-US" altLang="zh-CN" sz="2800">
              <a:latin typeface="Times New Roman" panose="02020603050405020304" pitchFamily="18" charset="0"/>
              <a:cs typeface="Times New Roman" panose="02020603050405020304" pitchFamily="18" charset="0"/>
            </a:endParaRPr>
          </a:p>
          <a:p>
            <a:r>
              <a:rPr lang="zh-CN" altLang="en-US" sz="2800">
                <a:latin typeface="Times New Roman" panose="02020603050405020304" pitchFamily="18" charset="0"/>
                <a:cs typeface="Times New Roman" panose="02020603050405020304" pitchFamily="18" charset="0"/>
              </a:rPr>
              <a:t>应纳税所得额</a:t>
            </a:r>
            <a:r>
              <a:rPr lang="en-US" altLang="zh-CN" sz="2800">
                <a:latin typeface="Times New Roman" panose="02020603050405020304" pitchFamily="18" charset="0"/>
                <a:cs typeface="Times New Roman" panose="02020603050405020304" pitchFamily="18" charset="0"/>
              </a:rPr>
              <a:t>=100000-5000=95000</a:t>
            </a:r>
          </a:p>
          <a:p>
            <a:r>
              <a:rPr lang="zh-CN" altLang="en-US" sz="2800">
                <a:latin typeface="Times New Roman" panose="02020603050405020304" pitchFamily="18" charset="0"/>
                <a:cs typeface="Times New Roman" panose="02020603050405020304" pitchFamily="18" charset="0"/>
              </a:rPr>
              <a:t>应纳税额</a:t>
            </a:r>
            <a:r>
              <a:rPr lang="en-US" altLang="zh-CN" sz="2800">
                <a:latin typeface="Times New Roman" panose="02020603050405020304" pitchFamily="18" charset="0"/>
                <a:cs typeface="Times New Roman" panose="02020603050405020304" pitchFamily="18" charset="0"/>
              </a:rPr>
              <a:t>=95000×45%-15160=27590</a:t>
            </a:r>
          </a:p>
          <a:p>
            <a:endParaRPr lang="zh-CN" alt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内容占位符 2">
            <a:extLst>
              <a:ext uri="{FF2B5EF4-FFF2-40B4-BE49-F238E27FC236}">
                <a16:creationId xmlns:a16="http://schemas.microsoft.com/office/drawing/2014/main" id="{01C1A1F9-BF1F-4656-924F-036019B71986}"/>
              </a:ext>
            </a:extLst>
          </p:cNvPr>
          <p:cNvSpPr>
            <a:spLocks noGrp="1" noChangeArrowheads="1"/>
          </p:cNvSpPr>
          <p:nvPr>
            <p:ph idx="1"/>
          </p:nvPr>
        </p:nvSpPr>
        <p:spPr>
          <a:xfrm>
            <a:off x="838200" y="457200"/>
            <a:ext cx="8229600" cy="5638800"/>
          </a:xfrm>
        </p:spPr>
        <p:txBody>
          <a:bodyPr/>
          <a:lstStyle/>
          <a:p>
            <a:r>
              <a:rPr lang="en-US" altLang="zh-CN" sz="2800"/>
              <a:t>『</a:t>
            </a:r>
            <a:r>
              <a:rPr lang="zh-CN" altLang="en-US" sz="2800"/>
              <a:t>答案</a:t>
            </a:r>
            <a:r>
              <a:rPr lang="en-US" altLang="zh-CN" sz="2800"/>
              <a:t>』 </a:t>
            </a:r>
            <a:r>
              <a:rPr lang="zh-CN" altLang="en-US" sz="2800" b="1">
                <a:latin typeface="仿宋_GB2312"/>
                <a:ea typeface="仿宋_GB2312"/>
                <a:cs typeface="仿宋_GB2312"/>
              </a:rPr>
              <a:t>（</a:t>
            </a:r>
            <a:r>
              <a:rPr lang="en-US" altLang="zh-CN" sz="2800" b="1">
                <a:latin typeface="仿宋_GB2312"/>
                <a:ea typeface="仿宋_GB2312"/>
                <a:cs typeface="仿宋_GB2312"/>
              </a:rPr>
              <a:t>1</a:t>
            </a:r>
            <a:r>
              <a:rPr lang="zh-CN" altLang="en-US" sz="2800" b="1">
                <a:latin typeface="仿宋_GB2312"/>
                <a:ea typeface="仿宋_GB2312"/>
                <a:cs typeface="仿宋_GB2312"/>
              </a:rPr>
              <a:t>）因月租金收入未达到起征点，免征增值税和城建税及教育费附加</a:t>
            </a:r>
            <a:endParaRPr lang="en-US" altLang="zh-CN" sz="2800" b="1">
              <a:latin typeface="仿宋_GB2312"/>
              <a:ea typeface="仿宋_GB2312"/>
              <a:cs typeface="仿宋_GB2312"/>
            </a:endParaRPr>
          </a:p>
          <a:p>
            <a:r>
              <a:rPr lang="zh-CN" altLang="en-US" sz="2800" b="1">
                <a:latin typeface="仿宋_GB2312"/>
                <a:ea typeface="仿宋_GB2312"/>
                <a:cs typeface="仿宋_GB2312"/>
              </a:rPr>
              <a:t>（</a:t>
            </a:r>
            <a:r>
              <a:rPr lang="en-US" altLang="zh-CN" sz="2800" b="1">
                <a:latin typeface="仿宋_GB2312"/>
                <a:ea typeface="仿宋_GB2312"/>
                <a:cs typeface="仿宋_GB2312"/>
              </a:rPr>
              <a:t>2</a:t>
            </a:r>
            <a:r>
              <a:rPr lang="zh-CN" altLang="en-US" sz="2800" b="1">
                <a:latin typeface="仿宋_GB2312"/>
                <a:ea typeface="仿宋_GB2312"/>
                <a:cs typeface="仿宋_GB2312"/>
              </a:rPr>
              <a:t>）</a:t>
            </a:r>
            <a:r>
              <a:rPr lang="en-US" altLang="zh-CN" sz="2800" b="1">
                <a:latin typeface="仿宋_GB2312"/>
                <a:ea typeface="仿宋_GB2312"/>
                <a:cs typeface="仿宋_GB2312"/>
              </a:rPr>
              <a:t>1</a:t>
            </a:r>
            <a:r>
              <a:rPr lang="zh-CN" altLang="en-US" sz="2800" b="1">
                <a:latin typeface="仿宋_GB2312"/>
                <a:ea typeface="仿宋_GB2312"/>
                <a:cs typeface="仿宋_GB2312"/>
              </a:rPr>
              <a:t>～</a:t>
            </a:r>
            <a:r>
              <a:rPr lang="en-US" altLang="zh-CN" sz="2800" b="1">
                <a:latin typeface="仿宋_GB2312"/>
                <a:ea typeface="仿宋_GB2312"/>
                <a:cs typeface="仿宋_GB2312"/>
              </a:rPr>
              <a:t>6</a:t>
            </a:r>
            <a:r>
              <a:rPr lang="zh-CN" altLang="en-US" sz="2800" b="1">
                <a:latin typeface="仿宋_GB2312"/>
                <a:ea typeface="仿宋_GB2312"/>
                <a:cs typeface="仿宋_GB2312"/>
              </a:rPr>
              <a:t>月租金收入应缴纳的房产税＝</a:t>
            </a:r>
            <a:r>
              <a:rPr lang="en-US" altLang="zh-CN" sz="2800" b="1">
                <a:latin typeface="仿宋_GB2312"/>
                <a:ea typeface="仿宋_GB2312"/>
                <a:cs typeface="仿宋_GB2312"/>
              </a:rPr>
              <a:t>5000</a:t>
            </a:r>
            <a:r>
              <a:rPr lang="en-US" altLang="zh-CN" sz="2800" b="1">
                <a:latin typeface="宋体" panose="02010600030101010101" pitchFamily="2" charset="-122"/>
              </a:rPr>
              <a:t> </a:t>
            </a:r>
            <a:r>
              <a:rPr lang="en-US" altLang="zh-CN" sz="2800" b="1">
                <a:latin typeface="仿宋_GB2312"/>
                <a:ea typeface="仿宋_GB2312"/>
                <a:cs typeface="仿宋_GB2312"/>
              </a:rPr>
              <a:t>×4%×6</a:t>
            </a:r>
            <a:r>
              <a:rPr lang="zh-CN" altLang="en-US" sz="2800" b="1">
                <a:latin typeface="仿宋_GB2312"/>
                <a:ea typeface="仿宋_GB2312"/>
                <a:cs typeface="仿宋_GB2312"/>
              </a:rPr>
              <a:t>＝</a:t>
            </a:r>
            <a:r>
              <a:rPr lang="en-US" altLang="zh-CN" sz="2800" b="1">
                <a:latin typeface="仿宋_GB2312"/>
                <a:ea typeface="仿宋_GB2312"/>
                <a:cs typeface="仿宋_GB2312"/>
              </a:rPr>
              <a:t>1200</a:t>
            </a:r>
            <a:r>
              <a:rPr lang="zh-CN" altLang="en-US" sz="2800" b="1">
                <a:latin typeface="仿宋_GB2312"/>
                <a:ea typeface="仿宋_GB2312"/>
                <a:cs typeface="仿宋_GB2312"/>
              </a:rPr>
              <a:t>（元） </a:t>
            </a:r>
            <a:endParaRPr lang="en-US" altLang="zh-CN" sz="2800" b="1">
              <a:latin typeface="仿宋_GB2312"/>
              <a:ea typeface="仿宋_GB2312"/>
              <a:cs typeface="仿宋_GB2312"/>
            </a:endParaRPr>
          </a:p>
          <a:p>
            <a:r>
              <a:rPr lang="zh-CN" altLang="en-US" sz="2800" b="1">
                <a:latin typeface="仿宋_GB2312"/>
                <a:ea typeface="仿宋_GB2312"/>
                <a:cs typeface="仿宋_GB2312"/>
              </a:rPr>
              <a:t>（</a:t>
            </a:r>
            <a:r>
              <a:rPr lang="en-US" altLang="zh-CN" sz="2800" b="1">
                <a:latin typeface="仿宋_GB2312"/>
                <a:ea typeface="仿宋_GB2312"/>
                <a:cs typeface="仿宋_GB2312"/>
              </a:rPr>
              <a:t>3</a:t>
            </a:r>
            <a:r>
              <a:rPr lang="zh-CN" altLang="en-US" sz="2800" b="1">
                <a:latin typeface="仿宋_GB2312"/>
                <a:ea typeface="仿宋_GB2312"/>
                <a:cs typeface="仿宋_GB2312"/>
              </a:rPr>
              <a:t>）</a:t>
            </a:r>
            <a:r>
              <a:rPr lang="en-US" altLang="zh-CN" sz="2800" b="1">
                <a:latin typeface="仿宋_GB2312"/>
                <a:ea typeface="仿宋_GB2312"/>
                <a:cs typeface="仿宋_GB2312"/>
              </a:rPr>
              <a:t>1</a:t>
            </a:r>
            <a:r>
              <a:rPr lang="zh-CN" altLang="en-US" sz="2800" b="1">
                <a:latin typeface="仿宋_GB2312"/>
                <a:ea typeface="仿宋_GB2312"/>
                <a:cs typeface="仿宋_GB2312"/>
              </a:rPr>
              <a:t>～</a:t>
            </a:r>
            <a:r>
              <a:rPr lang="en-US" altLang="zh-CN" sz="2800" b="1">
                <a:latin typeface="仿宋_GB2312"/>
                <a:ea typeface="仿宋_GB2312"/>
                <a:cs typeface="仿宋_GB2312"/>
              </a:rPr>
              <a:t>6</a:t>
            </a:r>
            <a:r>
              <a:rPr lang="zh-CN" altLang="en-US" sz="2800" b="1">
                <a:latin typeface="仿宋_GB2312"/>
                <a:ea typeface="仿宋_GB2312"/>
                <a:cs typeface="仿宋_GB2312"/>
              </a:rPr>
              <a:t>月租金收入应缴纳的个人所得税＝</a:t>
            </a:r>
            <a:r>
              <a:rPr lang="en-US" altLang="zh-CN" sz="2800" b="1">
                <a:latin typeface="仿宋_GB2312"/>
                <a:ea typeface="仿宋_GB2312"/>
                <a:cs typeface="仿宋_GB2312"/>
              </a:rPr>
              <a:t>〔5000</a:t>
            </a:r>
            <a:r>
              <a:rPr lang="zh-CN" altLang="en-US" sz="2800" b="1">
                <a:latin typeface="仿宋_GB2312"/>
                <a:ea typeface="仿宋_GB2312"/>
                <a:cs typeface="仿宋_GB2312"/>
              </a:rPr>
              <a:t>－</a:t>
            </a:r>
            <a:r>
              <a:rPr lang="en-US" altLang="zh-CN" sz="2800" b="1">
                <a:latin typeface="仿宋_GB2312"/>
                <a:ea typeface="仿宋_GB2312"/>
                <a:cs typeface="仿宋_GB2312"/>
              </a:rPr>
              <a:t>200]</a:t>
            </a:r>
            <a:r>
              <a:rPr lang="en-US" altLang="zh-CN" sz="2800" b="1">
                <a:latin typeface="宋体" panose="02010600030101010101" pitchFamily="2" charset="-122"/>
              </a:rPr>
              <a:t>×</a:t>
            </a:r>
            <a:r>
              <a:rPr lang="zh-CN" altLang="en-US" sz="2800" b="1">
                <a:latin typeface="仿宋_GB2312"/>
                <a:ea typeface="仿宋_GB2312"/>
                <a:cs typeface="仿宋_GB2312"/>
              </a:rPr>
              <a:t>（</a:t>
            </a:r>
            <a:r>
              <a:rPr lang="en-US" altLang="zh-CN" sz="2800" b="1">
                <a:latin typeface="仿宋_GB2312"/>
                <a:ea typeface="仿宋_GB2312"/>
                <a:cs typeface="仿宋_GB2312"/>
              </a:rPr>
              <a:t>1</a:t>
            </a:r>
            <a:r>
              <a:rPr lang="zh-CN" altLang="en-US" sz="2800" b="1">
                <a:latin typeface="仿宋_GB2312"/>
                <a:ea typeface="仿宋_GB2312"/>
                <a:cs typeface="仿宋_GB2312"/>
              </a:rPr>
              <a:t>－</a:t>
            </a:r>
            <a:r>
              <a:rPr lang="en-US" altLang="zh-CN" sz="2800" b="1">
                <a:latin typeface="仿宋_GB2312"/>
                <a:ea typeface="仿宋_GB2312"/>
                <a:cs typeface="仿宋_GB2312"/>
              </a:rPr>
              <a:t>20%</a:t>
            </a:r>
            <a:r>
              <a:rPr lang="zh-CN" altLang="en-US" sz="2800" b="1">
                <a:latin typeface="仿宋_GB2312"/>
                <a:ea typeface="仿宋_GB2312"/>
                <a:cs typeface="仿宋_GB2312"/>
              </a:rPr>
              <a:t>）</a:t>
            </a:r>
            <a:r>
              <a:rPr lang="en-US" altLang="zh-CN" sz="2800" b="1">
                <a:latin typeface="仿宋_GB2312"/>
                <a:ea typeface="仿宋_GB2312"/>
                <a:cs typeface="仿宋_GB2312"/>
              </a:rPr>
              <a:t>×10%×6</a:t>
            </a:r>
            <a:r>
              <a:rPr lang="zh-CN" altLang="en-US" sz="2800" b="1">
                <a:latin typeface="仿宋_GB2312"/>
                <a:ea typeface="仿宋_GB2312"/>
                <a:cs typeface="仿宋_GB2312"/>
              </a:rPr>
              <a:t>＝</a:t>
            </a:r>
            <a:r>
              <a:rPr lang="en-US" altLang="zh-CN" sz="2800" b="1">
                <a:latin typeface="仿宋_GB2312"/>
                <a:ea typeface="仿宋_GB2312"/>
                <a:cs typeface="仿宋_GB2312"/>
              </a:rPr>
              <a:t>2304</a:t>
            </a:r>
            <a:r>
              <a:rPr lang="zh-CN" altLang="en-US" sz="2800" b="1">
                <a:latin typeface="仿宋_GB2312"/>
                <a:ea typeface="仿宋_GB2312"/>
                <a:cs typeface="仿宋_GB2312"/>
              </a:rPr>
              <a:t>（元）</a:t>
            </a:r>
            <a:endParaRPr lang="en-US" altLang="zh-CN" sz="2800" b="1">
              <a:latin typeface="仿宋_GB2312"/>
              <a:ea typeface="仿宋_GB2312"/>
              <a:cs typeface="仿宋_GB2312"/>
            </a:endParaRPr>
          </a:p>
          <a:p>
            <a:r>
              <a:rPr lang="zh-CN" altLang="en-US" sz="2800" b="1">
                <a:latin typeface="仿宋_GB2312"/>
                <a:ea typeface="仿宋_GB2312"/>
                <a:cs typeface="仿宋_GB2312"/>
              </a:rPr>
              <a:t> </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国家税务总局关于全面推开营业税改征增值税试点有关税收征收管理事项的公告</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（国家税务总局公告</a:t>
            </a:r>
            <a:r>
              <a:rPr lang="en-US" altLang="zh-CN" sz="2800">
                <a:latin typeface="楷体" panose="02010609060101010101" pitchFamily="49" charset="-122"/>
                <a:ea typeface="楷体" panose="02010609060101010101" pitchFamily="49" charset="-122"/>
              </a:rPr>
              <a:t>2016</a:t>
            </a:r>
            <a:r>
              <a:rPr lang="zh-CN" altLang="en-US" sz="2800">
                <a:latin typeface="楷体" panose="02010609060101010101" pitchFamily="49" charset="-122"/>
                <a:ea typeface="楷体" panose="02010609060101010101" pitchFamily="49" charset="-122"/>
              </a:rPr>
              <a:t>年第</a:t>
            </a:r>
            <a:r>
              <a:rPr lang="en-US" altLang="zh-CN" sz="2800">
                <a:latin typeface="楷体" panose="02010609060101010101" pitchFamily="49" charset="-122"/>
                <a:ea typeface="楷体" panose="02010609060101010101" pitchFamily="49" charset="-122"/>
              </a:rPr>
              <a:t>23</a:t>
            </a:r>
            <a:r>
              <a:rPr lang="zh-CN" altLang="en-US" sz="2800">
                <a:latin typeface="楷体" panose="02010609060101010101" pitchFamily="49" charset="-122"/>
                <a:ea typeface="楷体" panose="02010609060101010101" pitchFamily="49" charset="-122"/>
              </a:rPr>
              <a:t>号）第六条第四项规定，其他个人采取预收款形式出租</a:t>
            </a:r>
            <a:r>
              <a:rPr lang="zh-CN" altLang="en-US" sz="2800" b="1">
                <a:solidFill>
                  <a:srgbClr val="FF0000"/>
                </a:solidFill>
                <a:latin typeface="楷体" panose="02010609060101010101" pitchFamily="49" charset="-122"/>
                <a:ea typeface="楷体" panose="02010609060101010101" pitchFamily="49" charset="-122"/>
              </a:rPr>
              <a:t>不动产</a:t>
            </a:r>
            <a:r>
              <a:rPr lang="zh-CN" altLang="en-US" sz="2800">
                <a:latin typeface="楷体" panose="02010609060101010101" pitchFamily="49" charset="-122"/>
                <a:ea typeface="楷体" panose="02010609060101010101" pitchFamily="49" charset="-122"/>
              </a:rPr>
              <a:t>，取得的预收租金收入，可在预收款对应的租赁期内平均分摊，分摊后的月租金收入不超过</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万元的，可享受小微企业免征增值税优惠政策。</a:t>
            </a:r>
            <a:endParaRPr lang="zh-CN" altLang="en-US" sz="2800" b="1">
              <a:latin typeface="楷体" panose="02010609060101010101" pitchFamily="49" charset="-122"/>
              <a:ea typeface="楷体" panose="02010609060101010101" pitchFamily="49"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AD4C48-25DC-4895-ACAF-2BFBE052E3C3}"/>
              </a:ext>
            </a:extLst>
          </p:cNvPr>
          <p:cNvSpPr>
            <a:spLocks noGrp="1" noChangeArrowheads="1"/>
          </p:cNvSpPr>
          <p:nvPr>
            <p:ph type="title"/>
          </p:nvPr>
        </p:nvSpPr>
        <p:spPr>
          <a:xfrm>
            <a:off x="1143000" y="609600"/>
            <a:ext cx="7772400" cy="1143000"/>
          </a:xfrm>
        </p:spPr>
        <p:txBody>
          <a:bodyPr/>
          <a:lstStyle/>
          <a:p>
            <a:r>
              <a:rPr lang="zh-CN" altLang="en-US" sz="3200" b="1">
                <a:latin typeface="仿宋" panose="02010609060101010101" pitchFamily="49" charset="-122"/>
                <a:ea typeface="仿宋" panose="02010609060101010101" pitchFamily="49" charset="-122"/>
              </a:rPr>
              <a:t>案例</a:t>
            </a:r>
            <a:r>
              <a:rPr lang="en-US" altLang="zh-CN" sz="3200" b="1">
                <a:latin typeface="仿宋" panose="02010609060101010101" pitchFamily="49" charset="-122"/>
                <a:ea typeface="仿宋" panose="02010609060101010101" pitchFamily="49" charset="-122"/>
              </a:rPr>
              <a:t>1</a:t>
            </a:r>
            <a:r>
              <a:rPr lang="zh-CN" altLang="en-US" sz="3200" b="1">
                <a:latin typeface="仿宋" panose="02010609060101010101" pitchFamily="49" charset="-122"/>
                <a:ea typeface="仿宋" panose="02010609060101010101" pitchFamily="49" charset="-122"/>
              </a:rPr>
              <a:t>：某省会城市居民王某出租住房，出租期限为</a:t>
            </a:r>
            <a:r>
              <a:rPr lang="en-US" altLang="zh-CN" sz="3200" b="1">
                <a:latin typeface="仿宋" panose="02010609060101010101" pitchFamily="49" charset="-122"/>
                <a:ea typeface="仿宋" panose="02010609060101010101" pitchFamily="49" charset="-122"/>
              </a:rPr>
              <a:t>1</a:t>
            </a:r>
            <a:r>
              <a:rPr lang="zh-CN" altLang="en-US" sz="3200" b="1">
                <a:latin typeface="仿宋" panose="02010609060101010101" pitchFamily="49" charset="-122"/>
                <a:ea typeface="仿宋" panose="02010609060101010101" pitchFamily="49" charset="-122"/>
              </a:rPr>
              <a:t>年，租金为</a:t>
            </a:r>
            <a:r>
              <a:rPr lang="en-US" altLang="zh-CN" sz="3200" b="1">
                <a:latin typeface="仿宋" panose="02010609060101010101" pitchFamily="49" charset="-122"/>
                <a:ea typeface="仿宋" panose="02010609060101010101" pitchFamily="49" charset="-122"/>
              </a:rPr>
              <a:t>30</a:t>
            </a:r>
            <a:r>
              <a:rPr lang="zh-CN" altLang="en-US" sz="3200" b="1">
                <a:latin typeface="仿宋" panose="02010609060101010101" pitchFamily="49" charset="-122"/>
                <a:ea typeface="仿宋" panose="02010609060101010101" pitchFamily="49" charset="-122"/>
              </a:rPr>
              <a:t>万元，应缴纳多少个人所得税</a:t>
            </a:r>
            <a:r>
              <a:rPr lang="en-US" altLang="zh-CN" sz="3200" b="1">
                <a:latin typeface="仿宋" panose="02010609060101010101" pitchFamily="49" charset="-122"/>
                <a:ea typeface="仿宋" panose="02010609060101010101" pitchFamily="49" charset="-122"/>
              </a:rPr>
              <a:t>?</a:t>
            </a:r>
            <a:endParaRPr lang="zh-CN" altLang="en-US" sz="3200" b="1">
              <a:latin typeface="仿宋" panose="02010609060101010101" pitchFamily="49" charset="-122"/>
              <a:ea typeface="仿宋" panose="02010609060101010101" pitchFamily="49" charset="-122"/>
            </a:endParaRPr>
          </a:p>
        </p:txBody>
      </p:sp>
      <p:sp>
        <p:nvSpPr>
          <p:cNvPr id="3" name="内容占位符 2">
            <a:extLst>
              <a:ext uri="{FF2B5EF4-FFF2-40B4-BE49-F238E27FC236}">
                <a16:creationId xmlns:a16="http://schemas.microsoft.com/office/drawing/2014/main" id="{C7C816BF-A8C3-46BA-8CBD-6E227366C115}"/>
              </a:ext>
            </a:extLst>
          </p:cNvPr>
          <p:cNvSpPr>
            <a:spLocks noGrp="1" noChangeArrowheads="1"/>
          </p:cNvSpPr>
          <p:nvPr>
            <p:ph idx="1"/>
          </p:nvPr>
        </p:nvSpPr>
        <p:spPr>
          <a:xfrm>
            <a:off x="914400" y="1981200"/>
            <a:ext cx="8153400" cy="4114800"/>
          </a:xfrm>
        </p:spPr>
        <p:txBody>
          <a:bodyPr/>
          <a:lstStyle/>
          <a:p>
            <a:r>
              <a:rPr lang="zh-CN" altLang="en-US" sz="2800">
                <a:latin typeface="楷体" panose="02010609060101010101" pitchFamily="49" charset="-122"/>
                <a:ea typeface="楷体" panose="02010609060101010101" pitchFamily="49" charset="-122"/>
              </a:rPr>
              <a:t>分摊后的月租金收入未超过</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万元的，可享受小微企业免征增值税优惠政策。</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房产税</a:t>
            </a:r>
            <a:r>
              <a:rPr lang="en-US" altLang="zh-CN" sz="2800">
                <a:latin typeface="楷体" panose="02010609060101010101" pitchFamily="49" charset="-122"/>
                <a:ea typeface="楷体" panose="02010609060101010101" pitchFamily="49" charset="-122"/>
              </a:rPr>
              <a:t>=300000×4%=12000 (</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应缴纳个人所得税</a:t>
            </a:r>
            <a:r>
              <a:rPr lang="en-US" altLang="zh-CN" sz="2800">
                <a:latin typeface="楷体" panose="02010609060101010101" pitchFamily="49" charset="-122"/>
                <a:ea typeface="楷体" panose="02010609060101010101" pitchFamily="49" charset="-122"/>
              </a:rPr>
              <a:t>=(300000÷12-12000÷12)×(1-20%)×10%×12=23040 (</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　注意，若上述案例年租金分摊后的月租金收入超过</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万元，则要缴纳增值税。</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矩形 1">
            <a:extLst>
              <a:ext uri="{FF2B5EF4-FFF2-40B4-BE49-F238E27FC236}">
                <a16:creationId xmlns:a16="http://schemas.microsoft.com/office/drawing/2014/main" id="{45CF9E56-4834-43C3-92A5-971B31A3B9D5}"/>
              </a:ext>
            </a:extLst>
          </p:cNvPr>
          <p:cNvSpPr>
            <a:spLocks noChangeArrowheads="1"/>
          </p:cNvSpPr>
          <p:nvPr/>
        </p:nvSpPr>
        <p:spPr bwMode="auto">
          <a:xfrm>
            <a:off x="1905000" y="914400"/>
            <a:ext cx="5827713"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imes New Roman" panose="02020603050405020304" pitchFamily="18" charset="0"/>
                <a:ea typeface="宋体" panose="02010600030101010101" pitchFamily="2" charset="-122"/>
              </a:defRPr>
            </a:lvl1pPr>
            <a:lvl2pPr marL="742950" indent="-285750" eaLnBrk="0" hangingPunct="0">
              <a:defRPr>
                <a:solidFill>
                  <a:schemeClr val="tx1"/>
                </a:solidFill>
                <a:latin typeface="Times New Roman" panose="02020603050405020304" pitchFamily="18" charset="0"/>
                <a:ea typeface="宋体" panose="02010600030101010101" pitchFamily="2" charset="-122"/>
              </a:defRPr>
            </a:lvl2pPr>
            <a:lvl3pPr marL="1143000" indent="-228600" eaLnBrk="0" hangingPunct="0">
              <a:defRPr>
                <a:solidFill>
                  <a:schemeClr val="tx1"/>
                </a:solidFill>
                <a:latin typeface="Times New Roman" panose="02020603050405020304" pitchFamily="18" charset="0"/>
                <a:ea typeface="宋体" panose="02010600030101010101" pitchFamily="2" charset="-122"/>
              </a:defRPr>
            </a:lvl3pPr>
            <a:lvl4pPr marL="1600200" indent="-228600" eaLnBrk="0" hangingPunct="0">
              <a:defRPr>
                <a:solidFill>
                  <a:schemeClr val="tx1"/>
                </a:solidFill>
                <a:latin typeface="Times New Roman" panose="02020603050405020304" pitchFamily="18" charset="0"/>
                <a:ea typeface="宋体" panose="02010600030101010101" pitchFamily="2" charset="-122"/>
              </a:defRPr>
            </a:lvl4pPr>
            <a:lvl5pPr marL="2057400" indent="-228600" eaLnBrk="0" hangingPunct="0">
              <a:defRPr>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Times New Roman" panose="02020603050405020304" pitchFamily="18" charset="0"/>
                <a:ea typeface="宋体" panose="02010600030101010101" pitchFamily="2" charset="-122"/>
              </a:defRPr>
            </a:lvl9pPr>
          </a:lstStyle>
          <a:p>
            <a:pPr eaLnBrk="1" hangingPunct="1"/>
            <a:r>
              <a:rPr lang="zh-CN" altLang="zh-CN" sz="4400">
                <a:solidFill>
                  <a:srgbClr val="FF0000"/>
                </a:solidFill>
              </a:rPr>
              <a:t>个人出租住房相关税费</a:t>
            </a:r>
            <a:endParaRPr lang="zh-CN" altLang="en-US" sz="4400">
              <a:solidFill>
                <a:srgbClr val="FF0000"/>
              </a:solidFill>
            </a:endParaRPr>
          </a:p>
        </p:txBody>
      </p:sp>
      <p:graphicFrame>
        <p:nvGraphicFramePr>
          <p:cNvPr id="3" name="表格 2">
            <a:extLst>
              <a:ext uri="{FF2B5EF4-FFF2-40B4-BE49-F238E27FC236}">
                <a16:creationId xmlns:a16="http://schemas.microsoft.com/office/drawing/2014/main" id="{6D3F1805-25FA-42DC-A1BD-248D460B4340}"/>
              </a:ext>
            </a:extLst>
          </p:cNvPr>
          <p:cNvGraphicFramePr>
            <a:graphicFrameLocks noGrp="1"/>
          </p:cNvGraphicFramePr>
          <p:nvPr/>
        </p:nvGraphicFramePr>
        <p:xfrm>
          <a:off x="1600200" y="1828800"/>
          <a:ext cx="6477000" cy="4181475"/>
        </p:xfrm>
        <a:graphic>
          <a:graphicData uri="http://schemas.openxmlformats.org/drawingml/2006/table">
            <a:tbl>
              <a:tblPr/>
              <a:tblGrid>
                <a:gridCol w="26670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tblGrid>
              <a:tr h="853570">
                <a:tc>
                  <a:txBody>
                    <a:bodyPr/>
                    <a:lstStyle/>
                    <a:p>
                      <a:pP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增值税 </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个人出租住房，按照</a:t>
                      </a:r>
                      <a:r>
                        <a:rPr lang="en-US" sz="2800" kern="100" dirty="0">
                          <a:solidFill>
                            <a:srgbClr val="000000"/>
                          </a:solidFill>
                          <a:latin typeface="Times New Roman" panose="02020603050405020304"/>
                          <a:ea typeface="宋体" panose="02010600030101010101" pitchFamily="2" charset="-122"/>
                          <a:cs typeface="宋体" panose="02010600030101010101" pitchFamily="2" charset="-122"/>
                        </a:rPr>
                        <a:t>5%</a:t>
                      </a: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的征收率减按</a:t>
                      </a:r>
                      <a:r>
                        <a:rPr lang="en-US" sz="2800" kern="100" dirty="0">
                          <a:solidFill>
                            <a:srgbClr val="000000"/>
                          </a:solidFill>
                          <a:latin typeface="Times New Roman" panose="02020603050405020304"/>
                          <a:ea typeface="宋体" panose="02010600030101010101" pitchFamily="2" charset="-122"/>
                          <a:cs typeface="宋体" panose="02010600030101010101" pitchFamily="2" charset="-122"/>
                        </a:rPr>
                        <a:t>1.5% </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val="10000"/>
                  </a:ext>
                </a:extLst>
              </a:tr>
              <a:tr h="853570">
                <a:tc>
                  <a:txBody>
                    <a:bodyPr/>
                    <a:lstStyle/>
                    <a:p>
                      <a:pPr>
                        <a:spcAft>
                          <a:spcPts val="0"/>
                        </a:spcAft>
                      </a:pPr>
                      <a:r>
                        <a:rPr lang="zh-CN" sz="2800" kern="100">
                          <a:solidFill>
                            <a:srgbClr val="000000"/>
                          </a:solidFill>
                          <a:latin typeface="Times New Roman" panose="02020603050405020304"/>
                          <a:ea typeface="宋体" panose="02010600030101010101" pitchFamily="2" charset="-122"/>
                          <a:cs typeface="宋体" panose="02010600030101010101" pitchFamily="2" charset="-122"/>
                        </a:rPr>
                        <a:t>房产税 </a:t>
                      </a:r>
                      <a:endParaRPr lang="zh-CN" sz="2800" kern="10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不含增值税的价格、</a:t>
                      </a:r>
                      <a:r>
                        <a:rPr lang="en-US" sz="2800" kern="100" dirty="0">
                          <a:solidFill>
                            <a:srgbClr val="000000"/>
                          </a:solidFill>
                          <a:latin typeface="Times New Roman" panose="02020603050405020304"/>
                          <a:ea typeface="宋体" panose="02010600030101010101" pitchFamily="2" charset="-122"/>
                          <a:cs typeface="宋体" panose="02010600030101010101" pitchFamily="2" charset="-122"/>
                        </a:rPr>
                        <a:t>4%</a:t>
                      </a: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的税率 </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val="10001"/>
                  </a:ext>
                </a:extLst>
              </a:tr>
              <a:tr h="596991">
                <a:tc>
                  <a:txBody>
                    <a:bodyPr/>
                    <a:lstStyle/>
                    <a:p>
                      <a:pPr>
                        <a:spcAft>
                          <a:spcPts val="0"/>
                        </a:spcAft>
                      </a:pPr>
                      <a:r>
                        <a:rPr lang="zh-CN" sz="2800" kern="100">
                          <a:solidFill>
                            <a:srgbClr val="000000"/>
                          </a:solidFill>
                          <a:latin typeface="Times New Roman" panose="02020603050405020304"/>
                          <a:ea typeface="宋体" panose="02010600030101010101" pitchFamily="2" charset="-122"/>
                          <a:cs typeface="宋体" panose="02010600030101010101" pitchFamily="2" charset="-122"/>
                        </a:rPr>
                        <a:t>城镇土地使用税 </a:t>
                      </a:r>
                      <a:endParaRPr lang="zh-CN" sz="2800" kern="10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免征城镇土地使用税</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val="10002"/>
                  </a:ext>
                </a:extLst>
              </a:tr>
              <a:tr h="596991">
                <a:tc>
                  <a:txBody>
                    <a:bodyPr/>
                    <a:lstStyle/>
                    <a:p>
                      <a:pPr>
                        <a:spcAft>
                          <a:spcPts val="0"/>
                        </a:spcAft>
                      </a:pPr>
                      <a:r>
                        <a:rPr lang="zh-CN" sz="2800" kern="100">
                          <a:solidFill>
                            <a:srgbClr val="000000"/>
                          </a:solidFill>
                          <a:latin typeface="Times New Roman" panose="02020603050405020304"/>
                          <a:ea typeface="宋体" panose="02010600030101010101" pitchFamily="2" charset="-122"/>
                          <a:cs typeface="宋体" panose="02010600030101010101" pitchFamily="2" charset="-122"/>
                        </a:rPr>
                        <a:t>个人所得税 </a:t>
                      </a:r>
                      <a:endParaRPr lang="zh-CN" sz="2800" kern="10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减按</a:t>
                      </a:r>
                      <a:r>
                        <a:rPr lang="en-US" sz="2800" kern="100" dirty="0">
                          <a:solidFill>
                            <a:srgbClr val="000000"/>
                          </a:solidFill>
                          <a:latin typeface="Times New Roman" panose="02020603050405020304"/>
                          <a:ea typeface="宋体" panose="02010600030101010101" pitchFamily="2" charset="-122"/>
                          <a:cs typeface="宋体" panose="02010600030101010101" pitchFamily="2" charset="-122"/>
                        </a:rPr>
                        <a:t>10%</a:t>
                      </a: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的税率 </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val="10003"/>
                  </a:ext>
                </a:extLst>
              </a:tr>
              <a:tr h="1280354">
                <a:tc>
                  <a:txBody>
                    <a:bodyPr/>
                    <a:lstStyle/>
                    <a:p>
                      <a:pPr>
                        <a:spcAft>
                          <a:spcPts val="0"/>
                        </a:spcAft>
                      </a:pPr>
                      <a:r>
                        <a:rPr lang="zh-CN" sz="2800" kern="100">
                          <a:solidFill>
                            <a:srgbClr val="000000"/>
                          </a:solidFill>
                          <a:latin typeface="Times New Roman" panose="02020603050405020304"/>
                          <a:ea typeface="宋体" panose="02010600030101010101" pitchFamily="2" charset="-122"/>
                          <a:cs typeface="宋体" panose="02010600030101010101" pitchFamily="2" charset="-122"/>
                        </a:rPr>
                        <a:t>印花税 </a:t>
                      </a:r>
                      <a:endParaRPr lang="zh-CN" sz="2800" kern="10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spcAft>
                          <a:spcPts val="0"/>
                        </a:spcAft>
                      </a:pPr>
                      <a:r>
                        <a:rPr lang="zh-CN" sz="2800" kern="100" dirty="0">
                          <a:solidFill>
                            <a:srgbClr val="000000"/>
                          </a:solidFill>
                          <a:latin typeface="Times New Roman" panose="02020603050405020304"/>
                          <a:ea typeface="宋体" panose="02010600030101010101" pitchFamily="2" charset="-122"/>
                          <a:cs typeface="宋体" panose="02010600030101010101" pitchFamily="2" charset="-122"/>
                        </a:rPr>
                        <a:t>对个人出租、承租住房签订的租赁合同，免征印花税 </a:t>
                      </a:r>
                      <a:endParaRPr lang="zh-CN" sz="2800" kern="100" dirty="0">
                        <a:latin typeface="Times New Roman" panose="02020603050405020304"/>
                        <a:ea typeface="宋体" panose="02010600030101010101" pitchFamily="2" charset="-122"/>
                        <a:cs typeface="Times New Roman" panose="02020603050405020304"/>
                      </a:endParaRPr>
                    </a:p>
                  </a:txBody>
                  <a:tcPr marL="0" marR="0" marT="0" marB="0" anchor="ctr">
                    <a:lnL>
                      <a:noFill/>
                    </a:lnL>
                    <a:lnR>
                      <a:noFill/>
                    </a:lnR>
                    <a:lnT>
                      <a:noFill/>
                    </a:lnT>
                    <a:lnB>
                      <a:noFill/>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0D5E4F57-55CB-440F-B4D2-A33BAADD2641}"/>
              </a:ext>
            </a:extLst>
          </p:cNvPr>
          <p:cNvSpPr>
            <a:spLocks noGrp="1" noChangeArrowheads="1"/>
          </p:cNvSpPr>
          <p:nvPr>
            <p:ph idx="1"/>
          </p:nvPr>
        </p:nvSpPr>
        <p:spPr>
          <a:xfrm>
            <a:off x="1066800" y="381000"/>
            <a:ext cx="7620000" cy="5749925"/>
          </a:xfrm>
        </p:spPr>
        <p:txBody>
          <a:bodyPr/>
          <a:lstStyle/>
          <a:p>
            <a:pPr eaLnBrk="1" hangingPunct="1">
              <a:lnSpc>
                <a:spcPct val="90000"/>
              </a:lnSpc>
            </a:pPr>
            <a:r>
              <a:rPr lang="zh-CN" altLang="en-US" sz="3000" b="1">
                <a:latin typeface="仿宋_GB2312"/>
                <a:ea typeface="仿宋_GB2312"/>
                <a:cs typeface="仿宋_GB2312"/>
              </a:rPr>
              <a:t>例：王某</a:t>
            </a:r>
            <a:r>
              <a:rPr lang="en-US" altLang="zh-CN" sz="3000" b="1">
                <a:latin typeface="仿宋_GB2312"/>
                <a:ea typeface="仿宋_GB2312"/>
                <a:cs typeface="仿宋_GB2312"/>
              </a:rPr>
              <a:t>7</a:t>
            </a:r>
            <a:r>
              <a:rPr lang="zh-CN" altLang="en-US" sz="3000" b="1">
                <a:latin typeface="仿宋_GB2312"/>
                <a:ea typeface="仿宋_GB2312"/>
                <a:cs typeface="仿宋_GB2312"/>
              </a:rPr>
              <a:t>月份将市区内闲置的一处门面房对外出租，租期一年，每月租金</a:t>
            </a:r>
            <a:r>
              <a:rPr lang="en-US" altLang="zh-CN" sz="3000" b="1">
                <a:latin typeface="仿宋_GB2312"/>
                <a:ea typeface="仿宋_GB2312"/>
                <a:cs typeface="仿宋_GB2312"/>
              </a:rPr>
              <a:t>63000</a:t>
            </a:r>
            <a:r>
              <a:rPr lang="zh-CN" altLang="en-US" sz="3000" b="1">
                <a:latin typeface="仿宋_GB2312"/>
                <a:ea typeface="仿宋_GB2312"/>
                <a:cs typeface="仿宋_GB2312"/>
              </a:rPr>
              <a:t>元，房产原值</a:t>
            </a:r>
            <a:r>
              <a:rPr lang="en-US" altLang="zh-CN" sz="3000" b="1">
                <a:latin typeface="仿宋_GB2312"/>
                <a:ea typeface="仿宋_GB2312"/>
                <a:cs typeface="仿宋_GB2312"/>
              </a:rPr>
              <a:t>140</a:t>
            </a:r>
            <a:r>
              <a:rPr lang="zh-CN" altLang="en-US" sz="3000" b="1">
                <a:latin typeface="仿宋_GB2312"/>
                <a:ea typeface="仿宋_GB2312"/>
                <a:cs typeface="仿宋_GB2312"/>
              </a:rPr>
              <a:t>万元，当地政府规定减免比例为</a:t>
            </a:r>
            <a:r>
              <a:rPr lang="en-US" altLang="zh-CN" sz="3000" b="1">
                <a:latin typeface="仿宋_GB2312"/>
                <a:ea typeface="仿宋_GB2312"/>
                <a:cs typeface="仿宋_GB2312"/>
              </a:rPr>
              <a:t>30%</a:t>
            </a:r>
            <a:r>
              <a:rPr lang="zh-CN" altLang="en-US" sz="3000" b="1">
                <a:latin typeface="仿宋_GB2312"/>
                <a:ea typeface="仿宋_GB2312"/>
                <a:cs typeface="仿宋_GB2312"/>
              </a:rPr>
              <a:t>，可提供实际缴纳增值税和房产税的完税凭证，</a:t>
            </a:r>
            <a:r>
              <a:rPr lang="en-US" altLang="zh-CN" sz="3000" b="1">
                <a:latin typeface="仿宋_GB2312"/>
                <a:ea typeface="仿宋_GB2312"/>
                <a:cs typeface="仿宋_GB2312"/>
              </a:rPr>
              <a:t>7</a:t>
            </a:r>
            <a:r>
              <a:rPr lang="zh-CN" altLang="en-US" sz="3000" b="1">
                <a:latin typeface="仿宋_GB2312"/>
                <a:ea typeface="仿宋_GB2312"/>
                <a:cs typeface="仿宋_GB2312"/>
              </a:rPr>
              <a:t>月发生修缮费用</a:t>
            </a:r>
            <a:r>
              <a:rPr lang="en-US" altLang="zh-CN" sz="3000" b="1">
                <a:latin typeface="仿宋_GB2312"/>
                <a:ea typeface="仿宋_GB2312"/>
                <a:cs typeface="仿宋_GB2312"/>
              </a:rPr>
              <a:t>1000</a:t>
            </a:r>
            <a:r>
              <a:rPr lang="zh-CN" altLang="en-US" sz="3000" b="1">
                <a:latin typeface="仿宋_GB2312"/>
                <a:ea typeface="仿宋_GB2312"/>
                <a:cs typeface="仿宋_GB2312"/>
              </a:rPr>
              <a:t>元，试计算</a:t>
            </a:r>
            <a:r>
              <a:rPr lang="en-US" altLang="zh-CN" sz="3000" b="1">
                <a:latin typeface="仿宋_GB2312"/>
                <a:ea typeface="仿宋_GB2312"/>
                <a:cs typeface="仿宋_GB2312"/>
              </a:rPr>
              <a:t>7</a:t>
            </a:r>
            <a:r>
              <a:rPr lang="zh-CN" altLang="en-US" sz="3000" b="1">
                <a:latin typeface="仿宋_GB2312"/>
                <a:ea typeface="仿宋_GB2312"/>
                <a:cs typeface="仿宋_GB2312"/>
              </a:rPr>
              <a:t>月的应纳个人所得税额。</a:t>
            </a:r>
          </a:p>
        </p:txBody>
      </p:sp>
      <p:pic>
        <p:nvPicPr>
          <p:cNvPr id="76803" name="Picture 6" descr="http://www.nmg.xinhuanet.com/zt/2010-06/10/xin_2130607101741484220915.JPG">
            <a:extLst>
              <a:ext uri="{FF2B5EF4-FFF2-40B4-BE49-F238E27FC236}">
                <a16:creationId xmlns:a16="http://schemas.microsoft.com/office/drawing/2014/main" id="{9BB333B9-585A-43F5-9AB7-65A1E6FEA0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429000"/>
            <a:ext cx="4762500"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a:extLst>
              <a:ext uri="{FF2B5EF4-FFF2-40B4-BE49-F238E27FC236}">
                <a16:creationId xmlns:a16="http://schemas.microsoft.com/office/drawing/2014/main" id="{F3042AF9-606E-4B07-B58A-B16900654C1D}"/>
              </a:ext>
            </a:extLst>
          </p:cNvPr>
          <p:cNvSpPr>
            <a:spLocks noGrp="1" noChangeArrowheads="1"/>
          </p:cNvSpPr>
          <p:nvPr>
            <p:ph idx="1"/>
          </p:nvPr>
        </p:nvSpPr>
        <p:spPr>
          <a:xfrm>
            <a:off x="1295400" y="990600"/>
            <a:ext cx="7391400" cy="4419600"/>
          </a:xfrm>
        </p:spPr>
        <p:txBody>
          <a:bodyPr/>
          <a:lstStyle/>
          <a:p>
            <a:pPr eaLnBrk="1" hangingPunct="1">
              <a:lnSpc>
                <a:spcPct val="90000"/>
              </a:lnSpc>
            </a:pPr>
            <a:r>
              <a:rPr lang="zh-CN" altLang="en-US" sz="2600" b="1"/>
              <a:t>解：</a:t>
            </a:r>
            <a:endParaRPr lang="en-US" altLang="zh-CN" sz="2600" b="1"/>
          </a:p>
          <a:p>
            <a:pPr eaLnBrk="1" hangingPunct="1">
              <a:lnSpc>
                <a:spcPts val="3600"/>
              </a:lnSpc>
            </a:pPr>
            <a:r>
              <a:rPr lang="zh-CN" altLang="en-US" sz="2800">
                <a:latin typeface="楷体" panose="02010609060101010101" pitchFamily="49" charset="-122"/>
                <a:ea typeface="楷体" panose="02010609060101010101" pitchFamily="49" charset="-122"/>
              </a:rPr>
              <a:t>应缴纳增值税</a:t>
            </a:r>
            <a:r>
              <a:rPr lang="en-US" altLang="zh-CN" sz="2800">
                <a:latin typeface="楷体" panose="02010609060101010101" pitchFamily="49" charset="-122"/>
                <a:ea typeface="楷体" panose="02010609060101010101" pitchFamily="49" charset="-122"/>
              </a:rPr>
              <a:t>=63000÷(1+5%)×5%=3000(</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应缴纳城建税及附加</a:t>
            </a:r>
            <a:r>
              <a:rPr lang="en-US" altLang="zh-CN" sz="2800">
                <a:latin typeface="楷体" panose="02010609060101010101" pitchFamily="49" charset="-122"/>
                <a:ea typeface="楷体" panose="02010609060101010101" pitchFamily="49" charset="-122"/>
              </a:rPr>
              <a:t>=3000×(7%+3%+2%)=360(</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应缴纳房产税</a:t>
            </a:r>
            <a:r>
              <a:rPr lang="en-US" altLang="zh-CN" sz="2800">
                <a:latin typeface="楷体" panose="02010609060101010101" pitchFamily="49" charset="-122"/>
                <a:ea typeface="楷体" panose="02010609060101010101" pitchFamily="49" charset="-122"/>
              </a:rPr>
              <a:t>=63000÷(1+5%)×12%=60000×12%=7200(</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a:t>
            </a:r>
            <a:br>
              <a:rPr lang="zh-CN" altLang="en-US" sz="2800">
                <a:latin typeface="楷体" panose="02010609060101010101" pitchFamily="49" charset="-122"/>
                <a:ea typeface="楷体" panose="02010609060101010101" pitchFamily="49" charset="-122"/>
              </a:rPr>
            </a:br>
            <a:r>
              <a:rPr lang="zh-CN" altLang="en-US" sz="2800">
                <a:latin typeface="楷体" panose="02010609060101010101" pitchFamily="49" charset="-122"/>
                <a:ea typeface="楷体" panose="02010609060101010101" pitchFamily="49" charset="-122"/>
              </a:rPr>
              <a:t>应缴纳印花税</a:t>
            </a:r>
            <a:r>
              <a:rPr lang="en-US" altLang="zh-CN" sz="2800">
                <a:latin typeface="楷体" panose="02010609060101010101" pitchFamily="49" charset="-122"/>
                <a:ea typeface="楷体" panose="02010609060101010101" pitchFamily="49" charset="-122"/>
              </a:rPr>
              <a:t>=60000×0.1%=60(</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　　</a:t>
            </a:r>
            <a:endParaRPr lang="en-US" altLang="zh-CN" sz="2800">
              <a:latin typeface="楷体" panose="02010609060101010101" pitchFamily="49" charset="-122"/>
              <a:ea typeface="楷体" panose="02010609060101010101" pitchFamily="49" charset="-122"/>
            </a:endParaRPr>
          </a:p>
          <a:p>
            <a:pPr eaLnBrk="1" hangingPunct="1">
              <a:lnSpc>
                <a:spcPts val="3600"/>
              </a:lnSpc>
            </a:pPr>
            <a:r>
              <a:rPr lang="zh-CN" altLang="en-US" sz="2800">
                <a:latin typeface="楷体" panose="02010609060101010101" pitchFamily="49" charset="-122"/>
                <a:ea typeface="楷体" panose="02010609060101010101" pitchFamily="49" charset="-122"/>
              </a:rPr>
              <a:t>应缴纳个人所得税</a:t>
            </a:r>
            <a:r>
              <a:rPr lang="en-US" altLang="zh-CN" sz="2800">
                <a:latin typeface="楷体" panose="02010609060101010101" pitchFamily="49" charset="-122"/>
                <a:ea typeface="楷体" panose="02010609060101010101" pitchFamily="49" charset="-122"/>
              </a:rPr>
              <a:t>=[63000÷(1+5%)-360-7200-60-800] ×(1-20%)×20%=8252.8 (</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a:t>
            </a:r>
            <a:endParaRPr lang="en-US" altLang="zh-CN" sz="2800" b="1">
              <a:latin typeface="楷体" panose="02010609060101010101" pitchFamily="49" charset="-122"/>
              <a:ea typeface="楷体" panose="02010609060101010101" pitchFamily="49" charset="-122"/>
            </a:endParaRPr>
          </a:p>
          <a:p>
            <a:pPr eaLnBrk="1" hangingPunct="1">
              <a:lnSpc>
                <a:spcPct val="90000"/>
              </a:lnSpc>
            </a:pPr>
            <a:r>
              <a:rPr lang="en-US" altLang="zh-CN" sz="2800" b="1">
                <a:latin typeface="Times New Roman" panose="02020603050405020304" pitchFamily="18" charset="0"/>
                <a:cs typeface="Times New Roman" panose="02020603050405020304" pitchFamily="18" charset="0"/>
              </a:rPr>
              <a: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a:extLst>
              <a:ext uri="{FF2B5EF4-FFF2-40B4-BE49-F238E27FC236}">
                <a16:creationId xmlns:a16="http://schemas.microsoft.com/office/drawing/2014/main" id="{0E878958-5873-40F7-841E-9C9B10700506}"/>
              </a:ext>
            </a:extLst>
          </p:cNvPr>
          <p:cNvSpPr>
            <a:spLocks noGrp="1" noChangeArrowheads="1"/>
          </p:cNvSpPr>
          <p:nvPr>
            <p:ph idx="1"/>
          </p:nvPr>
        </p:nvSpPr>
        <p:spPr>
          <a:xfrm>
            <a:off x="838200" y="457200"/>
            <a:ext cx="8153400" cy="6211888"/>
          </a:xfrm>
        </p:spPr>
        <p:txBody>
          <a:bodyPr/>
          <a:lstStyle/>
          <a:p>
            <a:pPr eaLnBrk="1" hangingPunct="1">
              <a:lnSpc>
                <a:spcPct val="80000"/>
              </a:lnSpc>
              <a:buFontTx/>
              <a:buNone/>
            </a:pPr>
            <a:r>
              <a:rPr lang="zh-CN" altLang="en-US" b="1">
                <a:solidFill>
                  <a:srgbClr val="FF0000"/>
                </a:solidFill>
                <a:latin typeface="黑体" panose="02010609060101010101" pitchFamily="49" charset="-122"/>
                <a:ea typeface="黑体" panose="02010609060101010101" pitchFamily="49" charset="-122"/>
              </a:rPr>
              <a:t>九、财产转让所得</a:t>
            </a:r>
            <a:r>
              <a:rPr lang="zh-CN" altLang="en-US" b="1">
                <a:latin typeface="黑体" panose="02010609060101010101" pitchFamily="49" charset="-122"/>
                <a:ea typeface="黑体" panose="02010609060101010101" pitchFamily="49" charset="-122"/>
              </a:rPr>
              <a:t>应纳税额的计算</a:t>
            </a:r>
          </a:p>
          <a:p>
            <a:pPr eaLnBrk="1" hangingPunct="1">
              <a:lnSpc>
                <a:spcPct val="80000"/>
              </a:lnSpc>
            </a:pPr>
            <a:r>
              <a:rPr lang="zh-CN" altLang="en-US" sz="3000" b="1"/>
              <a:t>（一）应纳税所得额的确定</a:t>
            </a:r>
          </a:p>
          <a:p>
            <a:pPr eaLnBrk="1" hangingPunct="1">
              <a:lnSpc>
                <a:spcPct val="80000"/>
              </a:lnSpc>
            </a:pPr>
            <a:r>
              <a:rPr lang="zh-CN" altLang="en-US" sz="2800" b="1">
                <a:latin typeface="楷体" panose="02010609060101010101" pitchFamily="49" charset="-122"/>
                <a:ea typeface="楷体" panose="02010609060101010101" pitchFamily="49" charset="-122"/>
              </a:rPr>
              <a:t>应纳税所得额</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每次财产转让收入额－</a:t>
            </a:r>
            <a:r>
              <a:rPr lang="zh-CN" altLang="en-US" sz="2800" b="1">
                <a:solidFill>
                  <a:srgbClr val="FF0000"/>
                </a:solidFill>
                <a:latin typeface="楷体" panose="02010609060101010101" pitchFamily="49" charset="-122"/>
                <a:ea typeface="楷体" panose="02010609060101010101" pitchFamily="49" charset="-122"/>
              </a:rPr>
              <a:t>财产原值</a:t>
            </a:r>
            <a:r>
              <a:rPr lang="zh-CN" altLang="en-US" sz="2800" b="1">
                <a:latin typeface="楷体" panose="02010609060101010101" pitchFamily="49" charset="-122"/>
                <a:ea typeface="楷体" panose="02010609060101010101" pitchFamily="49" charset="-122"/>
              </a:rPr>
              <a:t>－合理费用</a:t>
            </a:r>
          </a:p>
          <a:p>
            <a:pPr eaLnBrk="1" hangingPunct="1">
              <a:lnSpc>
                <a:spcPct val="80000"/>
              </a:lnSpc>
            </a:pPr>
            <a:r>
              <a:rPr lang="zh-CN" altLang="en-US" sz="2800" b="1">
                <a:solidFill>
                  <a:srgbClr val="FF0000"/>
                </a:solidFill>
                <a:latin typeface="楷体_GB2312" pitchFamily="1" charset="-122"/>
                <a:ea typeface="楷体_GB2312" pitchFamily="1" charset="-122"/>
              </a:rPr>
              <a:t>财产原值</a:t>
            </a:r>
            <a:r>
              <a:rPr lang="zh-CN" altLang="en-US" sz="2800" b="1">
                <a:latin typeface="楷体_GB2312" pitchFamily="1" charset="-122"/>
                <a:ea typeface="楷体_GB2312" pitchFamily="1" charset="-122"/>
              </a:rPr>
              <a:t>：</a:t>
            </a:r>
          </a:p>
          <a:p>
            <a:pPr eaLnBrk="1" hangingPunct="1">
              <a:lnSpc>
                <a:spcPct val="80000"/>
              </a:lnSpc>
            </a:pPr>
            <a:r>
              <a:rPr lang="en-US" altLang="zh-CN" sz="2800" b="1">
                <a:latin typeface="楷体_GB2312" pitchFamily="1" charset="-122"/>
                <a:ea typeface="楷体_GB2312" pitchFamily="1" charset="-122"/>
              </a:rPr>
              <a:t>1</a:t>
            </a:r>
            <a:r>
              <a:rPr lang="zh-CN" altLang="en-US" sz="2800" b="1">
                <a:latin typeface="楷体_GB2312" pitchFamily="1" charset="-122"/>
                <a:ea typeface="楷体_GB2312" pitchFamily="1" charset="-122"/>
              </a:rPr>
              <a:t>、有价证券</a:t>
            </a:r>
            <a:r>
              <a:rPr lang="en-US" altLang="zh-CN" sz="2800" b="1">
                <a:latin typeface="Arial" panose="020B0604020202020204" pitchFamily="34" charset="0"/>
                <a:ea typeface="楷体_GB2312" pitchFamily="1" charset="-122"/>
              </a:rPr>
              <a:t>——</a:t>
            </a:r>
            <a:r>
              <a:rPr lang="zh-CN" altLang="en-US" sz="2800" b="1">
                <a:latin typeface="楷体_GB2312" pitchFamily="1" charset="-122"/>
                <a:ea typeface="楷体_GB2312" pitchFamily="1" charset="-122"/>
              </a:rPr>
              <a:t>为买入价以及买入时按规定缴纳的有关税费。（注：个人转让股票暂免征税）</a:t>
            </a:r>
          </a:p>
          <a:p>
            <a:pPr eaLnBrk="1" hangingPunct="1">
              <a:lnSpc>
                <a:spcPct val="80000"/>
              </a:lnSpc>
            </a:pPr>
            <a:r>
              <a:rPr lang="zh-CN" altLang="en-US" sz="2800" b="1">
                <a:latin typeface="楷体" panose="02010609060101010101" pitchFamily="49" charset="-122"/>
                <a:ea typeface="楷体" panose="02010609060101010101" pitchFamily="49" charset="-122"/>
              </a:rPr>
              <a:t>转让股权采用“</a:t>
            </a:r>
            <a:r>
              <a:rPr lang="zh-CN" altLang="en-US" sz="2800" b="1">
                <a:solidFill>
                  <a:srgbClr val="FF0000"/>
                </a:solidFill>
                <a:latin typeface="楷体" panose="02010609060101010101" pitchFamily="49" charset="-122"/>
                <a:ea typeface="楷体" panose="02010609060101010101" pitchFamily="49" charset="-122"/>
              </a:rPr>
              <a:t>先进先出法”</a:t>
            </a:r>
            <a:r>
              <a:rPr lang="zh-CN" altLang="en-US" sz="2800" b="1">
                <a:latin typeface="楷体" panose="02010609060101010101" pitchFamily="49" charset="-122"/>
                <a:ea typeface="楷体" panose="02010609060101010101" pitchFamily="49" charset="-122"/>
              </a:rPr>
              <a:t>；</a:t>
            </a:r>
          </a:p>
          <a:p>
            <a:pPr eaLnBrk="1" hangingPunct="1">
              <a:lnSpc>
                <a:spcPct val="80000"/>
              </a:lnSpc>
            </a:pPr>
            <a:r>
              <a:rPr lang="zh-CN" altLang="en-US" sz="2800" b="1">
                <a:latin typeface="楷体" panose="02010609060101010101" pitchFamily="49" charset="-122"/>
                <a:ea typeface="楷体" panose="02010609060101010101" pitchFamily="49" charset="-122"/>
              </a:rPr>
              <a:t>转让债权采用“</a:t>
            </a:r>
            <a:r>
              <a:rPr lang="zh-CN" altLang="en-US" sz="2800" b="1">
                <a:solidFill>
                  <a:srgbClr val="FF0000"/>
                </a:solidFill>
                <a:latin typeface="楷体" panose="02010609060101010101" pitchFamily="49" charset="-122"/>
                <a:ea typeface="楷体" panose="02010609060101010101" pitchFamily="49" charset="-122"/>
              </a:rPr>
              <a:t>加权平均法</a:t>
            </a:r>
            <a:r>
              <a:rPr lang="zh-CN" altLang="en-US" sz="2800" b="1">
                <a:latin typeface="楷体" panose="02010609060101010101" pitchFamily="49" charset="-122"/>
                <a:ea typeface="楷体" panose="02010609060101010101" pitchFamily="49" charset="-122"/>
              </a:rPr>
              <a:t>”确定其应予减除的财产原值</a:t>
            </a:r>
            <a:r>
              <a:rPr lang="zh-CN" altLang="en-US" sz="2800" b="1">
                <a:solidFill>
                  <a:srgbClr val="FF0000"/>
                </a:solidFill>
                <a:latin typeface="楷体" panose="02010609060101010101" pitchFamily="49" charset="-122"/>
                <a:ea typeface="楷体" panose="02010609060101010101" pitchFamily="49" charset="-122"/>
              </a:rPr>
              <a:t>和</a:t>
            </a:r>
            <a:r>
              <a:rPr lang="zh-CN" altLang="en-US" sz="2800" b="1">
                <a:latin typeface="楷体" panose="02010609060101010101" pitchFamily="49" charset="-122"/>
                <a:ea typeface="楷体" panose="02010609060101010101" pitchFamily="49" charset="-122"/>
              </a:rPr>
              <a:t>合理费用。计算公式为：</a:t>
            </a:r>
          </a:p>
          <a:p>
            <a:pPr eaLnBrk="1" hangingPunct="1">
              <a:lnSpc>
                <a:spcPts val="3400"/>
              </a:lnSpc>
            </a:pPr>
            <a:r>
              <a:rPr lang="zh-CN" altLang="en-US" sz="2400" b="1">
                <a:solidFill>
                  <a:srgbClr val="FF0000"/>
                </a:solidFill>
                <a:latin typeface="楷体_GB2312" pitchFamily="1" charset="-122"/>
                <a:ea typeface="楷体_GB2312" pitchFamily="1" charset="-122"/>
              </a:rPr>
              <a:t>一次卖出</a:t>
            </a:r>
            <a:r>
              <a:rPr lang="zh-CN" altLang="en-US" sz="2400" b="1">
                <a:latin typeface="楷体_GB2312" pitchFamily="1" charset="-122"/>
                <a:ea typeface="楷体_GB2312" pitchFamily="1" charset="-122"/>
              </a:rPr>
              <a:t>某一种类的债券允许扣除的买价和费用</a:t>
            </a:r>
            <a:r>
              <a:rPr lang="en-US" altLang="zh-CN" sz="2400" b="1">
                <a:latin typeface="楷体_GB2312" pitchFamily="1" charset="-122"/>
                <a:ea typeface="楷体_GB2312" pitchFamily="1" charset="-122"/>
              </a:rPr>
              <a:t>=</a:t>
            </a:r>
            <a:r>
              <a:rPr lang="zh-CN" altLang="en-US" sz="2400" b="1">
                <a:latin typeface="楷体_GB2312" pitchFamily="1" charset="-122"/>
                <a:ea typeface="楷体_GB2312" pitchFamily="1" charset="-122"/>
              </a:rPr>
              <a:t>购进该种债券</a:t>
            </a:r>
            <a:r>
              <a:rPr lang="zh-CN" altLang="en-US" sz="2400" b="1">
                <a:solidFill>
                  <a:srgbClr val="FF0000"/>
                </a:solidFill>
                <a:latin typeface="楷体_GB2312" pitchFamily="1" charset="-122"/>
                <a:ea typeface="楷体_GB2312" pitchFamily="1" charset="-122"/>
              </a:rPr>
              <a:t>买入价和买进</a:t>
            </a:r>
            <a:r>
              <a:rPr lang="zh-CN" altLang="en-US" sz="2400" b="1">
                <a:latin typeface="楷体_GB2312" pitchFamily="1" charset="-122"/>
                <a:ea typeface="楷体_GB2312" pitchFamily="1" charset="-122"/>
              </a:rPr>
              <a:t>过程中缴纳的税费总和</a:t>
            </a:r>
            <a:r>
              <a:rPr lang="en-US" altLang="zh-CN" sz="2400" b="1">
                <a:latin typeface="楷体_GB2312" pitchFamily="1" charset="-122"/>
                <a:ea typeface="楷体_GB2312" pitchFamily="1" charset="-122"/>
              </a:rPr>
              <a:t>÷</a:t>
            </a:r>
            <a:r>
              <a:rPr lang="zh-CN" altLang="en-US" sz="2400" b="1">
                <a:latin typeface="楷体_GB2312" pitchFamily="1" charset="-122"/>
                <a:ea typeface="楷体_GB2312" pitchFamily="1" charset="-122"/>
              </a:rPr>
              <a:t>购进该种类债券总数量</a:t>
            </a:r>
            <a:r>
              <a:rPr lang="en-US" altLang="zh-CN" sz="2400" b="1">
                <a:latin typeface="楷体_GB2312" pitchFamily="1" charset="-122"/>
                <a:ea typeface="楷体_GB2312" pitchFamily="1" charset="-122"/>
              </a:rPr>
              <a:t>×</a:t>
            </a:r>
            <a:r>
              <a:rPr lang="zh-CN" altLang="en-US" sz="2400" b="1">
                <a:solidFill>
                  <a:srgbClr val="FF0000"/>
                </a:solidFill>
                <a:latin typeface="楷体_GB2312" pitchFamily="1" charset="-122"/>
                <a:ea typeface="楷体_GB2312" pitchFamily="1" charset="-122"/>
              </a:rPr>
              <a:t>一次卖出</a:t>
            </a:r>
            <a:r>
              <a:rPr lang="zh-CN" altLang="en-US" sz="2400" b="1">
                <a:latin typeface="楷体_GB2312" pitchFamily="1" charset="-122"/>
                <a:ea typeface="楷体_GB2312" pitchFamily="1" charset="-122"/>
              </a:rPr>
              <a:t>的该种类债券数量（即：</a:t>
            </a:r>
            <a:r>
              <a:rPr lang="zh-CN" altLang="en-US" sz="2400" b="1">
                <a:solidFill>
                  <a:srgbClr val="FF0000"/>
                </a:solidFill>
                <a:latin typeface="楷体_GB2312" pitchFamily="1" charset="-122"/>
                <a:ea typeface="楷体_GB2312" pitchFamily="1" charset="-122"/>
              </a:rPr>
              <a:t>财产原值</a:t>
            </a:r>
            <a:r>
              <a:rPr lang="zh-CN" altLang="en-US" sz="2400" b="1">
                <a:latin typeface="楷体_GB2312" pitchFamily="1" charset="-122"/>
                <a:ea typeface="楷体_GB2312" pitchFamily="1" charset="-122"/>
              </a:rPr>
              <a:t>）</a:t>
            </a:r>
            <a:r>
              <a:rPr lang="en-US" altLang="zh-CN" sz="2400" b="1">
                <a:solidFill>
                  <a:srgbClr val="0000FF"/>
                </a:solidFill>
                <a:latin typeface="楷体_GB2312" pitchFamily="1" charset="-122"/>
                <a:ea typeface="楷体_GB2312" pitchFamily="1" charset="-122"/>
              </a:rPr>
              <a:t>+</a:t>
            </a:r>
            <a:r>
              <a:rPr lang="zh-CN" altLang="en-US" sz="2400" b="1">
                <a:solidFill>
                  <a:srgbClr val="FF0000"/>
                </a:solidFill>
                <a:latin typeface="楷体_GB2312" pitchFamily="1" charset="-122"/>
                <a:ea typeface="楷体_GB2312" pitchFamily="1" charset="-122"/>
              </a:rPr>
              <a:t>卖出</a:t>
            </a:r>
            <a:r>
              <a:rPr lang="zh-CN" altLang="en-US" sz="2400" b="1">
                <a:latin typeface="楷体_GB2312" pitchFamily="1" charset="-122"/>
                <a:ea typeface="楷体_GB2312" pitchFamily="1" charset="-122"/>
              </a:rPr>
              <a:t>该种类债券过程中缴纳的税费。（即：</a:t>
            </a:r>
            <a:r>
              <a:rPr lang="zh-CN" altLang="en-US" sz="2400" b="1">
                <a:solidFill>
                  <a:srgbClr val="FF0000"/>
                </a:solidFill>
                <a:latin typeface="楷体_GB2312" pitchFamily="1" charset="-122"/>
                <a:ea typeface="楷体_GB2312" pitchFamily="1" charset="-122"/>
              </a:rPr>
              <a:t>合理费用</a:t>
            </a:r>
            <a:r>
              <a:rPr lang="zh-CN" altLang="en-US" sz="2400" b="1">
                <a:latin typeface="楷体_GB2312" pitchFamily="1" charset="-122"/>
                <a:ea typeface="楷体_GB2312" pitchFamily="1" charset="-122"/>
              </a:rPr>
              <a:t>）</a:t>
            </a:r>
          </a:p>
          <a:p>
            <a:pPr eaLnBrk="1" hangingPunct="1">
              <a:lnSpc>
                <a:spcPct val="80000"/>
              </a:lnSpc>
            </a:pPr>
            <a:endParaRPr lang="en-US" altLang="zh-CN" sz="2800" b="1">
              <a:latin typeface="楷体_GB2312" pitchFamily="1" charset="-122"/>
              <a:ea typeface="楷体_GB2312" pitchFamily="1"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9026">
                                            <p:txEl>
                                              <p:pRg st="1" end="1"/>
                                            </p:txEl>
                                          </p:spTgt>
                                        </p:tgtEl>
                                        <p:attrNameLst>
                                          <p:attrName>style.visibility</p:attrName>
                                        </p:attrNameLst>
                                      </p:cBhvr>
                                      <p:to>
                                        <p:strVal val="visible"/>
                                      </p:to>
                                    </p:set>
                                    <p:anim calcmode="lin" valueType="num">
                                      <p:cBhvr additive="base">
                                        <p:cTn id="7" dur="500" fill="hold"/>
                                        <p:tgtEl>
                                          <p:spTgt spid="12902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90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9026">
                                            <p:txEl>
                                              <p:pRg st="2" end="2"/>
                                            </p:txEl>
                                          </p:spTgt>
                                        </p:tgtEl>
                                        <p:attrNameLst>
                                          <p:attrName>style.visibility</p:attrName>
                                        </p:attrNameLst>
                                      </p:cBhvr>
                                      <p:to>
                                        <p:strVal val="visible"/>
                                      </p:to>
                                    </p:set>
                                    <p:anim calcmode="lin" valueType="num">
                                      <p:cBhvr additive="base">
                                        <p:cTn id="13" dur="500" fill="hold"/>
                                        <p:tgtEl>
                                          <p:spTgt spid="12902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902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29026">
                                            <p:txEl>
                                              <p:pRg st="3" end="3"/>
                                            </p:txEl>
                                          </p:spTgt>
                                        </p:tgtEl>
                                        <p:attrNameLst>
                                          <p:attrName>style.visibility</p:attrName>
                                        </p:attrNameLst>
                                      </p:cBhvr>
                                      <p:to>
                                        <p:strVal val="visible"/>
                                      </p:to>
                                    </p:set>
                                    <p:anim calcmode="lin" valueType="num">
                                      <p:cBhvr additive="base">
                                        <p:cTn id="19" dur="500" fill="hold"/>
                                        <p:tgtEl>
                                          <p:spTgt spid="12902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902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29026">
                                            <p:txEl>
                                              <p:pRg st="4" end="4"/>
                                            </p:txEl>
                                          </p:spTgt>
                                        </p:tgtEl>
                                        <p:attrNameLst>
                                          <p:attrName>style.visibility</p:attrName>
                                        </p:attrNameLst>
                                      </p:cBhvr>
                                      <p:to>
                                        <p:strVal val="visible"/>
                                      </p:to>
                                    </p:set>
                                    <p:anim calcmode="lin" valueType="num">
                                      <p:cBhvr additive="base">
                                        <p:cTn id="25" dur="500" fill="hold"/>
                                        <p:tgtEl>
                                          <p:spTgt spid="12902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902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29026">
                                            <p:txEl>
                                              <p:pRg st="5" end="5"/>
                                            </p:txEl>
                                          </p:spTgt>
                                        </p:tgtEl>
                                        <p:attrNameLst>
                                          <p:attrName>style.visibility</p:attrName>
                                        </p:attrNameLst>
                                      </p:cBhvr>
                                      <p:to>
                                        <p:strVal val="visible"/>
                                      </p:to>
                                    </p:set>
                                    <p:anim calcmode="lin" valueType="num">
                                      <p:cBhvr additive="base">
                                        <p:cTn id="31" dur="500" fill="hold"/>
                                        <p:tgtEl>
                                          <p:spTgt spid="12902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902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29026">
                                            <p:txEl>
                                              <p:pRg st="6" end="6"/>
                                            </p:txEl>
                                          </p:spTgt>
                                        </p:tgtEl>
                                        <p:attrNameLst>
                                          <p:attrName>style.visibility</p:attrName>
                                        </p:attrNameLst>
                                      </p:cBhvr>
                                      <p:to>
                                        <p:strVal val="visible"/>
                                      </p:to>
                                    </p:set>
                                    <p:anim calcmode="lin" valueType="num">
                                      <p:cBhvr additive="base">
                                        <p:cTn id="37" dur="500" fill="hold"/>
                                        <p:tgtEl>
                                          <p:spTgt spid="12902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902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29026">
                                            <p:txEl>
                                              <p:pRg st="7" end="7"/>
                                            </p:txEl>
                                          </p:spTgt>
                                        </p:tgtEl>
                                        <p:attrNameLst>
                                          <p:attrName>style.visibility</p:attrName>
                                        </p:attrNameLst>
                                      </p:cBhvr>
                                      <p:to>
                                        <p:strVal val="visible"/>
                                      </p:to>
                                    </p:set>
                                    <p:anim calcmode="lin" valueType="num">
                                      <p:cBhvr additive="base">
                                        <p:cTn id="43" dur="500" fill="hold"/>
                                        <p:tgtEl>
                                          <p:spTgt spid="12902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902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4CA51B6D-80AD-488D-B8AA-0ABA6715C24A}"/>
              </a:ext>
            </a:extLst>
          </p:cNvPr>
          <p:cNvSpPr>
            <a:spLocks noGrp="1" noChangeArrowheads="1"/>
          </p:cNvSpPr>
          <p:nvPr>
            <p:ph idx="1"/>
          </p:nvPr>
        </p:nvSpPr>
        <p:spPr>
          <a:xfrm>
            <a:off x="838200" y="333375"/>
            <a:ext cx="7848600" cy="5797550"/>
          </a:xfrm>
        </p:spPr>
        <p:txBody>
          <a:bodyPr/>
          <a:lstStyle/>
          <a:p>
            <a:pPr eaLnBrk="1" hangingPunct="1"/>
            <a:r>
              <a:rPr lang="en-US" altLang="zh-CN" sz="2800" b="1">
                <a:latin typeface="楷体" panose="02010609060101010101" pitchFamily="49" charset="-122"/>
                <a:ea typeface="楷体" panose="02010609060101010101" pitchFamily="49" charset="-122"/>
              </a:rPr>
              <a:t>2</a:t>
            </a:r>
            <a:r>
              <a:rPr lang="zh-CN" altLang="en-US" sz="2800" b="1">
                <a:latin typeface="楷体" panose="02010609060101010101" pitchFamily="49" charset="-122"/>
                <a:ea typeface="楷体" panose="02010609060101010101" pitchFamily="49" charset="-122"/>
              </a:rPr>
              <a:t>、建筑物</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为建造费或者购进价格以及其他的有关费用。</a:t>
            </a:r>
          </a:p>
          <a:p>
            <a:pPr eaLnBrk="1" hangingPunct="1"/>
            <a:r>
              <a:rPr lang="en-US" altLang="zh-CN" sz="2800" b="1">
                <a:latin typeface="楷体" panose="02010609060101010101" pitchFamily="49" charset="-122"/>
                <a:ea typeface="楷体" panose="02010609060101010101" pitchFamily="49" charset="-122"/>
              </a:rPr>
              <a:t>3</a:t>
            </a:r>
            <a:r>
              <a:rPr lang="zh-CN" altLang="en-US" sz="2800" b="1">
                <a:latin typeface="楷体" panose="02010609060101010101" pitchFamily="49" charset="-122"/>
                <a:ea typeface="楷体" panose="02010609060101010101" pitchFamily="49" charset="-122"/>
              </a:rPr>
              <a:t>、土地使用权</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为取得土地使用权所支付的金额、开发土地的费用以及其他有关的税费。</a:t>
            </a:r>
          </a:p>
          <a:p>
            <a:pPr eaLnBrk="1" hangingPunct="1"/>
            <a:r>
              <a:rPr lang="en-US" altLang="zh-CN" sz="2800" b="1">
                <a:latin typeface="楷体" panose="02010609060101010101" pitchFamily="49" charset="-122"/>
                <a:ea typeface="楷体" panose="02010609060101010101" pitchFamily="49" charset="-122"/>
              </a:rPr>
              <a:t>4</a:t>
            </a:r>
            <a:r>
              <a:rPr lang="zh-CN" altLang="en-US" sz="2800" b="1">
                <a:latin typeface="楷体" panose="02010609060101010101" pitchFamily="49" charset="-122"/>
                <a:ea typeface="楷体" panose="02010609060101010101" pitchFamily="49" charset="-122"/>
              </a:rPr>
              <a:t>、机器设备、车船</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为购进价格、运输费、安装费，以及其他有关费用。</a:t>
            </a:r>
          </a:p>
          <a:p>
            <a:pPr eaLnBrk="1" hangingPunct="1"/>
            <a:r>
              <a:rPr lang="en-US" altLang="zh-CN" sz="2800" b="1">
                <a:latin typeface="楷体" panose="02010609060101010101" pitchFamily="49" charset="-122"/>
                <a:ea typeface="楷体" panose="02010609060101010101" pitchFamily="49" charset="-122"/>
              </a:rPr>
              <a:t>5</a:t>
            </a:r>
            <a:r>
              <a:rPr lang="zh-CN" altLang="en-US" sz="2800" b="1">
                <a:latin typeface="楷体" panose="02010609060101010101" pitchFamily="49" charset="-122"/>
                <a:ea typeface="楷体" panose="02010609060101010101" pitchFamily="49" charset="-122"/>
              </a:rPr>
              <a:t>、其他财产</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参照以上方法确定。</a:t>
            </a:r>
          </a:p>
          <a:p>
            <a:pPr eaLnBrk="1" hangingPunct="1"/>
            <a:r>
              <a:rPr lang="zh-CN" altLang="en-US" sz="2800" b="1">
                <a:latin typeface="楷体_GB2312" pitchFamily="1" charset="-122"/>
                <a:ea typeface="楷体_GB2312" pitchFamily="1" charset="-122"/>
              </a:rPr>
              <a:t>   如果纳税人未提供完整、准确的财产原值凭证，不能正确计算财产原值，由主管税务机关核定其财产原值。</a:t>
            </a:r>
          </a:p>
          <a:p>
            <a:pPr eaLnBrk="1" hangingPunct="1"/>
            <a:r>
              <a:rPr lang="zh-CN" altLang="en-US" sz="2800" b="1">
                <a:solidFill>
                  <a:srgbClr val="FF0000"/>
                </a:solidFill>
                <a:latin typeface="楷体_GB2312" pitchFamily="1" charset="-122"/>
                <a:ea typeface="楷体_GB2312" pitchFamily="1" charset="-122"/>
              </a:rPr>
              <a:t>合理费用：</a:t>
            </a:r>
          </a:p>
          <a:p>
            <a:pPr eaLnBrk="1" hangingPunct="1"/>
            <a:r>
              <a:rPr lang="zh-CN" altLang="en-US" sz="2800" b="1">
                <a:latin typeface="楷体_GB2312" pitchFamily="1" charset="-122"/>
                <a:ea typeface="楷体_GB2312" pitchFamily="1" charset="-122"/>
              </a:rPr>
              <a:t>是指</a:t>
            </a:r>
            <a:r>
              <a:rPr lang="zh-CN" altLang="en-US" sz="2800" b="1">
                <a:solidFill>
                  <a:srgbClr val="FF0000"/>
                </a:solidFill>
                <a:latin typeface="楷体_GB2312" pitchFamily="1" charset="-122"/>
                <a:ea typeface="楷体_GB2312" pitchFamily="1" charset="-122"/>
              </a:rPr>
              <a:t>卖出</a:t>
            </a:r>
            <a:r>
              <a:rPr lang="zh-CN" altLang="en-US" sz="2800" b="1">
                <a:latin typeface="楷体_GB2312" pitchFamily="1" charset="-122"/>
                <a:ea typeface="楷体_GB2312" pitchFamily="1" charset="-122"/>
              </a:rPr>
              <a:t>财产时按规定支付的有关费用。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0050">
                                            <p:txEl>
                                              <p:pRg st="0" end="0"/>
                                            </p:txEl>
                                          </p:spTgt>
                                        </p:tgtEl>
                                        <p:attrNameLst>
                                          <p:attrName>style.visibility</p:attrName>
                                        </p:attrNameLst>
                                      </p:cBhvr>
                                      <p:to>
                                        <p:strVal val="visible"/>
                                      </p:to>
                                    </p:set>
                                    <p:anim calcmode="lin" valueType="num">
                                      <p:cBhvr additive="base">
                                        <p:cTn id="7" dur="500" fill="hold"/>
                                        <p:tgtEl>
                                          <p:spTgt spid="1300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005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0050">
                                            <p:txEl>
                                              <p:pRg st="1" end="1"/>
                                            </p:txEl>
                                          </p:spTgt>
                                        </p:tgtEl>
                                        <p:attrNameLst>
                                          <p:attrName>style.visibility</p:attrName>
                                        </p:attrNameLst>
                                      </p:cBhvr>
                                      <p:to>
                                        <p:strVal val="visible"/>
                                      </p:to>
                                    </p:set>
                                    <p:anim calcmode="lin" valueType="num">
                                      <p:cBhvr additive="base">
                                        <p:cTn id="11" dur="500" fill="hold"/>
                                        <p:tgtEl>
                                          <p:spTgt spid="13005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0050">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0050">
                                            <p:txEl>
                                              <p:pRg st="2" end="2"/>
                                            </p:txEl>
                                          </p:spTgt>
                                        </p:tgtEl>
                                        <p:attrNameLst>
                                          <p:attrName>style.visibility</p:attrName>
                                        </p:attrNameLst>
                                      </p:cBhvr>
                                      <p:to>
                                        <p:strVal val="visible"/>
                                      </p:to>
                                    </p:set>
                                    <p:anim calcmode="lin" valueType="num">
                                      <p:cBhvr additive="base">
                                        <p:cTn id="15" dur="500" fill="hold"/>
                                        <p:tgtEl>
                                          <p:spTgt spid="130050">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0050">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0050">
                                            <p:txEl>
                                              <p:pRg st="3" end="3"/>
                                            </p:txEl>
                                          </p:spTgt>
                                        </p:tgtEl>
                                        <p:attrNameLst>
                                          <p:attrName>style.visibility</p:attrName>
                                        </p:attrNameLst>
                                      </p:cBhvr>
                                      <p:to>
                                        <p:strVal val="visible"/>
                                      </p:to>
                                    </p:set>
                                    <p:anim calcmode="lin" valueType="num">
                                      <p:cBhvr additive="base">
                                        <p:cTn id="19" dur="500" fill="hold"/>
                                        <p:tgtEl>
                                          <p:spTgt spid="13005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00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30050">
                                            <p:txEl>
                                              <p:pRg st="4" end="4"/>
                                            </p:txEl>
                                          </p:spTgt>
                                        </p:tgtEl>
                                        <p:attrNameLst>
                                          <p:attrName>style.visibility</p:attrName>
                                        </p:attrNameLst>
                                      </p:cBhvr>
                                      <p:to>
                                        <p:strVal val="visible"/>
                                      </p:to>
                                    </p:set>
                                    <p:anim calcmode="lin" valueType="num">
                                      <p:cBhvr additive="base">
                                        <p:cTn id="25" dur="500" fill="hold"/>
                                        <p:tgtEl>
                                          <p:spTgt spid="13005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00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30050">
                                            <p:txEl>
                                              <p:pRg st="5" end="5"/>
                                            </p:txEl>
                                          </p:spTgt>
                                        </p:tgtEl>
                                        <p:attrNameLst>
                                          <p:attrName>style.visibility</p:attrName>
                                        </p:attrNameLst>
                                      </p:cBhvr>
                                      <p:to>
                                        <p:strVal val="visible"/>
                                      </p:to>
                                    </p:set>
                                    <p:anim calcmode="lin" valueType="num">
                                      <p:cBhvr additive="base">
                                        <p:cTn id="31" dur="500" fill="hold"/>
                                        <p:tgtEl>
                                          <p:spTgt spid="13005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0050">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0050">
                                            <p:txEl>
                                              <p:pRg st="6" end="6"/>
                                            </p:txEl>
                                          </p:spTgt>
                                        </p:tgtEl>
                                        <p:attrNameLst>
                                          <p:attrName>style.visibility</p:attrName>
                                        </p:attrNameLst>
                                      </p:cBhvr>
                                      <p:to>
                                        <p:strVal val="visible"/>
                                      </p:to>
                                    </p:set>
                                    <p:anim calcmode="lin" valueType="num">
                                      <p:cBhvr additive="base">
                                        <p:cTn id="35" dur="500" fill="hold"/>
                                        <p:tgtEl>
                                          <p:spTgt spid="130050">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3005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标题 1">
            <a:extLst>
              <a:ext uri="{FF2B5EF4-FFF2-40B4-BE49-F238E27FC236}">
                <a16:creationId xmlns:a16="http://schemas.microsoft.com/office/drawing/2014/main" id="{548BEB39-A517-48D7-A554-66A7E2FD7FBC}"/>
              </a:ext>
            </a:extLst>
          </p:cNvPr>
          <p:cNvSpPr>
            <a:spLocks noGrp="1" noChangeArrowheads="1"/>
          </p:cNvSpPr>
          <p:nvPr>
            <p:ph type="title"/>
          </p:nvPr>
        </p:nvSpPr>
        <p:spPr>
          <a:xfrm>
            <a:off x="1371600" y="304800"/>
            <a:ext cx="7772400" cy="1143000"/>
          </a:xfrm>
        </p:spPr>
        <p:txBody>
          <a:bodyPr/>
          <a:lstStyle/>
          <a:p>
            <a:r>
              <a:rPr lang="zh-CN" altLang="en-US">
                <a:solidFill>
                  <a:srgbClr val="FF0000"/>
                </a:solidFill>
                <a:latin typeface="楷体" panose="02010609060101010101" pitchFamily="49" charset="-122"/>
                <a:ea typeface="楷体" panose="02010609060101010101" pitchFamily="49" charset="-122"/>
              </a:rPr>
              <a:t>注意：个人出售自有住房</a:t>
            </a:r>
          </a:p>
        </p:txBody>
      </p:sp>
      <p:sp>
        <p:nvSpPr>
          <p:cNvPr id="131075" name="内容占位符 2">
            <a:extLst>
              <a:ext uri="{FF2B5EF4-FFF2-40B4-BE49-F238E27FC236}">
                <a16:creationId xmlns:a16="http://schemas.microsoft.com/office/drawing/2014/main" id="{990D2C31-7079-4D54-B6DF-6F997D617BA1}"/>
              </a:ext>
            </a:extLst>
          </p:cNvPr>
          <p:cNvSpPr>
            <a:spLocks noGrp="1" noChangeArrowheads="1"/>
          </p:cNvSpPr>
          <p:nvPr>
            <p:ph idx="1"/>
          </p:nvPr>
        </p:nvSpPr>
        <p:spPr>
          <a:xfrm>
            <a:off x="1295400" y="1524000"/>
            <a:ext cx="7772400" cy="4572000"/>
          </a:xfrm>
        </p:spPr>
        <p:txBody>
          <a:bodyPr/>
          <a:lstStyle/>
          <a:p>
            <a:r>
              <a:rPr lang="zh-CN" altLang="en-US" sz="2800" b="1"/>
              <a:t>应税的转让收入：</a:t>
            </a:r>
            <a:r>
              <a:rPr lang="zh-CN" altLang="en-US" sz="2800" b="1">
                <a:latin typeface="楷体" panose="02010609060101010101" pitchFamily="49" charset="-122"/>
                <a:ea typeface="楷体" panose="02010609060101010101" pitchFamily="49" charset="-122"/>
              </a:rPr>
              <a:t>不含增值税</a:t>
            </a:r>
            <a:endParaRPr lang="en-US" altLang="zh-CN" sz="2800" b="1">
              <a:latin typeface="楷体" panose="02010609060101010101" pitchFamily="49" charset="-122"/>
              <a:ea typeface="楷体" panose="02010609060101010101" pitchFamily="49" charset="-122"/>
            </a:endParaRPr>
          </a:p>
          <a:p>
            <a:r>
              <a:rPr lang="zh-CN" altLang="en-US" sz="2800" b="1"/>
              <a:t>房屋原值：</a:t>
            </a:r>
            <a:r>
              <a:rPr lang="zh-CN" altLang="en-US" sz="2800" b="1">
                <a:latin typeface="楷体" panose="02010609060101010101" pitchFamily="49" charset="-122"/>
                <a:ea typeface="楷体" panose="02010609060101010101" pitchFamily="49" charset="-122"/>
              </a:rPr>
              <a:t>取得房屋时所支付价款中包含的增值税计入财产原值</a:t>
            </a:r>
            <a:endParaRPr lang="en-US" altLang="zh-CN" sz="2800" b="1">
              <a:latin typeface="楷体" panose="02010609060101010101" pitchFamily="49" charset="-122"/>
              <a:ea typeface="楷体" panose="02010609060101010101" pitchFamily="49" charset="-122"/>
            </a:endParaRPr>
          </a:p>
          <a:p>
            <a:r>
              <a:rPr lang="zh-CN" altLang="en-US" sz="2800" b="1"/>
              <a:t>合理费用：</a:t>
            </a:r>
            <a:r>
              <a:rPr lang="zh-CN" altLang="en-US" sz="2800" b="1">
                <a:latin typeface="楷体" panose="02010609060101010101" pitchFamily="49" charset="-122"/>
                <a:ea typeface="楷体" panose="02010609060101010101" pitchFamily="49" charset="-122"/>
              </a:rPr>
              <a:t>纳税人按照规定实际支付的住房装修费用、住房贷款利息、手续费、公证费等费用。（不含本次转让应缴的增值税）</a:t>
            </a:r>
            <a:endParaRPr lang="en-US" altLang="zh-CN" sz="2800" b="1">
              <a:latin typeface="楷体" panose="02010609060101010101" pitchFamily="49" charset="-122"/>
              <a:ea typeface="楷体" panose="02010609060101010101" pitchFamily="49" charset="-122"/>
            </a:endParaRPr>
          </a:p>
          <a:p>
            <a:r>
              <a:rPr lang="zh-CN" altLang="en-US" sz="2800" b="1"/>
              <a:t>装修费用的扣除限额：</a:t>
            </a:r>
            <a:endParaRPr lang="en-US" altLang="zh-CN" sz="2800" b="1"/>
          </a:p>
          <a:p>
            <a:r>
              <a:rPr lang="zh-CN" altLang="en-US" sz="2800" b="1">
                <a:latin typeface="楷体" panose="02010609060101010101" pitchFamily="49" charset="-122"/>
                <a:ea typeface="楷体" panose="02010609060101010101" pitchFamily="49" charset="-122"/>
              </a:rPr>
              <a:t>公有住房、经济适用房</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房屋原值的</a:t>
            </a:r>
            <a:r>
              <a:rPr lang="en-US" altLang="zh-CN" sz="2800" b="1">
                <a:latin typeface="楷体" panose="02010609060101010101" pitchFamily="49" charset="-122"/>
                <a:ea typeface="楷体" panose="02010609060101010101" pitchFamily="49" charset="-122"/>
              </a:rPr>
              <a:t>15%</a:t>
            </a:r>
            <a:r>
              <a:rPr lang="zh-CN" altLang="en-US" sz="2800" b="1">
                <a:latin typeface="楷体" panose="02010609060101010101" pitchFamily="49" charset="-122"/>
                <a:ea typeface="楷体" panose="02010609060101010101" pitchFamily="49" charset="-122"/>
              </a:rPr>
              <a:t>；商品房及其他</a:t>
            </a:r>
            <a:r>
              <a:rPr lang="en-US" altLang="zh-CN" sz="2800" b="1">
                <a:latin typeface="楷体" panose="02010609060101010101" pitchFamily="49" charset="-122"/>
                <a:ea typeface="楷体" panose="02010609060101010101" pitchFamily="49" charset="-122"/>
              </a:rPr>
              <a:t>——</a:t>
            </a:r>
            <a:r>
              <a:rPr lang="zh-CN" altLang="en-US" sz="2800" b="1">
                <a:latin typeface="楷体" panose="02010609060101010101" pitchFamily="49" charset="-122"/>
                <a:ea typeface="楷体" panose="02010609060101010101" pitchFamily="49" charset="-122"/>
              </a:rPr>
              <a:t>房屋原值的</a:t>
            </a:r>
            <a:r>
              <a:rPr lang="en-US" altLang="zh-CN" sz="2800" b="1">
                <a:latin typeface="楷体" panose="02010609060101010101" pitchFamily="49" charset="-122"/>
                <a:ea typeface="楷体" panose="02010609060101010101" pitchFamily="49" charset="-122"/>
              </a:rPr>
              <a:t>10%</a:t>
            </a:r>
          </a:p>
          <a:p>
            <a:r>
              <a:rPr lang="zh-CN" altLang="en-US" sz="2800" b="1"/>
              <a:t>提供有效证据：装修发票、贷款证明等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 calcmode="lin" valueType="num">
                                      <p:cBhvr additive="base">
                                        <p:cTn id="7" dur="500" fill="hold"/>
                                        <p:tgtEl>
                                          <p:spTgt spid="131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1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1075">
                                            <p:txEl>
                                              <p:pRg st="1" end="1"/>
                                            </p:txEl>
                                          </p:spTgt>
                                        </p:tgtEl>
                                        <p:attrNameLst>
                                          <p:attrName>style.visibility</p:attrName>
                                        </p:attrNameLst>
                                      </p:cBhvr>
                                      <p:to>
                                        <p:strVal val="visible"/>
                                      </p:to>
                                    </p:set>
                                    <p:anim calcmode="lin" valueType="num">
                                      <p:cBhvr additive="base">
                                        <p:cTn id="13" dur="500" fill="hold"/>
                                        <p:tgtEl>
                                          <p:spTgt spid="131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1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31075">
                                            <p:txEl>
                                              <p:pRg st="2" end="2"/>
                                            </p:txEl>
                                          </p:spTgt>
                                        </p:tgtEl>
                                        <p:attrNameLst>
                                          <p:attrName>style.visibility</p:attrName>
                                        </p:attrNameLst>
                                      </p:cBhvr>
                                      <p:to>
                                        <p:strVal val="visible"/>
                                      </p:to>
                                    </p:set>
                                    <p:anim calcmode="lin" valueType="num">
                                      <p:cBhvr additive="base">
                                        <p:cTn id="19" dur="500" fill="hold"/>
                                        <p:tgtEl>
                                          <p:spTgt spid="131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1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31075">
                                            <p:txEl>
                                              <p:pRg st="3" end="3"/>
                                            </p:txEl>
                                          </p:spTgt>
                                        </p:tgtEl>
                                        <p:attrNameLst>
                                          <p:attrName>style.visibility</p:attrName>
                                        </p:attrNameLst>
                                      </p:cBhvr>
                                      <p:to>
                                        <p:strVal val="visible"/>
                                      </p:to>
                                    </p:set>
                                    <p:anim calcmode="lin" valueType="num">
                                      <p:cBhvr additive="base">
                                        <p:cTn id="25" dur="500" fill="hold"/>
                                        <p:tgtEl>
                                          <p:spTgt spid="131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1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31075">
                                            <p:txEl>
                                              <p:pRg st="4" end="4"/>
                                            </p:txEl>
                                          </p:spTgt>
                                        </p:tgtEl>
                                        <p:attrNameLst>
                                          <p:attrName>style.visibility</p:attrName>
                                        </p:attrNameLst>
                                      </p:cBhvr>
                                      <p:to>
                                        <p:strVal val="visible"/>
                                      </p:to>
                                    </p:set>
                                    <p:anim calcmode="lin" valueType="num">
                                      <p:cBhvr additive="base">
                                        <p:cTn id="31" dur="500" fill="hold"/>
                                        <p:tgtEl>
                                          <p:spTgt spid="1310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1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31075">
                                            <p:txEl>
                                              <p:pRg st="5" end="5"/>
                                            </p:txEl>
                                          </p:spTgt>
                                        </p:tgtEl>
                                        <p:attrNameLst>
                                          <p:attrName>style.visibility</p:attrName>
                                        </p:attrNameLst>
                                      </p:cBhvr>
                                      <p:to>
                                        <p:strVal val="visible"/>
                                      </p:to>
                                    </p:set>
                                    <p:anim calcmode="lin" valueType="num">
                                      <p:cBhvr additive="base">
                                        <p:cTn id="37" dur="500" fill="hold"/>
                                        <p:tgtEl>
                                          <p:spTgt spid="1310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107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3">
            <a:extLst>
              <a:ext uri="{FF2B5EF4-FFF2-40B4-BE49-F238E27FC236}">
                <a16:creationId xmlns:a16="http://schemas.microsoft.com/office/drawing/2014/main" id="{228F0E06-E873-459C-ADED-DC3E3ABE0712}"/>
              </a:ext>
            </a:extLst>
          </p:cNvPr>
          <p:cNvSpPr>
            <a:spLocks noGrp="1" noChangeArrowheads="1"/>
          </p:cNvSpPr>
          <p:nvPr>
            <p:ph idx="1"/>
          </p:nvPr>
        </p:nvSpPr>
        <p:spPr>
          <a:xfrm>
            <a:off x="1143000" y="404813"/>
            <a:ext cx="7543800" cy="5726112"/>
          </a:xfrm>
        </p:spPr>
        <p:txBody>
          <a:bodyPr/>
          <a:lstStyle/>
          <a:p>
            <a:pPr eaLnBrk="1" hangingPunct="1"/>
            <a:r>
              <a:rPr lang="zh-CN" altLang="en-US" b="1">
                <a:solidFill>
                  <a:srgbClr val="FF0000"/>
                </a:solidFill>
                <a:latin typeface="楷体" panose="02010609060101010101" pitchFamily="49" charset="-122"/>
                <a:ea typeface="楷体" panose="02010609060101010101" pitchFamily="49" charset="-122"/>
              </a:rPr>
              <a:t>注意</a:t>
            </a:r>
            <a:r>
              <a:rPr lang="zh-CN" altLang="en-US" b="1">
                <a:latin typeface="楷体" panose="02010609060101010101" pitchFamily="49" charset="-122"/>
                <a:ea typeface="楷体" panose="02010609060101010101" pitchFamily="49" charset="-122"/>
              </a:rPr>
              <a:t>：</a:t>
            </a:r>
          </a:p>
          <a:p>
            <a:pPr eaLnBrk="1" hangingPunct="1"/>
            <a:r>
              <a:rPr lang="en-US" altLang="zh-CN" b="1">
                <a:latin typeface="楷体" panose="02010609060101010101" pitchFamily="49" charset="-122"/>
                <a:ea typeface="楷体" panose="02010609060101010101" pitchFamily="49" charset="-122"/>
              </a:rPr>
              <a:t>1</a:t>
            </a:r>
            <a:r>
              <a:rPr lang="zh-CN" altLang="en-US" b="1">
                <a:latin typeface="楷体" panose="02010609060101010101" pitchFamily="49" charset="-122"/>
                <a:ea typeface="楷体" panose="02010609060101010101" pitchFamily="49" charset="-122"/>
              </a:rPr>
              <a:t>、财产转让所得</a:t>
            </a:r>
            <a:r>
              <a:rPr lang="zh-CN" altLang="en-US" b="1">
                <a:solidFill>
                  <a:srgbClr val="FF0000"/>
                </a:solidFill>
                <a:latin typeface="楷体" panose="02010609060101010101" pitchFamily="49" charset="-122"/>
                <a:ea typeface="楷体" panose="02010609060101010101" pitchFamily="49" charset="-122"/>
              </a:rPr>
              <a:t>取消了</a:t>
            </a:r>
            <a:r>
              <a:rPr lang="zh-CN" altLang="en-US" b="1">
                <a:latin typeface="楷体" panose="02010609060101010101" pitchFamily="49" charset="-122"/>
                <a:ea typeface="楷体" panose="02010609060101010101" pitchFamily="49" charset="-122"/>
              </a:rPr>
              <a:t>定额和定率扣除</a:t>
            </a:r>
          </a:p>
          <a:p>
            <a:pPr eaLnBrk="1" hangingPunct="1"/>
            <a:r>
              <a:rPr lang="en-US" altLang="zh-CN" b="1">
                <a:latin typeface="楷体" panose="02010609060101010101" pitchFamily="49" charset="-122"/>
                <a:ea typeface="楷体" panose="02010609060101010101" pitchFamily="49" charset="-122"/>
              </a:rPr>
              <a:t>2</a:t>
            </a:r>
            <a:r>
              <a:rPr lang="zh-CN" altLang="en-US" b="1">
                <a:latin typeface="楷体" panose="02010609060101010101" pitchFamily="49" charset="-122"/>
                <a:ea typeface="楷体" panose="02010609060101010101" pitchFamily="49" charset="-122"/>
              </a:rPr>
              <a:t>、每次是指</a:t>
            </a:r>
            <a:r>
              <a:rPr lang="zh-CN" altLang="en-US" b="1">
                <a:solidFill>
                  <a:srgbClr val="FF0000"/>
                </a:solidFill>
                <a:latin typeface="楷体" panose="02010609060101010101" pitchFamily="49" charset="-122"/>
                <a:ea typeface="楷体" panose="02010609060101010101" pitchFamily="49" charset="-122"/>
              </a:rPr>
              <a:t>一件财产</a:t>
            </a:r>
            <a:r>
              <a:rPr lang="zh-CN" altLang="en-US" b="1">
                <a:latin typeface="楷体" panose="02010609060101010101" pitchFamily="49" charset="-122"/>
                <a:ea typeface="楷体" panose="02010609060101010101" pitchFamily="49" charset="-122"/>
              </a:rPr>
              <a:t>的所有权一次转让取得的收入为一次。</a:t>
            </a:r>
          </a:p>
          <a:p>
            <a:pPr eaLnBrk="1" hangingPunct="1"/>
            <a:r>
              <a:rPr lang="zh-CN" altLang="en-US" b="1">
                <a:latin typeface="楷体" panose="02010609060101010101" pitchFamily="49" charset="-122"/>
                <a:ea typeface="楷体" panose="02010609060101010101" pitchFamily="49" charset="-122"/>
              </a:rPr>
              <a:t>（二）应纳税额的计算</a:t>
            </a:r>
          </a:p>
          <a:p>
            <a:pPr eaLnBrk="1" hangingPunct="1"/>
            <a:r>
              <a:rPr lang="zh-CN" altLang="en-US" b="1">
                <a:latin typeface="楷体" panose="02010609060101010101" pitchFamily="49" charset="-122"/>
                <a:ea typeface="楷体" panose="02010609060101010101" pitchFamily="49" charset="-122"/>
              </a:rPr>
              <a:t>应纳税额</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应纳税所得额</a:t>
            </a:r>
            <a:r>
              <a:rPr lang="en-US" altLang="zh-CN" b="1">
                <a:latin typeface="楷体" panose="02010609060101010101" pitchFamily="49" charset="-122"/>
                <a:ea typeface="楷体" panose="02010609060101010101" pitchFamily="49" charset="-122"/>
              </a:rPr>
              <a:t>×20%</a:t>
            </a:r>
          </a:p>
          <a:p>
            <a:pPr eaLnBrk="1" hangingPunct="1"/>
            <a:endParaRPr lang="en-US" altLang="zh-CN" b="1"/>
          </a:p>
          <a:p>
            <a:pPr eaLnBrk="1" hangingPunct="1"/>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2098">
                                            <p:txEl>
                                              <p:pRg st="0" end="0"/>
                                            </p:txEl>
                                          </p:spTgt>
                                        </p:tgtEl>
                                        <p:attrNameLst>
                                          <p:attrName>style.visibility</p:attrName>
                                        </p:attrNameLst>
                                      </p:cBhvr>
                                      <p:to>
                                        <p:strVal val="visible"/>
                                      </p:to>
                                    </p:set>
                                    <p:anim calcmode="lin" valueType="num">
                                      <p:cBhvr additive="base">
                                        <p:cTn id="7" dur="500" fill="hold"/>
                                        <p:tgtEl>
                                          <p:spTgt spid="1320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20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2098">
                                            <p:txEl>
                                              <p:pRg st="1" end="1"/>
                                            </p:txEl>
                                          </p:spTgt>
                                        </p:tgtEl>
                                        <p:attrNameLst>
                                          <p:attrName>style.visibility</p:attrName>
                                        </p:attrNameLst>
                                      </p:cBhvr>
                                      <p:to>
                                        <p:strVal val="visible"/>
                                      </p:to>
                                    </p:set>
                                    <p:anim calcmode="lin" valueType="num">
                                      <p:cBhvr additive="base">
                                        <p:cTn id="13" dur="500" fill="hold"/>
                                        <p:tgtEl>
                                          <p:spTgt spid="1320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2098">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32098">
                                            <p:txEl>
                                              <p:pRg st="2" end="2"/>
                                            </p:txEl>
                                          </p:spTgt>
                                        </p:tgtEl>
                                        <p:attrNameLst>
                                          <p:attrName>style.visibility</p:attrName>
                                        </p:attrNameLst>
                                      </p:cBhvr>
                                      <p:to>
                                        <p:strVal val="visible"/>
                                      </p:to>
                                    </p:set>
                                    <p:anim calcmode="lin" valueType="num">
                                      <p:cBhvr additive="base">
                                        <p:cTn id="17" dur="500" fill="hold"/>
                                        <p:tgtEl>
                                          <p:spTgt spid="132098">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20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32098">
                                            <p:txEl>
                                              <p:pRg st="3" end="3"/>
                                            </p:txEl>
                                          </p:spTgt>
                                        </p:tgtEl>
                                        <p:attrNameLst>
                                          <p:attrName>style.visibility</p:attrName>
                                        </p:attrNameLst>
                                      </p:cBhvr>
                                      <p:to>
                                        <p:strVal val="visible"/>
                                      </p:to>
                                    </p:set>
                                    <p:anim calcmode="lin" valueType="num">
                                      <p:cBhvr additive="base">
                                        <p:cTn id="23" dur="500" fill="hold"/>
                                        <p:tgtEl>
                                          <p:spTgt spid="132098">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20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32098">
                                            <p:txEl>
                                              <p:pRg st="4" end="4"/>
                                            </p:txEl>
                                          </p:spTgt>
                                        </p:tgtEl>
                                        <p:attrNameLst>
                                          <p:attrName>style.visibility</p:attrName>
                                        </p:attrNameLst>
                                      </p:cBhvr>
                                      <p:to>
                                        <p:strVal val="visible"/>
                                      </p:to>
                                    </p:set>
                                    <p:anim calcmode="lin" valueType="num">
                                      <p:cBhvr additive="base">
                                        <p:cTn id="29" dur="500" fill="hold"/>
                                        <p:tgtEl>
                                          <p:spTgt spid="132098">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3209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a:extLst>
              <a:ext uri="{FF2B5EF4-FFF2-40B4-BE49-F238E27FC236}">
                <a16:creationId xmlns:a16="http://schemas.microsoft.com/office/drawing/2014/main" id="{99F25CF0-7716-451F-94ED-D13C55CBCF13}"/>
              </a:ext>
            </a:extLst>
          </p:cNvPr>
          <p:cNvSpPr>
            <a:spLocks noGrp="1" noChangeArrowheads="1"/>
          </p:cNvSpPr>
          <p:nvPr>
            <p:ph idx="1"/>
          </p:nvPr>
        </p:nvSpPr>
        <p:spPr>
          <a:xfrm>
            <a:off x="685800" y="333375"/>
            <a:ext cx="8001000" cy="5797550"/>
          </a:xfrm>
        </p:spPr>
        <p:txBody>
          <a:bodyPr/>
          <a:lstStyle/>
          <a:p>
            <a:pPr eaLnBrk="1" hangingPunct="1"/>
            <a:r>
              <a:rPr lang="zh-CN" altLang="en-US" b="1">
                <a:solidFill>
                  <a:srgbClr val="FF0000"/>
                </a:solidFill>
                <a:latin typeface="仿宋_GB2312"/>
                <a:ea typeface="仿宋_GB2312"/>
                <a:cs typeface="仿宋_GB2312"/>
              </a:rPr>
              <a:t>例</a:t>
            </a:r>
            <a:r>
              <a:rPr lang="zh-CN" altLang="en-US" b="1">
                <a:latin typeface="仿宋_GB2312"/>
                <a:ea typeface="仿宋_GB2312"/>
                <a:cs typeface="仿宋_GB2312"/>
              </a:rPr>
              <a:t>：某人本期购入</a:t>
            </a:r>
            <a:r>
              <a:rPr lang="zh-CN" altLang="en-US" b="1">
                <a:solidFill>
                  <a:srgbClr val="FF0000"/>
                </a:solidFill>
                <a:latin typeface="仿宋_GB2312"/>
                <a:ea typeface="仿宋_GB2312"/>
                <a:cs typeface="仿宋_GB2312"/>
              </a:rPr>
              <a:t>债券</a:t>
            </a:r>
            <a:r>
              <a:rPr lang="en-US" altLang="zh-CN" b="1">
                <a:latin typeface="仿宋_GB2312"/>
                <a:ea typeface="仿宋_GB2312"/>
                <a:cs typeface="仿宋_GB2312"/>
              </a:rPr>
              <a:t>1000</a:t>
            </a:r>
            <a:r>
              <a:rPr lang="zh-CN" altLang="en-US" b="1">
                <a:latin typeface="仿宋_GB2312"/>
                <a:ea typeface="仿宋_GB2312"/>
                <a:cs typeface="仿宋_GB2312"/>
              </a:rPr>
              <a:t>份，每份买入价</a:t>
            </a:r>
            <a:r>
              <a:rPr lang="en-US" altLang="zh-CN" b="1">
                <a:latin typeface="仿宋_GB2312"/>
                <a:ea typeface="仿宋_GB2312"/>
                <a:cs typeface="仿宋_GB2312"/>
              </a:rPr>
              <a:t>10</a:t>
            </a:r>
            <a:r>
              <a:rPr lang="zh-CN" altLang="en-US" b="1">
                <a:latin typeface="仿宋_GB2312"/>
                <a:ea typeface="仿宋_GB2312"/>
                <a:cs typeface="仿宋_GB2312"/>
              </a:rPr>
              <a:t>元，支付购进买入债券的税费共计</a:t>
            </a:r>
            <a:r>
              <a:rPr lang="en-US" altLang="zh-CN" b="1">
                <a:latin typeface="仿宋_GB2312"/>
                <a:ea typeface="仿宋_GB2312"/>
                <a:cs typeface="仿宋_GB2312"/>
              </a:rPr>
              <a:t>150</a:t>
            </a:r>
            <a:r>
              <a:rPr lang="zh-CN" altLang="en-US" b="1">
                <a:latin typeface="仿宋_GB2312"/>
                <a:ea typeface="仿宋_GB2312"/>
                <a:cs typeface="仿宋_GB2312"/>
              </a:rPr>
              <a:t>元。本期内将买入的债券一次卖出</a:t>
            </a:r>
            <a:r>
              <a:rPr lang="en-US" altLang="zh-CN" b="1">
                <a:latin typeface="仿宋_GB2312"/>
                <a:ea typeface="仿宋_GB2312"/>
                <a:cs typeface="仿宋_GB2312"/>
              </a:rPr>
              <a:t>600</a:t>
            </a:r>
            <a:r>
              <a:rPr lang="zh-CN" altLang="en-US" b="1">
                <a:latin typeface="仿宋_GB2312"/>
                <a:ea typeface="仿宋_GB2312"/>
                <a:cs typeface="仿宋_GB2312"/>
              </a:rPr>
              <a:t>份，每份卖出价格</a:t>
            </a:r>
            <a:r>
              <a:rPr lang="en-US" altLang="zh-CN" b="1">
                <a:latin typeface="仿宋_GB2312"/>
                <a:ea typeface="仿宋_GB2312"/>
                <a:cs typeface="仿宋_GB2312"/>
              </a:rPr>
              <a:t>12</a:t>
            </a:r>
            <a:r>
              <a:rPr lang="zh-CN" altLang="en-US" b="1">
                <a:latin typeface="仿宋_GB2312"/>
                <a:ea typeface="仿宋_GB2312"/>
                <a:cs typeface="仿宋_GB2312"/>
              </a:rPr>
              <a:t>元，支付卖出债券的税费共计</a:t>
            </a:r>
            <a:r>
              <a:rPr lang="en-US" altLang="zh-CN" b="1">
                <a:latin typeface="仿宋_GB2312"/>
                <a:ea typeface="仿宋_GB2312"/>
                <a:cs typeface="仿宋_GB2312"/>
              </a:rPr>
              <a:t>110</a:t>
            </a:r>
            <a:r>
              <a:rPr lang="zh-CN" altLang="en-US" b="1">
                <a:latin typeface="仿宋_GB2312"/>
                <a:ea typeface="仿宋_GB2312"/>
                <a:cs typeface="仿宋_GB2312"/>
              </a:rPr>
              <a:t>元。计算该个人售出债券应缴纳的个人所得税。</a:t>
            </a:r>
          </a:p>
          <a:p>
            <a:pPr eaLnBrk="1" hangingPunct="1"/>
            <a:r>
              <a:rPr lang="zh-CN" altLang="en-US" sz="2400" b="1"/>
              <a:t>解：</a:t>
            </a:r>
          </a:p>
          <a:p>
            <a:pPr eaLnBrk="1" hangingPunct="1"/>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1</a:t>
            </a:r>
            <a:r>
              <a:rPr lang="zh-CN" altLang="en-US" sz="2400" b="1">
                <a:latin typeface="黑体" panose="02010609060101010101" pitchFamily="49" charset="-122"/>
                <a:ea typeface="黑体" panose="02010609060101010101" pitchFamily="49" charset="-122"/>
              </a:rPr>
              <a:t>）一次卖出的债券应扣除的买价</a:t>
            </a:r>
            <a:r>
              <a:rPr lang="zh-CN" altLang="en-US" sz="2400" b="1">
                <a:solidFill>
                  <a:srgbClr val="FF0000"/>
                </a:solidFill>
                <a:latin typeface="黑体" panose="02010609060101010101" pitchFamily="49" charset="-122"/>
                <a:ea typeface="黑体" panose="02010609060101010101" pitchFamily="49" charset="-122"/>
              </a:rPr>
              <a:t>及</a:t>
            </a:r>
            <a:r>
              <a:rPr lang="zh-CN" altLang="en-US" sz="2400" b="1">
                <a:latin typeface="黑体" panose="02010609060101010101" pitchFamily="49" charset="-122"/>
                <a:ea typeface="黑体" panose="02010609060101010101" pitchFamily="49" charset="-122"/>
              </a:rPr>
              <a:t>费用</a:t>
            </a:r>
            <a:r>
              <a:rPr lang="en-US" altLang="zh-CN" sz="2400" b="1">
                <a:latin typeface="黑体" panose="02010609060101010101" pitchFamily="49" charset="-122"/>
                <a:ea typeface="黑体" panose="02010609060101010101" pitchFamily="49" charset="-122"/>
              </a:rPr>
              <a:t>=</a:t>
            </a:r>
            <a:r>
              <a:rPr lang="zh-CN" altLang="en-US" sz="2400" b="1" u="sng">
                <a:latin typeface="黑体" panose="02010609060101010101" pitchFamily="49" charset="-122"/>
                <a:ea typeface="黑体" panose="02010609060101010101" pitchFamily="49" charset="-122"/>
              </a:rPr>
              <a:t>（</a:t>
            </a:r>
            <a:r>
              <a:rPr lang="en-US" altLang="zh-CN" sz="2400" b="1" u="sng">
                <a:latin typeface="黑体" panose="02010609060101010101" pitchFamily="49" charset="-122"/>
                <a:ea typeface="黑体" panose="02010609060101010101" pitchFamily="49" charset="-122"/>
              </a:rPr>
              <a:t>1000×10+150</a:t>
            </a:r>
            <a:r>
              <a:rPr lang="zh-CN" altLang="en-US" sz="2400" b="1" u="sng">
                <a:latin typeface="黑体" panose="02010609060101010101" pitchFamily="49" charset="-122"/>
                <a:ea typeface="黑体" panose="02010609060101010101" pitchFamily="49" charset="-122"/>
              </a:rPr>
              <a:t>）</a:t>
            </a:r>
            <a:r>
              <a:rPr lang="en-US" altLang="zh-CN" sz="2400" b="1" u="sng">
                <a:latin typeface="黑体" panose="02010609060101010101" pitchFamily="49" charset="-122"/>
                <a:ea typeface="黑体" panose="02010609060101010101" pitchFamily="49" charset="-122"/>
              </a:rPr>
              <a:t>÷1000×600</a:t>
            </a:r>
            <a:r>
              <a:rPr lang="zh-CN" altLang="en-US" sz="2400" b="1" u="sng">
                <a:latin typeface="黑体" panose="02010609060101010101" pitchFamily="49" charset="-122"/>
                <a:ea typeface="黑体" panose="02010609060101010101" pitchFamily="49" charset="-122"/>
              </a:rPr>
              <a:t>（财产原值）</a:t>
            </a:r>
          </a:p>
          <a:p>
            <a:pPr eaLnBrk="1" hangingPunct="1"/>
            <a:r>
              <a:rPr lang="en-US" altLang="zh-CN" sz="2400" b="1">
                <a:latin typeface="黑体" panose="02010609060101010101" pitchFamily="49" charset="-122"/>
                <a:ea typeface="黑体" panose="02010609060101010101" pitchFamily="49" charset="-122"/>
              </a:rPr>
              <a:t>+</a:t>
            </a:r>
            <a:r>
              <a:rPr lang="en-US" altLang="zh-CN" sz="2400" b="1" u="sng">
                <a:solidFill>
                  <a:srgbClr val="0000FF"/>
                </a:solidFill>
                <a:latin typeface="黑体" panose="02010609060101010101" pitchFamily="49" charset="-122"/>
                <a:ea typeface="黑体" panose="02010609060101010101" pitchFamily="49" charset="-122"/>
              </a:rPr>
              <a:t>110</a:t>
            </a:r>
            <a:r>
              <a:rPr lang="zh-CN" altLang="en-US" sz="2400" b="1" u="sng">
                <a:solidFill>
                  <a:srgbClr val="0000FF"/>
                </a:solidFill>
                <a:latin typeface="黑体" panose="02010609060101010101" pitchFamily="49" charset="-122"/>
                <a:ea typeface="黑体" panose="02010609060101010101" pitchFamily="49" charset="-122"/>
              </a:rPr>
              <a:t>（合理费用）</a:t>
            </a:r>
            <a:r>
              <a:rPr lang="en-US" altLang="zh-CN" sz="2400" b="1">
                <a:latin typeface="黑体" panose="02010609060101010101" pitchFamily="49" charset="-122"/>
                <a:ea typeface="黑体" panose="02010609060101010101" pitchFamily="49" charset="-122"/>
              </a:rPr>
              <a:t>=6200</a:t>
            </a:r>
            <a:r>
              <a:rPr lang="zh-CN" altLang="en-US" sz="2400" b="1">
                <a:latin typeface="黑体" panose="02010609060101010101" pitchFamily="49" charset="-122"/>
                <a:ea typeface="黑体" panose="02010609060101010101" pitchFamily="49" charset="-122"/>
              </a:rPr>
              <a:t>元</a:t>
            </a:r>
          </a:p>
          <a:p>
            <a:pPr eaLnBrk="1" hangingPunct="1"/>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2</a:t>
            </a:r>
            <a:r>
              <a:rPr lang="zh-CN" altLang="en-US" sz="2400" b="1">
                <a:latin typeface="黑体" panose="02010609060101010101" pitchFamily="49" charset="-122"/>
                <a:ea typeface="黑体" panose="02010609060101010101" pitchFamily="49" charset="-122"/>
              </a:rPr>
              <a:t>）应缴纳的个人所得税</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600×12—6200</a:t>
            </a:r>
            <a:r>
              <a:rPr lang="zh-CN" altLang="en-US" sz="2400" b="1">
                <a:latin typeface="黑体" panose="02010609060101010101" pitchFamily="49" charset="-122"/>
                <a:ea typeface="黑体" panose="02010609060101010101" pitchFamily="49" charset="-122"/>
              </a:rPr>
              <a:t>）</a:t>
            </a:r>
            <a:r>
              <a:rPr lang="en-US" altLang="zh-CN" sz="2400" b="1">
                <a:latin typeface="黑体" panose="02010609060101010101" pitchFamily="49" charset="-122"/>
                <a:ea typeface="黑体" panose="02010609060101010101" pitchFamily="49" charset="-122"/>
              </a:rPr>
              <a:t>×</a:t>
            </a:r>
            <a:r>
              <a:rPr lang="en-US" altLang="zh-CN" sz="2400" b="1">
                <a:solidFill>
                  <a:srgbClr val="FF0000"/>
                </a:solidFill>
                <a:latin typeface="黑体" panose="02010609060101010101" pitchFamily="49" charset="-122"/>
                <a:ea typeface="黑体" panose="02010609060101010101" pitchFamily="49" charset="-122"/>
              </a:rPr>
              <a:t>20</a:t>
            </a:r>
            <a:r>
              <a:rPr lang="en-US" altLang="zh-CN" sz="2400" b="1">
                <a:latin typeface="黑体" panose="02010609060101010101" pitchFamily="49" charset="-122"/>
                <a:ea typeface="黑体" panose="02010609060101010101" pitchFamily="49" charset="-122"/>
              </a:rPr>
              <a:t>%=200</a:t>
            </a:r>
            <a:r>
              <a:rPr lang="zh-CN" altLang="en-US" sz="2400" b="1">
                <a:latin typeface="黑体" panose="02010609060101010101" pitchFamily="49" charset="-122"/>
                <a:ea typeface="黑体" panose="02010609060101010101" pitchFamily="49" charset="-122"/>
              </a:rPr>
              <a:t>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4690">
                                            <p:txEl>
                                              <p:pRg st="0" end="0"/>
                                            </p:txEl>
                                          </p:spTgt>
                                        </p:tgtEl>
                                        <p:attrNameLst>
                                          <p:attrName>style.visibility</p:attrName>
                                        </p:attrNameLst>
                                      </p:cBhvr>
                                      <p:to>
                                        <p:strVal val="visible"/>
                                      </p:to>
                                    </p:set>
                                    <p:animEffect transition="in" filter="blinds(horizontal)">
                                      <p:cBhvr>
                                        <p:cTn id="7" dur="500"/>
                                        <p:tgtEl>
                                          <p:spTgt spid="1146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4690">
                                            <p:txEl>
                                              <p:pRg st="1" end="1"/>
                                            </p:txEl>
                                          </p:spTgt>
                                        </p:tgtEl>
                                        <p:attrNameLst>
                                          <p:attrName>style.visibility</p:attrName>
                                        </p:attrNameLst>
                                      </p:cBhvr>
                                      <p:to>
                                        <p:strVal val="visible"/>
                                      </p:to>
                                    </p:set>
                                    <p:animEffect transition="in" filter="blinds(horizontal)">
                                      <p:cBhvr>
                                        <p:cTn id="12" dur="500"/>
                                        <p:tgtEl>
                                          <p:spTgt spid="11469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4690">
                                            <p:txEl>
                                              <p:pRg st="2" end="2"/>
                                            </p:txEl>
                                          </p:spTgt>
                                        </p:tgtEl>
                                        <p:attrNameLst>
                                          <p:attrName>style.visibility</p:attrName>
                                        </p:attrNameLst>
                                      </p:cBhvr>
                                      <p:to>
                                        <p:strVal val="visible"/>
                                      </p:to>
                                    </p:set>
                                    <p:animEffect transition="in" filter="blinds(horizontal)">
                                      <p:cBhvr>
                                        <p:cTn id="17" dur="500"/>
                                        <p:tgtEl>
                                          <p:spTgt spid="11469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4690">
                                            <p:txEl>
                                              <p:pRg st="3" end="3"/>
                                            </p:txEl>
                                          </p:spTgt>
                                        </p:tgtEl>
                                        <p:attrNameLst>
                                          <p:attrName>style.visibility</p:attrName>
                                        </p:attrNameLst>
                                      </p:cBhvr>
                                      <p:to>
                                        <p:strVal val="visible"/>
                                      </p:to>
                                    </p:set>
                                    <p:animEffect transition="in" filter="blinds(horizontal)">
                                      <p:cBhvr>
                                        <p:cTn id="22" dur="500"/>
                                        <p:tgtEl>
                                          <p:spTgt spid="11469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4690">
                                            <p:txEl>
                                              <p:pRg st="4" end="4"/>
                                            </p:txEl>
                                          </p:spTgt>
                                        </p:tgtEl>
                                        <p:attrNameLst>
                                          <p:attrName>style.visibility</p:attrName>
                                        </p:attrNameLst>
                                      </p:cBhvr>
                                      <p:to>
                                        <p:strVal val="visible"/>
                                      </p:to>
                                    </p:set>
                                    <p:animEffect transition="in" filter="blinds(horizontal)">
                                      <p:cBhvr>
                                        <p:cTn id="27" dur="500"/>
                                        <p:tgtEl>
                                          <p:spTgt spid="1146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8E81EBD1-C158-4021-B28C-98C7587755A0}"/>
              </a:ext>
            </a:extLst>
          </p:cNvPr>
          <p:cNvSpPr>
            <a:spLocks noChangeArrowheads="1"/>
          </p:cNvSpPr>
          <p:nvPr>
            <p:ph idx="1"/>
          </p:nvPr>
        </p:nvSpPr>
        <p:spPr>
          <a:xfrm>
            <a:off x="1295400" y="152400"/>
            <a:ext cx="7772400" cy="5943600"/>
          </a:xfrm>
        </p:spPr>
        <p:txBody>
          <a:bodyPr/>
          <a:lstStyle/>
          <a:p>
            <a:r>
              <a:rPr lang="zh-CN" altLang="en-US">
                <a:cs typeface="Arial" panose="020B0604020202020204" pitchFamily="34" charset="0"/>
              </a:rPr>
              <a:t>按原税制计算的税额：</a:t>
            </a:r>
            <a:endParaRPr lang="en-US" altLang="zh-CN">
              <a:cs typeface="Arial" panose="020B0604020202020204" pitchFamily="34" charset="0"/>
            </a:endParaRPr>
          </a:p>
          <a:p>
            <a:r>
              <a:rPr lang="en-US" altLang="zh-CN" sz="2400">
                <a:latin typeface="Times New Roman" panose="02020603050405020304" pitchFamily="18" charset="0"/>
                <a:cs typeface="Times New Roman" panose="02020603050405020304" pitchFamily="18" charset="0"/>
              </a:rPr>
              <a:t>8000</a:t>
            </a:r>
            <a:r>
              <a:rPr lang="zh-CN" altLang="en-US" sz="2400">
                <a:latin typeface="Times New Roman" panose="02020603050405020304" pitchFamily="18" charset="0"/>
                <a:cs typeface="Times New Roman" panose="02020603050405020304" pitchFamily="18" charset="0"/>
              </a:rPr>
              <a:t>元：</a:t>
            </a:r>
            <a:endParaRPr lang="en-US" altLang="zh-CN" sz="2400">
              <a:latin typeface="Times New Roman" panose="02020603050405020304" pitchFamily="18" charset="0"/>
              <a:cs typeface="Times New Roman" panose="02020603050405020304" pitchFamily="18" charset="0"/>
            </a:endParaRPr>
          </a:p>
          <a:p>
            <a:r>
              <a:rPr lang="en-US" altLang="zh-CN" sz="2400">
                <a:latin typeface="Times New Roman" panose="02020603050405020304" pitchFamily="18" charset="0"/>
                <a:cs typeface="Times New Roman" panose="02020603050405020304" pitchFamily="18" charset="0"/>
              </a:rPr>
              <a:t>4500×10%-105=345</a:t>
            </a:r>
            <a:r>
              <a:rPr lang="zh-CN" altLang="en-US" sz="2400">
                <a:latin typeface="Times New Roman" panose="02020603050405020304" pitchFamily="18" charset="0"/>
                <a:cs typeface="Times New Roman" panose="02020603050405020304" pitchFamily="18" charset="0"/>
              </a:rPr>
              <a:t>（元）</a:t>
            </a:r>
            <a:endParaRPr lang="en-US" altLang="zh-CN" sz="2400">
              <a:latin typeface="Times New Roman" panose="02020603050405020304" pitchFamily="18" charset="0"/>
              <a:cs typeface="Times New Roman" panose="02020603050405020304" pitchFamily="18" charset="0"/>
            </a:endParaRPr>
          </a:p>
          <a:p>
            <a:r>
              <a:rPr lang="zh-CN" altLang="en-US" sz="2400">
                <a:latin typeface="Times New Roman" panose="02020603050405020304" pitchFamily="18" charset="0"/>
                <a:cs typeface="Times New Roman" panose="02020603050405020304" pitchFamily="18" charset="0"/>
              </a:rPr>
              <a:t>节税：</a:t>
            </a:r>
            <a:r>
              <a:rPr lang="en-US" altLang="zh-CN" sz="2400">
                <a:latin typeface="Times New Roman" panose="02020603050405020304" pitchFamily="18" charset="0"/>
                <a:cs typeface="Times New Roman" panose="02020603050405020304" pitchFamily="18" charset="0"/>
              </a:rPr>
              <a:t>345-90=255</a:t>
            </a:r>
            <a:r>
              <a:rPr lang="zh-CN" altLang="en-US" sz="2400">
                <a:latin typeface="Times New Roman" panose="02020603050405020304" pitchFamily="18" charset="0"/>
                <a:cs typeface="Times New Roman" panose="02020603050405020304" pitchFamily="18" charset="0"/>
              </a:rPr>
              <a:t>（元）        占</a:t>
            </a:r>
            <a:r>
              <a:rPr lang="en-US" altLang="zh-CN" sz="2400">
                <a:latin typeface="Times New Roman" panose="02020603050405020304" pitchFamily="18" charset="0"/>
                <a:cs typeface="Times New Roman" panose="02020603050405020304" pitchFamily="18" charset="0"/>
              </a:rPr>
              <a:t>73.91%</a:t>
            </a:r>
          </a:p>
          <a:p>
            <a:r>
              <a:rPr lang="en-US" altLang="zh-CN" sz="2400">
                <a:latin typeface="Times New Roman" panose="02020603050405020304" pitchFamily="18" charset="0"/>
                <a:cs typeface="Times New Roman" panose="02020603050405020304" pitchFamily="18" charset="0"/>
              </a:rPr>
              <a:t>10000</a:t>
            </a:r>
            <a:r>
              <a:rPr lang="zh-CN" altLang="en-US" sz="2400">
                <a:latin typeface="Times New Roman" panose="02020603050405020304" pitchFamily="18" charset="0"/>
                <a:cs typeface="Times New Roman" panose="02020603050405020304" pitchFamily="18" charset="0"/>
              </a:rPr>
              <a:t>元：</a:t>
            </a:r>
            <a:endParaRPr lang="en-US" altLang="zh-CN" sz="2400">
              <a:latin typeface="Times New Roman" panose="02020603050405020304" pitchFamily="18" charset="0"/>
              <a:cs typeface="Times New Roman" panose="02020603050405020304" pitchFamily="18" charset="0"/>
            </a:endParaRPr>
          </a:p>
          <a:p>
            <a:r>
              <a:rPr lang="en-US" altLang="zh-CN" sz="2400">
                <a:latin typeface="Times New Roman" panose="02020603050405020304" pitchFamily="18" charset="0"/>
                <a:cs typeface="Times New Roman" panose="02020603050405020304" pitchFamily="18" charset="0"/>
              </a:rPr>
              <a:t>6500×20%-555=745</a:t>
            </a:r>
            <a:r>
              <a:rPr lang="zh-CN" altLang="en-US" sz="2400">
                <a:latin typeface="Times New Roman" panose="02020603050405020304" pitchFamily="18" charset="0"/>
                <a:cs typeface="Times New Roman" panose="02020603050405020304" pitchFamily="18" charset="0"/>
              </a:rPr>
              <a:t>（元）</a:t>
            </a:r>
            <a:endParaRPr lang="en-US" altLang="zh-CN" sz="2400">
              <a:latin typeface="Times New Roman" panose="02020603050405020304" pitchFamily="18" charset="0"/>
              <a:cs typeface="Times New Roman" panose="02020603050405020304" pitchFamily="18" charset="0"/>
            </a:endParaRPr>
          </a:p>
          <a:p>
            <a:r>
              <a:rPr lang="zh-CN" altLang="en-US" sz="2400">
                <a:latin typeface="Times New Roman" panose="02020603050405020304" pitchFamily="18" charset="0"/>
                <a:cs typeface="Times New Roman" panose="02020603050405020304" pitchFamily="18" charset="0"/>
              </a:rPr>
              <a:t>节税：</a:t>
            </a:r>
            <a:r>
              <a:rPr lang="en-US" altLang="zh-CN" sz="2400">
                <a:latin typeface="Times New Roman" panose="02020603050405020304" pitchFamily="18" charset="0"/>
                <a:cs typeface="Times New Roman" panose="02020603050405020304" pitchFamily="18" charset="0"/>
              </a:rPr>
              <a:t>745-290=455</a:t>
            </a:r>
            <a:r>
              <a:rPr lang="zh-CN" altLang="en-US" sz="2400">
                <a:latin typeface="Times New Roman" panose="02020603050405020304" pitchFamily="18" charset="0"/>
                <a:cs typeface="Times New Roman" panose="02020603050405020304" pitchFamily="18" charset="0"/>
              </a:rPr>
              <a:t>（元）      占</a:t>
            </a:r>
            <a:r>
              <a:rPr lang="en-US" altLang="zh-CN" sz="2400">
                <a:latin typeface="Times New Roman" panose="02020603050405020304" pitchFamily="18" charset="0"/>
                <a:cs typeface="Times New Roman" panose="02020603050405020304" pitchFamily="18" charset="0"/>
              </a:rPr>
              <a:t>61.07%</a:t>
            </a:r>
          </a:p>
          <a:p>
            <a:r>
              <a:rPr lang="en-US" altLang="zh-CN" sz="2400">
                <a:latin typeface="Times New Roman" panose="02020603050405020304" pitchFamily="18" charset="0"/>
                <a:cs typeface="Times New Roman" panose="02020603050405020304" pitchFamily="18" charset="0"/>
              </a:rPr>
              <a:t>30000</a:t>
            </a:r>
            <a:r>
              <a:rPr lang="zh-CN" altLang="en-US" sz="2400">
                <a:latin typeface="Times New Roman" panose="02020603050405020304" pitchFamily="18" charset="0"/>
                <a:cs typeface="Times New Roman" panose="02020603050405020304" pitchFamily="18" charset="0"/>
              </a:rPr>
              <a:t>元：</a:t>
            </a:r>
            <a:endParaRPr lang="en-US" altLang="zh-CN" sz="2400">
              <a:latin typeface="Times New Roman" panose="02020603050405020304" pitchFamily="18" charset="0"/>
              <a:cs typeface="Times New Roman" panose="02020603050405020304" pitchFamily="18" charset="0"/>
            </a:endParaRPr>
          </a:p>
          <a:p>
            <a:r>
              <a:rPr lang="en-US" altLang="zh-CN" sz="2400">
                <a:latin typeface="Times New Roman" panose="02020603050405020304" pitchFamily="18" charset="0"/>
                <a:cs typeface="Times New Roman" panose="02020603050405020304" pitchFamily="18" charset="0"/>
              </a:rPr>
              <a:t>26500×25%-1005=5620</a:t>
            </a:r>
            <a:r>
              <a:rPr lang="zh-CN" altLang="en-US" sz="2400">
                <a:latin typeface="Times New Roman" panose="02020603050405020304" pitchFamily="18" charset="0"/>
                <a:cs typeface="Times New Roman" panose="02020603050405020304" pitchFamily="18" charset="0"/>
              </a:rPr>
              <a:t>（元）</a:t>
            </a:r>
            <a:endParaRPr lang="en-US" altLang="zh-CN" sz="2400">
              <a:latin typeface="Times New Roman" panose="02020603050405020304" pitchFamily="18" charset="0"/>
              <a:cs typeface="Times New Roman" panose="02020603050405020304" pitchFamily="18" charset="0"/>
            </a:endParaRPr>
          </a:p>
          <a:p>
            <a:r>
              <a:rPr lang="zh-CN" altLang="en-US" sz="2400">
                <a:latin typeface="Times New Roman" panose="02020603050405020304" pitchFamily="18" charset="0"/>
                <a:cs typeface="Times New Roman" panose="02020603050405020304" pitchFamily="18" charset="0"/>
              </a:rPr>
              <a:t>节税：</a:t>
            </a:r>
            <a:r>
              <a:rPr lang="en-US" altLang="zh-CN" sz="2400">
                <a:latin typeface="Times New Roman" panose="02020603050405020304" pitchFamily="18" charset="0"/>
                <a:cs typeface="Times New Roman" panose="02020603050405020304" pitchFamily="18" charset="0"/>
              </a:rPr>
              <a:t>5620-3590=2030</a:t>
            </a:r>
            <a:r>
              <a:rPr lang="zh-CN" altLang="en-US" sz="2400">
                <a:latin typeface="Times New Roman" panose="02020603050405020304" pitchFamily="18" charset="0"/>
                <a:cs typeface="Times New Roman" panose="02020603050405020304" pitchFamily="18" charset="0"/>
              </a:rPr>
              <a:t>（元）  占</a:t>
            </a:r>
            <a:r>
              <a:rPr lang="en-US" altLang="zh-CN" sz="2400">
                <a:latin typeface="Times New Roman" panose="02020603050405020304" pitchFamily="18" charset="0"/>
                <a:cs typeface="Times New Roman" panose="02020603050405020304" pitchFamily="18" charset="0"/>
              </a:rPr>
              <a:t>36.12%</a:t>
            </a:r>
          </a:p>
          <a:p>
            <a:r>
              <a:rPr lang="en-US" altLang="zh-CN" sz="2400">
                <a:latin typeface="Times New Roman" panose="02020603050405020304" pitchFamily="18" charset="0"/>
                <a:cs typeface="Times New Roman" panose="02020603050405020304" pitchFamily="18" charset="0"/>
              </a:rPr>
              <a:t>100000</a:t>
            </a:r>
            <a:r>
              <a:rPr lang="zh-CN" altLang="en-US" sz="2400">
                <a:latin typeface="Times New Roman" panose="02020603050405020304" pitchFamily="18" charset="0"/>
                <a:cs typeface="Times New Roman" panose="02020603050405020304" pitchFamily="18" charset="0"/>
              </a:rPr>
              <a:t>元：</a:t>
            </a:r>
            <a:endParaRPr lang="en-US" altLang="zh-CN" sz="2400">
              <a:latin typeface="Times New Roman" panose="02020603050405020304" pitchFamily="18" charset="0"/>
              <a:cs typeface="Times New Roman" panose="02020603050405020304" pitchFamily="18" charset="0"/>
            </a:endParaRPr>
          </a:p>
          <a:p>
            <a:r>
              <a:rPr lang="en-US" altLang="zh-CN" sz="2400">
                <a:latin typeface="Times New Roman" panose="02020603050405020304" pitchFamily="18" charset="0"/>
                <a:cs typeface="Times New Roman" panose="02020603050405020304" pitchFamily="18" charset="0"/>
              </a:rPr>
              <a:t>96500×45%-13505=29920</a:t>
            </a:r>
            <a:r>
              <a:rPr lang="zh-CN" altLang="en-US" sz="2400">
                <a:latin typeface="Times New Roman" panose="02020603050405020304" pitchFamily="18" charset="0"/>
                <a:cs typeface="Times New Roman" panose="02020603050405020304" pitchFamily="18" charset="0"/>
              </a:rPr>
              <a:t>（元）</a:t>
            </a:r>
            <a:endParaRPr lang="en-US" altLang="zh-CN" sz="2400">
              <a:latin typeface="Times New Roman" panose="02020603050405020304" pitchFamily="18" charset="0"/>
              <a:cs typeface="Times New Roman" panose="02020603050405020304" pitchFamily="18" charset="0"/>
            </a:endParaRPr>
          </a:p>
          <a:p>
            <a:r>
              <a:rPr lang="zh-CN" altLang="en-US" sz="2400">
                <a:latin typeface="Times New Roman" panose="02020603050405020304" pitchFamily="18" charset="0"/>
                <a:cs typeface="Times New Roman" panose="02020603050405020304" pitchFamily="18" charset="0"/>
              </a:rPr>
              <a:t>节税：</a:t>
            </a:r>
            <a:r>
              <a:rPr lang="en-US" altLang="zh-CN" sz="2400">
                <a:latin typeface="Times New Roman" panose="02020603050405020304" pitchFamily="18" charset="0"/>
                <a:cs typeface="Times New Roman" panose="02020603050405020304" pitchFamily="18" charset="0"/>
              </a:rPr>
              <a:t>29920-27590=2330</a:t>
            </a:r>
            <a:r>
              <a:rPr lang="zh-CN" altLang="en-US" sz="2400">
                <a:latin typeface="Times New Roman" panose="02020603050405020304" pitchFamily="18" charset="0"/>
                <a:cs typeface="Times New Roman" panose="02020603050405020304" pitchFamily="18" charset="0"/>
              </a:rPr>
              <a:t>（元） 占</a:t>
            </a:r>
            <a:r>
              <a:rPr lang="en-US" altLang="zh-CN" sz="2400">
                <a:latin typeface="Times New Roman" panose="02020603050405020304" pitchFamily="18" charset="0"/>
                <a:cs typeface="Times New Roman" panose="02020603050405020304" pitchFamily="18" charset="0"/>
              </a:rPr>
              <a:t>7.78%</a:t>
            </a:r>
          </a:p>
          <a:p>
            <a:endParaRPr lang="en-US" altLang="zh-CN">
              <a:cs typeface="Arial" panose="020B0604020202020204" pitchFamily="34" charset="0"/>
            </a:endParaRPr>
          </a:p>
          <a:p>
            <a:endParaRPr lang="en-US" altLang="zh-CN">
              <a:cs typeface="Arial" panose="020B0604020202020204"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内容占位符 2">
            <a:extLst>
              <a:ext uri="{FF2B5EF4-FFF2-40B4-BE49-F238E27FC236}">
                <a16:creationId xmlns:a16="http://schemas.microsoft.com/office/drawing/2014/main" id="{9D59B182-D832-43B7-8B20-5262D186F64E}"/>
              </a:ext>
            </a:extLst>
          </p:cNvPr>
          <p:cNvSpPr>
            <a:spLocks noGrp="1" noChangeArrowheads="1"/>
          </p:cNvSpPr>
          <p:nvPr>
            <p:ph idx="1"/>
          </p:nvPr>
        </p:nvSpPr>
        <p:spPr>
          <a:xfrm>
            <a:off x="990600" y="609600"/>
            <a:ext cx="8077200" cy="5486400"/>
          </a:xfrm>
        </p:spPr>
        <p:txBody>
          <a:bodyPr/>
          <a:lstStyle/>
          <a:p>
            <a:r>
              <a:rPr lang="en-US" altLang="zh-CN" b="1">
                <a:latin typeface="仿宋_GB2312"/>
                <a:ea typeface="仿宋_GB2312"/>
                <a:cs typeface="仿宋_GB2312"/>
              </a:rPr>
              <a:t>【</a:t>
            </a:r>
            <a:r>
              <a:rPr lang="zh-CN" altLang="en-US" b="1">
                <a:latin typeface="仿宋_GB2312"/>
                <a:ea typeface="仿宋_GB2312"/>
                <a:cs typeface="仿宋_GB2312"/>
              </a:rPr>
              <a:t>例</a:t>
            </a:r>
            <a:r>
              <a:rPr lang="en-US" altLang="zh-CN" b="1">
                <a:latin typeface="仿宋_GB2312"/>
                <a:ea typeface="仿宋_GB2312"/>
                <a:cs typeface="仿宋_GB2312"/>
              </a:rPr>
              <a:t>】</a:t>
            </a:r>
            <a:r>
              <a:rPr lang="zh-CN" altLang="en-US" b="1">
                <a:latin typeface="仿宋_GB2312"/>
                <a:ea typeface="仿宋_GB2312"/>
                <a:cs typeface="仿宋_GB2312"/>
              </a:rPr>
              <a:t>刘某转让其拥有的一辆汽车，取得转让收入</a:t>
            </a:r>
            <a:r>
              <a:rPr lang="en-US" altLang="zh-CN" b="1">
                <a:latin typeface="仿宋_GB2312"/>
                <a:ea typeface="仿宋_GB2312"/>
                <a:cs typeface="仿宋_GB2312"/>
              </a:rPr>
              <a:t>150 000</a:t>
            </a:r>
            <a:r>
              <a:rPr lang="zh-CN" altLang="en-US" b="1">
                <a:latin typeface="仿宋_GB2312"/>
                <a:ea typeface="仿宋_GB2312"/>
                <a:cs typeface="仿宋_GB2312"/>
              </a:rPr>
              <a:t>元，按规定可以扣除购进价格和其他有关费用</a:t>
            </a:r>
            <a:r>
              <a:rPr lang="en-US" altLang="zh-CN" b="1">
                <a:latin typeface="仿宋_GB2312"/>
                <a:ea typeface="仿宋_GB2312"/>
                <a:cs typeface="仿宋_GB2312"/>
              </a:rPr>
              <a:t>100 000</a:t>
            </a:r>
            <a:r>
              <a:rPr lang="zh-CN" altLang="en-US" b="1">
                <a:latin typeface="仿宋_GB2312"/>
                <a:ea typeface="仿宋_GB2312"/>
                <a:cs typeface="仿宋_GB2312"/>
              </a:rPr>
              <a:t>元，卖出时交付手续费</a:t>
            </a:r>
            <a:r>
              <a:rPr lang="en-US" altLang="zh-CN" b="1">
                <a:latin typeface="仿宋_GB2312"/>
                <a:ea typeface="仿宋_GB2312"/>
                <a:cs typeface="仿宋_GB2312"/>
              </a:rPr>
              <a:t>6 000</a:t>
            </a:r>
            <a:r>
              <a:rPr lang="zh-CN" altLang="en-US" b="1">
                <a:latin typeface="仿宋_GB2312"/>
                <a:ea typeface="仿宋_GB2312"/>
                <a:cs typeface="仿宋_GB2312"/>
              </a:rPr>
              <a:t>元，计算其转让汽车应交纳的个人所得税额。    </a:t>
            </a:r>
            <a:endParaRPr lang="en-US" altLang="zh-CN" b="1">
              <a:latin typeface="仿宋_GB2312"/>
              <a:ea typeface="仿宋_GB2312"/>
              <a:cs typeface="仿宋_GB2312"/>
            </a:endParaRPr>
          </a:p>
          <a:p>
            <a:endParaRPr lang="en-US" altLang="zh-CN" b="1">
              <a:latin typeface="仿宋_GB2312"/>
              <a:ea typeface="仿宋_GB2312"/>
              <a:cs typeface="仿宋_GB2312"/>
            </a:endParaRPr>
          </a:p>
          <a:p>
            <a:r>
              <a:rPr lang="en-US" altLang="zh-CN" b="1">
                <a:latin typeface="仿宋_GB2312"/>
                <a:ea typeface="仿宋_GB2312"/>
                <a:cs typeface="仿宋_GB2312"/>
              </a:rPr>
              <a:t>【</a:t>
            </a:r>
            <a:r>
              <a:rPr lang="zh-CN" altLang="en-US" b="1">
                <a:latin typeface="仿宋_GB2312"/>
                <a:ea typeface="仿宋_GB2312"/>
                <a:cs typeface="仿宋_GB2312"/>
              </a:rPr>
              <a:t>答案</a:t>
            </a:r>
            <a:r>
              <a:rPr lang="en-US" altLang="zh-CN" b="1">
                <a:latin typeface="仿宋_GB2312"/>
                <a:ea typeface="仿宋_GB2312"/>
                <a:cs typeface="仿宋_GB2312"/>
              </a:rPr>
              <a:t>】 </a:t>
            </a:r>
          </a:p>
          <a:p>
            <a:r>
              <a:rPr lang="zh-CN" altLang="en-US" sz="2800" b="1">
                <a:latin typeface="仿宋_GB2312"/>
                <a:ea typeface="仿宋_GB2312"/>
                <a:cs typeface="仿宋_GB2312"/>
              </a:rPr>
              <a:t>财产转让应纳税所得额</a:t>
            </a:r>
            <a:r>
              <a:rPr lang="en-US" altLang="zh-CN" sz="2800" b="1">
                <a:latin typeface="仿宋_GB2312"/>
                <a:ea typeface="仿宋_GB2312"/>
                <a:cs typeface="仿宋_GB2312"/>
              </a:rPr>
              <a:t>=150000</a:t>
            </a:r>
            <a:r>
              <a:rPr lang="zh-CN" altLang="en-US" sz="2800" b="1">
                <a:latin typeface="仿宋_GB2312"/>
                <a:ea typeface="仿宋_GB2312"/>
                <a:cs typeface="仿宋_GB2312"/>
              </a:rPr>
              <a:t>－</a:t>
            </a:r>
            <a:r>
              <a:rPr lang="en-US" altLang="zh-CN" sz="2800" b="1">
                <a:latin typeface="仿宋_GB2312"/>
                <a:ea typeface="仿宋_GB2312"/>
                <a:cs typeface="仿宋_GB2312"/>
              </a:rPr>
              <a:t>100000</a:t>
            </a:r>
            <a:r>
              <a:rPr lang="zh-CN" altLang="en-US" sz="2800" b="1">
                <a:latin typeface="仿宋_GB2312"/>
                <a:ea typeface="仿宋_GB2312"/>
                <a:cs typeface="仿宋_GB2312"/>
              </a:rPr>
              <a:t>－</a:t>
            </a:r>
            <a:r>
              <a:rPr lang="en-US" altLang="zh-CN" sz="2800" b="1">
                <a:latin typeface="仿宋_GB2312"/>
                <a:ea typeface="仿宋_GB2312"/>
                <a:cs typeface="仿宋_GB2312"/>
              </a:rPr>
              <a:t>6000</a:t>
            </a:r>
            <a:r>
              <a:rPr lang="zh-CN" altLang="en-US" sz="2800" b="1">
                <a:latin typeface="仿宋_GB2312"/>
                <a:ea typeface="仿宋_GB2312"/>
                <a:cs typeface="仿宋_GB2312"/>
              </a:rPr>
              <a:t>元＝</a:t>
            </a:r>
            <a:r>
              <a:rPr lang="en-US" altLang="zh-CN" sz="2800" b="1">
                <a:latin typeface="仿宋_GB2312"/>
                <a:ea typeface="仿宋_GB2312"/>
                <a:cs typeface="仿宋_GB2312"/>
              </a:rPr>
              <a:t>44000</a:t>
            </a:r>
            <a:r>
              <a:rPr lang="zh-CN" altLang="en-US" sz="2800" b="1">
                <a:latin typeface="仿宋_GB2312"/>
                <a:ea typeface="仿宋_GB2312"/>
                <a:cs typeface="仿宋_GB2312"/>
              </a:rPr>
              <a:t>（元） </a:t>
            </a:r>
            <a:endParaRPr lang="en-US" altLang="zh-CN" sz="2800" b="1">
              <a:latin typeface="仿宋_GB2312"/>
              <a:ea typeface="仿宋_GB2312"/>
              <a:cs typeface="仿宋_GB2312"/>
            </a:endParaRPr>
          </a:p>
          <a:p>
            <a:r>
              <a:rPr lang="zh-CN" altLang="en-US" sz="2800" b="1">
                <a:latin typeface="仿宋_GB2312"/>
                <a:ea typeface="仿宋_GB2312"/>
                <a:cs typeface="仿宋_GB2312"/>
              </a:rPr>
              <a:t>财产转让所得应纳税额</a:t>
            </a:r>
            <a:r>
              <a:rPr lang="en-US" altLang="zh-CN" sz="2800" b="1">
                <a:latin typeface="仿宋_GB2312"/>
                <a:ea typeface="仿宋_GB2312"/>
                <a:cs typeface="仿宋_GB2312"/>
              </a:rPr>
              <a:t>=44000</a:t>
            </a:r>
            <a:r>
              <a:rPr lang="zh-CN" altLang="en-US" sz="2800" b="1">
                <a:latin typeface="仿宋_GB2312"/>
                <a:ea typeface="仿宋_GB2312"/>
                <a:cs typeface="仿宋_GB2312"/>
              </a:rPr>
              <a:t>元</a:t>
            </a:r>
            <a:r>
              <a:rPr lang="en-US" altLang="zh-CN" sz="2800" b="1">
                <a:latin typeface="仿宋_GB2312"/>
                <a:ea typeface="仿宋_GB2312"/>
                <a:cs typeface="仿宋_GB2312"/>
              </a:rPr>
              <a:t>×20%=8800</a:t>
            </a:r>
            <a:endParaRPr lang="zh-CN" altLang="en-US" sz="2800" b="1">
              <a:latin typeface="仿宋_GB2312"/>
              <a:ea typeface="仿宋_GB2312"/>
              <a:cs typeface="仿宋_GB231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5714">
                                            <p:txEl>
                                              <p:pRg st="0" end="0"/>
                                            </p:txEl>
                                          </p:spTgt>
                                        </p:tgtEl>
                                        <p:attrNameLst>
                                          <p:attrName>style.visibility</p:attrName>
                                        </p:attrNameLst>
                                      </p:cBhvr>
                                      <p:to>
                                        <p:strVal val="visible"/>
                                      </p:to>
                                    </p:set>
                                    <p:anim calcmode="lin" valueType="num">
                                      <p:cBhvr additive="base">
                                        <p:cTn id="7" dur="500" fill="hold"/>
                                        <p:tgtEl>
                                          <p:spTgt spid="1157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57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5714">
                                            <p:txEl>
                                              <p:pRg st="2" end="2"/>
                                            </p:txEl>
                                          </p:spTgt>
                                        </p:tgtEl>
                                        <p:attrNameLst>
                                          <p:attrName>style.visibility</p:attrName>
                                        </p:attrNameLst>
                                      </p:cBhvr>
                                      <p:to>
                                        <p:strVal val="visible"/>
                                      </p:to>
                                    </p:set>
                                    <p:anim calcmode="lin" valueType="num">
                                      <p:cBhvr additive="base">
                                        <p:cTn id="13" dur="500" fill="hold"/>
                                        <p:tgtEl>
                                          <p:spTgt spid="11571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57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5714">
                                            <p:txEl>
                                              <p:pRg st="3" end="3"/>
                                            </p:txEl>
                                          </p:spTgt>
                                        </p:tgtEl>
                                        <p:attrNameLst>
                                          <p:attrName>style.visibility</p:attrName>
                                        </p:attrNameLst>
                                      </p:cBhvr>
                                      <p:to>
                                        <p:strVal val="visible"/>
                                      </p:to>
                                    </p:set>
                                    <p:anim calcmode="lin" valueType="num">
                                      <p:cBhvr additive="base">
                                        <p:cTn id="19" dur="500" fill="hold"/>
                                        <p:tgtEl>
                                          <p:spTgt spid="11571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7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5714">
                                            <p:txEl>
                                              <p:pRg st="4" end="4"/>
                                            </p:txEl>
                                          </p:spTgt>
                                        </p:tgtEl>
                                        <p:attrNameLst>
                                          <p:attrName>style.visibility</p:attrName>
                                        </p:attrNameLst>
                                      </p:cBhvr>
                                      <p:to>
                                        <p:strVal val="visible"/>
                                      </p:to>
                                    </p:set>
                                    <p:anim calcmode="lin" valueType="num">
                                      <p:cBhvr additive="base">
                                        <p:cTn id="25" dur="500" fill="hold"/>
                                        <p:tgtEl>
                                          <p:spTgt spid="11571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57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内容占位符 2">
            <a:extLst>
              <a:ext uri="{FF2B5EF4-FFF2-40B4-BE49-F238E27FC236}">
                <a16:creationId xmlns:a16="http://schemas.microsoft.com/office/drawing/2014/main" id="{D1872750-AE38-41DA-88B2-8B842AA788DB}"/>
              </a:ext>
            </a:extLst>
          </p:cNvPr>
          <p:cNvSpPr>
            <a:spLocks noGrp="1"/>
          </p:cNvSpPr>
          <p:nvPr>
            <p:ph idx="1"/>
          </p:nvPr>
        </p:nvSpPr>
        <p:spPr>
          <a:xfrm>
            <a:off x="762000" y="304800"/>
            <a:ext cx="8305800" cy="5791200"/>
          </a:xfrm>
        </p:spPr>
        <p:txBody>
          <a:bodyPr/>
          <a:lstStyle/>
          <a:p>
            <a:r>
              <a:rPr lang="zh-CN" altLang="en-US" sz="2800">
                <a:latin typeface="黑体" panose="02010609060101010101" pitchFamily="49" charset="-122"/>
                <a:ea typeface="黑体" panose="02010609060101010101" pitchFamily="49" charset="-122"/>
              </a:rPr>
              <a:t>个人因购买和处置债权取得所得征收个人所得税的方法</a:t>
            </a:r>
          </a:p>
          <a:p>
            <a:r>
              <a:rPr lang="en-US" altLang="zh-CN" sz="2000"/>
              <a:t>1.</a:t>
            </a:r>
            <a:r>
              <a:rPr lang="zh-CN" altLang="en-US" sz="2000"/>
              <a:t>个人通过招标、竞拍或其他方式</a:t>
            </a:r>
            <a:r>
              <a:rPr lang="zh-CN" altLang="en-US" sz="2000" b="1">
                <a:solidFill>
                  <a:srgbClr val="FF0000"/>
                </a:solidFill>
              </a:rPr>
              <a:t>购置债权</a:t>
            </a:r>
            <a:r>
              <a:rPr lang="zh-CN" altLang="en-US" sz="2000"/>
              <a:t>以后，通过相关司法或行政程序主张债权而取得的所得，应按照“</a:t>
            </a:r>
            <a:r>
              <a:rPr lang="zh-CN" altLang="en-US" sz="2000" b="1">
                <a:solidFill>
                  <a:srgbClr val="FF0000"/>
                </a:solidFill>
              </a:rPr>
              <a:t>财产转让所得</a:t>
            </a:r>
            <a:r>
              <a:rPr lang="zh-CN" altLang="en-US" sz="2000"/>
              <a:t>”项目缴纳个人所得税。</a:t>
            </a:r>
          </a:p>
          <a:p>
            <a:r>
              <a:rPr lang="en-US" altLang="zh-CN" sz="2000"/>
              <a:t>2.</a:t>
            </a:r>
            <a:r>
              <a:rPr lang="zh-CN" altLang="en-US" sz="2000"/>
              <a:t>个人通过上述方式取得</a:t>
            </a:r>
            <a:r>
              <a:rPr lang="zh-CN" altLang="en-US" sz="2000" b="1">
                <a:solidFill>
                  <a:srgbClr val="FF0000"/>
                </a:solidFill>
              </a:rPr>
              <a:t>“打包”债权</a:t>
            </a:r>
            <a:r>
              <a:rPr lang="zh-CN" altLang="en-US" sz="2000"/>
              <a:t>，只处置</a:t>
            </a:r>
            <a:r>
              <a:rPr lang="zh-CN" altLang="en-US" sz="2000" b="1">
                <a:solidFill>
                  <a:srgbClr val="FF0000"/>
                </a:solidFill>
              </a:rPr>
              <a:t>部分债权</a:t>
            </a:r>
            <a:r>
              <a:rPr lang="zh-CN" altLang="en-US" sz="2000"/>
              <a:t>的，其应纳税所得额按以下方式确定：</a:t>
            </a:r>
          </a:p>
          <a:p>
            <a:r>
              <a:rPr lang="zh-CN" altLang="en-US" sz="2000">
                <a:latin typeface="楷体" panose="02010609060101010101" pitchFamily="49" charset="-122"/>
                <a:ea typeface="楷体" panose="02010609060101010101" pitchFamily="49" charset="-122"/>
              </a:rPr>
              <a:t>（</a:t>
            </a:r>
            <a:r>
              <a:rPr lang="en-US" altLang="zh-CN" sz="2000">
                <a:latin typeface="楷体" panose="02010609060101010101" pitchFamily="49" charset="-122"/>
                <a:ea typeface="楷体" panose="02010609060101010101" pitchFamily="49" charset="-122"/>
              </a:rPr>
              <a:t>a</a:t>
            </a:r>
            <a:r>
              <a:rPr lang="zh-CN" altLang="en-US" sz="2000">
                <a:latin typeface="楷体" panose="02010609060101010101" pitchFamily="49" charset="-122"/>
                <a:ea typeface="楷体" panose="02010609060101010101" pitchFamily="49" charset="-122"/>
              </a:rPr>
              <a:t>）以每次处置部分债权的所得，作为一次财产转让所得征税。</a:t>
            </a:r>
          </a:p>
          <a:p>
            <a:r>
              <a:rPr lang="zh-CN" altLang="en-US" sz="2000">
                <a:latin typeface="楷体" panose="02010609060101010101" pitchFamily="49" charset="-122"/>
                <a:ea typeface="楷体" panose="02010609060101010101" pitchFamily="49" charset="-122"/>
              </a:rPr>
              <a:t>（</a:t>
            </a:r>
            <a:r>
              <a:rPr lang="en-US" altLang="zh-CN" sz="2000">
                <a:latin typeface="楷体" panose="02010609060101010101" pitchFamily="49" charset="-122"/>
                <a:ea typeface="楷体" panose="02010609060101010101" pitchFamily="49" charset="-122"/>
              </a:rPr>
              <a:t>b</a:t>
            </a:r>
            <a:r>
              <a:rPr lang="zh-CN" altLang="en-US" sz="2000">
                <a:latin typeface="楷体" panose="02010609060101010101" pitchFamily="49" charset="-122"/>
                <a:ea typeface="楷体" panose="02010609060101010101" pitchFamily="49" charset="-122"/>
              </a:rPr>
              <a:t>）其应税收入按照个人取得的货币资产和非货币资产的评估价值或市场价值的合计数确定。</a:t>
            </a:r>
          </a:p>
          <a:p>
            <a:r>
              <a:rPr lang="zh-CN" altLang="en-US" sz="2000">
                <a:latin typeface="楷体" panose="02010609060101010101" pitchFamily="49" charset="-122"/>
                <a:ea typeface="楷体" panose="02010609060101010101" pitchFamily="49" charset="-122"/>
              </a:rPr>
              <a:t>（</a:t>
            </a:r>
            <a:r>
              <a:rPr lang="en-US" altLang="zh-CN" sz="2000">
                <a:latin typeface="楷体" panose="02010609060101010101" pitchFamily="49" charset="-122"/>
                <a:ea typeface="楷体" panose="02010609060101010101" pitchFamily="49" charset="-122"/>
              </a:rPr>
              <a:t>c</a:t>
            </a:r>
            <a:r>
              <a:rPr lang="zh-CN" altLang="en-US" sz="2000">
                <a:latin typeface="楷体" panose="02010609060101010101" pitchFamily="49" charset="-122"/>
                <a:ea typeface="楷体" panose="02010609060101010101" pitchFamily="49" charset="-122"/>
              </a:rPr>
              <a:t>）</a:t>
            </a:r>
            <a:r>
              <a:rPr lang="zh-CN" altLang="en-US" sz="2000">
                <a:latin typeface="黑体" panose="02010609060101010101" pitchFamily="49" charset="-122"/>
                <a:ea typeface="黑体" panose="02010609060101010101" pitchFamily="49" charset="-122"/>
              </a:rPr>
              <a:t>所处置债权成本费用（即</a:t>
            </a:r>
            <a:r>
              <a:rPr lang="zh-CN" altLang="en-US" sz="2000" b="1">
                <a:solidFill>
                  <a:srgbClr val="FF0000"/>
                </a:solidFill>
                <a:latin typeface="黑体" panose="02010609060101010101" pitchFamily="49" charset="-122"/>
                <a:ea typeface="黑体" panose="02010609060101010101" pitchFamily="49" charset="-122"/>
              </a:rPr>
              <a:t>财产原值</a:t>
            </a:r>
            <a:r>
              <a:rPr lang="zh-CN" altLang="en-US" sz="2000">
                <a:latin typeface="黑体" panose="02010609060101010101" pitchFamily="49" charset="-122"/>
                <a:ea typeface="黑体" panose="02010609060101010101" pitchFamily="49" charset="-122"/>
              </a:rPr>
              <a:t>），按下列公式计算：</a:t>
            </a:r>
          </a:p>
          <a:p>
            <a:r>
              <a:rPr lang="zh-CN" altLang="en-US" sz="2000"/>
              <a:t>　　</a:t>
            </a:r>
            <a:r>
              <a:rPr lang="zh-CN" altLang="en-US" sz="2000">
                <a:latin typeface="楷体" panose="02010609060101010101" pitchFamily="49" charset="-122"/>
                <a:ea typeface="楷体" panose="02010609060101010101" pitchFamily="49" charset="-122"/>
              </a:rPr>
              <a:t>当次处置债权成本费用</a:t>
            </a:r>
            <a:r>
              <a:rPr lang="en-US" altLang="zh-CN" sz="2000">
                <a:latin typeface="楷体" panose="02010609060101010101" pitchFamily="49" charset="-122"/>
                <a:ea typeface="楷体" panose="02010609060101010101" pitchFamily="49" charset="-122"/>
              </a:rPr>
              <a:t>=</a:t>
            </a:r>
            <a:r>
              <a:rPr lang="zh-CN" altLang="en-US" sz="2000">
                <a:latin typeface="楷体" panose="02010609060101010101" pitchFamily="49" charset="-122"/>
                <a:ea typeface="楷体" panose="02010609060101010101" pitchFamily="49" charset="-122"/>
              </a:rPr>
              <a:t>个人购置“打包”债权实际支出</a:t>
            </a:r>
            <a:r>
              <a:rPr lang="en-US" altLang="zh-CN" sz="2000">
                <a:latin typeface="楷体" panose="02010609060101010101" pitchFamily="49" charset="-122"/>
                <a:ea typeface="楷体" panose="02010609060101010101" pitchFamily="49" charset="-122"/>
              </a:rPr>
              <a:t>×</a:t>
            </a:r>
            <a:r>
              <a:rPr lang="zh-CN" altLang="en-US" sz="2000">
                <a:latin typeface="楷体" panose="02010609060101010101" pitchFamily="49" charset="-122"/>
                <a:ea typeface="楷体" panose="02010609060101010101" pitchFamily="49" charset="-122"/>
              </a:rPr>
              <a:t>当次处置债权账面价值（或拍卖机构公布价值）</a:t>
            </a:r>
            <a:r>
              <a:rPr lang="en-US" altLang="zh-CN" sz="2000">
                <a:latin typeface="楷体" panose="02010609060101010101" pitchFamily="49" charset="-122"/>
                <a:ea typeface="楷体" panose="02010609060101010101" pitchFamily="49" charset="-122"/>
              </a:rPr>
              <a:t>÷“</a:t>
            </a:r>
            <a:r>
              <a:rPr lang="zh-CN" altLang="en-US" sz="2000">
                <a:latin typeface="楷体" panose="02010609060101010101" pitchFamily="49" charset="-122"/>
                <a:ea typeface="楷体" panose="02010609060101010101" pitchFamily="49" charset="-122"/>
              </a:rPr>
              <a:t>打包”债权账面价值（或拍卖机构公布价值）</a:t>
            </a:r>
          </a:p>
          <a:p>
            <a:r>
              <a:rPr lang="zh-CN" altLang="en-US" sz="2000">
                <a:latin typeface="楷体" panose="02010609060101010101" pitchFamily="49" charset="-122"/>
                <a:ea typeface="楷体" panose="02010609060101010101" pitchFamily="49" charset="-122"/>
              </a:rPr>
              <a:t>（</a:t>
            </a:r>
            <a:r>
              <a:rPr lang="en-US" altLang="zh-CN" sz="2000">
                <a:latin typeface="楷体" panose="02010609060101010101" pitchFamily="49" charset="-122"/>
                <a:ea typeface="楷体" panose="02010609060101010101" pitchFamily="49" charset="-122"/>
              </a:rPr>
              <a:t>d</a:t>
            </a:r>
            <a:r>
              <a:rPr lang="zh-CN" altLang="en-US" sz="2000">
                <a:latin typeface="楷体" panose="02010609060101010101" pitchFamily="49" charset="-122"/>
                <a:ea typeface="楷体" panose="02010609060101010101" pitchFamily="49" charset="-122"/>
              </a:rPr>
              <a:t>）个人购买和和处置债权过程中发生的拍卖招标手续费、诉讼费、审计评估费以及缴纳的税金等</a:t>
            </a:r>
            <a:r>
              <a:rPr lang="zh-CN" altLang="en-US" sz="2000" b="1">
                <a:solidFill>
                  <a:srgbClr val="FF0000"/>
                </a:solidFill>
                <a:latin typeface="楷体" panose="02010609060101010101" pitchFamily="49" charset="-122"/>
                <a:ea typeface="楷体" panose="02010609060101010101" pitchFamily="49" charset="-122"/>
              </a:rPr>
              <a:t>合理税费</a:t>
            </a:r>
            <a:r>
              <a:rPr lang="zh-CN" altLang="en-US" sz="2000">
                <a:latin typeface="楷体" panose="02010609060101010101" pitchFamily="49" charset="-122"/>
                <a:ea typeface="楷体" panose="02010609060101010101" pitchFamily="49" charset="-122"/>
              </a:rPr>
              <a:t>，在计算个人所得税时允许扣除。</a:t>
            </a:r>
          </a:p>
          <a:p>
            <a:endParaRPr lang="zh-CN" alt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内容占位符 4">
            <a:extLst>
              <a:ext uri="{FF2B5EF4-FFF2-40B4-BE49-F238E27FC236}">
                <a16:creationId xmlns:a16="http://schemas.microsoft.com/office/drawing/2014/main" id="{993F11CB-D519-4BF7-B45F-7ADB437C4682}"/>
              </a:ext>
            </a:extLst>
          </p:cNvPr>
          <p:cNvSpPr>
            <a:spLocks noGrp="1"/>
          </p:cNvSpPr>
          <p:nvPr>
            <p:ph idx="1"/>
          </p:nvPr>
        </p:nvSpPr>
        <p:spPr>
          <a:xfrm>
            <a:off x="1295400" y="609600"/>
            <a:ext cx="7772400" cy="5486400"/>
          </a:xfrm>
        </p:spPr>
        <p:txBody>
          <a:bodyPr/>
          <a:lstStyle/>
          <a:p>
            <a:r>
              <a:rPr lang="en-US" altLang="zh-CN"/>
              <a:t>【</a:t>
            </a:r>
            <a:r>
              <a:rPr lang="zh-CN" altLang="en-US"/>
              <a:t>典型例题</a:t>
            </a:r>
            <a:r>
              <a:rPr lang="en-US" altLang="zh-CN"/>
              <a:t>3】</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2013</a:t>
            </a:r>
            <a:r>
              <a:rPr lang="zh-CN" altLang="en-US" sz="2800">
                <a:latin typeface="楷体" panose="02010609060101010101" pitchFamily="49" charset="-122"/>
                <a:ea typeface="楷体" panose="02010609060101010101" pitchFamily="49" charset="-122"/>
              </a:rPr>
              <a:t>年</a:t>
            </a:r>
            <a:r>
              <a:rPr lang="en-US" altLang="zh-CN" sz="2800">
                <a:latin typeface="楷体" panose="02010609060101010101" pitchFamily="49" charset="-122"/>
                <a:ea typeface="楷体" panose="02010609060101010101" pitchFamily="49" charset="-122"/>
              </a:rPr>
              <a:t>3</a:t>
            </a:r>
            <a:r>
              <a:rPr lang="zh-CN" altLang="en-US" sz="2800">
                <a:latin typeface="楷体" panose="02010609060101010101" pitchFamily="49" charset="-122"/>
                <a:ea typeface="楷体" panose="02010609060101010101" pitchFamily="49" charset="-122"/>
              </a:rPr>
              <a:t>月杰森以拍卖方式花</a:t>
            </a:r>
            <a:r>
              <a:rPr lang="en-US" altLang="zh-CN" sz="2800">
                <a:latin typeface="楷体" panose="02010609060101010101" pitchFamily="49" charset="-122"/>
                <a:ea typeface="楷体" panose="02010609060101010101" pitchFamily="49" charset="-122"/>
              </a:rPr>
              <a:t>100000</a:t>
            </a:r>
            <a:r>
              <a:rPr lang="zh-CN" altLang="en-US" sz="2800">
                <a:latin typeface="楷体" panose="02010609060101010101" pitchFamily="49" charset="-122"/>
                <a:ea typeface="楷体" panose="02010609060101010101" pitchFamily="49" charset="-122"/>
              </a:rPr>
              <a:t>元购入大华公司“打包债权”</a:t>
            </a:r>
            <a:r>
              <a:rPr lang="en-US" altLang="zh-CN" sz="2800">
                <a:latin typeface="楷体" panose="02010609060101010101" pitchFamily="49" charset="-122"/>
                <a:ea typeface="楷体" panose="02010609060101010101" pitchFamily="49" charset="-122"/>
              </a:rPr>
              <a:t>200000</a:t>
            </a:r>
            <a:r>
              <a:rPr lang="zh-CN" altLang="en-US" sz="2800">
                <a:latin typeface="楷体" panose="02010609060101010101" pitchFamily="49" charset="-122"/>
                <a:ea typeface="楷体" panose="02010609060101010101" pitchFamily="49" charset="-122"/>
              </a:rPr>
              <a:t>元，其中甲欠大华公司</a:t>
            </a:r>
            <a:r>
              <a:rPr lang="en-US" altLang="zh-CN" sz="2800">
                <a:latin typeface="楷体" panose="02010609060101010101" pitchFamily="49" charset="-122"/>
                <a:ea typeface="楷体" panose="02010609060101010101" pitchFamily="49" charset="-122"/>
              </a:rPr>
              <a:t>100000</a:t>
            </a:r>
            <a:r>
              <a:rPr lang="zh-CN" altLang="en-US" sz="2800">
                <a:latin typeface="楷体" panose="02010609060101010101" pitchFamily="49" charset="-122"/>
                <a:ea typeface="楷体" panose="02010609060101010101" pitchFamily="49" charset="-122"/>
              </a:rPr>
              <a:t>元，乙欠大华公司</a:t>
            </a:r>
            <a:r>
              <a:rPr lang="en-US" altLang="zh-CN" sz="2800">
                <a:latin typeface="楷体" panose="02010609060101010101" pitchFamily="49" charset="-122"/>
                <a:ea typeface="楷体" panose="02010609060101010101" pitchFamily="49" charset="-122"/>
              </a:rPr>
              <a:t>60000</a:t>
            </a:r>
            <a:r>
              <a:rPr lang="zh-CN" altLang="en-US" sz="2800">
                <a:latin typeface="楷体" panose="02010609060101010101" pitchFamily="49" charset="-122"/>
                <a:ea typeface="楷体" panose="02010609060101010101" pitchFamily="49" charset="-122"/>
              </a:rPr>
              <a:t>元，丙欠大华公司</a:t>
            </a:r>
            <a:r>
              <a:rPr lang="en-US" altLang="zh-CN" sz="2800">
                <a:latin typeface="楷体" panose="02010609060101010101" pitchFamily="49" charset="-122"/>
                <a:ea typeface="楷体" panose="02010609060101010101" pitchFamily="49" charset="-122"/>
              </a:rPr>
              <a:t>40000</a:t>
            </a:r>
            <a:r>
              <a:rPr lang="zh-CN" altLang="en-US" sz="2800">
                <a:latin typeface="楷体" panose="02010609060101010101" pitchFamily="49" charset="-122"/>
                <a:ea typeface="楷体" panose="02010609060101010101" pitchFamily="49" charset="-122"/>
              </a:rPr>
              <a:t>元。</a:t>
            </a:r>
            <a:r>
              <a:rPr lang="en-US" altLang="zh-CN" sz="2800">
                <a:latin typeface="楷体" panose="02010609060101010101" pitchFamily="49" charset="-122"/>
                <a:ea typeface="楷体" panose="02010609060101010101" pitchFamily="49" charset="-122"/>
              </a:rPr>
              <a:t>4</a:t>
            </a:r>
            <a:r>
              <a:rPr lang="zh-CN" altLang="en-US" sz="2800">
                <a:latin typeface="楷体" panose="02010609060101010101" pitchFamily="49" charset="-122"/>
                <a:ea typeface="楷体" panose="02010609060101010101" pitchFamily="49" charset="-122"/>
              </a:rPr>
              <a:t>月杰森从乙债务人处追回款项</a:t>
            </a:r>
            <a:r>
              <a:rPr lang="en-US" altLang="zh-CN" sz="2800">
                <a:latin typeface="楷体" panose="02010609060101010101" pitchFamily="49" charset="-122"/>
                <a:ea typeface="楷体" panose="02010609060101010101" pitchFamily="49" charset="-122"/>
              </a:rPr>
              <a:t>50000</a:t>
            </a:r>
            <a:r>
              <a:rPr lang="zh-CN" altLang="en-US" sz="2800">
                <a:latin typeface="楷体" panose="02010609060101010101" pitchFamily="49" charset="-122"/>
                <a:ea typeface="楷体" panose="02010609060101010101" pitchFamily="49" charset="-122"/>
              </a:rPr>
              <a:t>元。追回债权过程中发生有关税费</a:t>
            </a:r>
            <a:r>
              <a:rPr lang="en-US" altLang="zh-CN" sz="2800">
                <a:latin typeface="楷体" panose="02010609060101010101" pitchFamily="49" charset="-122"/>
                <a:ea typeface="楷体" panose="02010609060101010101" pitchFamily="49" charset="-122"/>
              </a:rPr>
              <a:t>3000</a:t>
            </a:r>
            <a:r>
              <a:rPr lang="zh-CN" altLang="en-US" sz="2800">
                <a:latin typeface="楷体" panose="02010609060101010101" pitchFamily="49" charset="-122"/>
                <a:ea typeface="楷体" panose="02010609060101010101" pitchFamily="49" charset="-122"/>
              </a:rPr>
              <a:t>元。</a:t>
            </a:r>
          </a:p>
          <a:p>
            <a:r>
              <a:rPr lang="zh-CN" altLang="en-US" sz="2800">
                <a:latin typeface="楷体" panose="02010609060101010101" pitchFamily="49" charset="-122"/>
                <a:ea typeface="楷体" panose="02010609060101010101" pitchFamily="49" charset="-122"/>
              </a:rPr>
              <a:t> 	</a:t>
            </a:r>
            <a:r>
              <a:rPr lang="en-US" altLang="zh-CN" sz="2800">
                <a:latin typeface="楷体" panose="02010609060101010101" pitchFamily="49" charset="-122"/>
                <a:ea typeface="楷体" panose="02010609060101010101" pitchFamily="49" charset="-122"/>
              </a:rPr>
              <a:t>『</a:t>
            </a:r>
            <a:r>
              <a:rPr lang="zh-CN" altLang="en-US" sz="2800">
                <a:latin typeface="楷体" panose="02010609060101010101" pitchFamily="49" charset="-122"/>
                <a:ea typeface="楷体" panose="02010609060101010101" pitchFamily="49" charset="-122"/>
              </a:rPr>
              <a:t>答案解析</a:t>
            </a:r>
            <a:r>
              <a:rPr lang="en-US" altLang="zh-CN" sz="2800">
                <a:latin typeface="楷体" panose="02010609060101010101" pitchFamily="49" charset="-122"/>
                <a:ea typeface="楷体" panose="02010609060101010101" pitchFamily="49" charset="-122"/>
              </a:rPr>
              <a:t>』</a:t>
            </a:r>
          </a:p>
          <a:p>
            <a:r>
              <a:rPr lang="zh-CN" altLang="en-US" sz="2800">
                <a:latin typeface="楷体" panose="02010609060101010101" pitchFamily="49" charset="-122"/>
                <a:ea typeface="楷体" panose="02010609060101010101" pitchFamily="49" charset="-122"/>
              </a:rPr>
              <a:t>　　处置债权成本费用＝</a:t>
            </a:r>
            <a:r>
              <a:rPr lang="en-US" altLang="zh-CN" sz="2800">
                <a:latin typeface="楷体" panose="02010609060101010101" pitchFamily="49" charset="-122"/>
                <a:ea typeface="楷体" panose="02010609060101010101" pitchFamily="49" charset="-122"/>
              </a:rPr>
              <a:t>100000×60000÷200000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30000</a:t>
            </a:r>
            <a:r>
              <a:rPr lang="zh-CN" altLang="en-US" sz="2800">
                <a:latin typeface="楷体" panose="02010609060101010101" pitchFamily="49" charset="-122"/>
                <a:ea typeface="楷体" panose="02010609060101010101" pitchFamily="49" charset="-122"/>
              </a:rPr>
              <a:t>（元）</a:t>
            </a:r>
          </a:p>
          <a:p>
            <a:r>
              <a:rPr lang="zh-CN" altLang="en-US" sz="2800">
                <a:latin typeface="楷体" panose="02010609060101010101" pitchFamily="49" charset="-122"/>
                <a:ea typeface="楷体" panose="02010609060101010101" pitchFamily="49" charset="-122"/>
              </a:rPr>
              <a:t>　　应纳税额＝（</a:t>
            </a:r>
            <a:r>
              <a:rPr lang="en-US" altLang="zh-CN" sz="2800">
                <a:latin typeface="楷体" panose="02010609060101010101" pitchFamily="49" charset="-122"/>
                <a:ea typeface="楷体" panose="02010609060101010101" pitchFamily="49" charset="-122"/>
              </a:rPr>
              <a:t>50000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30000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3000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×20%</a:t>
            </a:r>
            <a:r>
              <a:rPr lang="zh-CN" altLang="en-US" sz="2800">
                <a:latin typeface="楷体" panose="02010609060101010101" pitchFamily="49" charset="-122"/>
                <a:ea typeface="楷体" panose="02010609060101010101" pitchFamily="49" charset="-122"/>
              </a:rPr>
              <a:t>＝</a:t>
            </a:r>
            <a:r>
              <a:rPr lang="en-US" altLang="zh-CN" sz="2800">
                <a:latin typeface="楷体" panose="02010609060101010101" pitchFamily="49" charset="-122"/>
                <a:ea typeface="楷体" panose="02010609060101010101" pitchFamily="49" charset="-122"/>
              </a:rPr>
              <a:t>3400</a:t>
            </a:r>
            <a:r>
              <a:rPr lang="zh-CN" altLang="en-US" sz="2800">
                <a:latin typeface="楷体" panose="02010609060101010101" pitchFamily="49" charset="-122"/>
                <a:ea typeface="楷体" panose="02010609060101010101" pitchFamily="49" charset="-122"/>
              </a:rPr>
              <a:t>（元）</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3">
            <a:extLst>
              <a:ext uri="{FF2B5EF4-FFF2-40B4-BE49-F238E27FC236}">
                <a16:creationId xmlns:a16="http://schemas.microsoft.com/office/drawing/2014/main" id="{917150D6-F952-4372-992D-86C3B15FCA9F}"/>
              </a:ext>
            </a:extLst>
          </p:cNvPr>
          <p:cNvSpPr>
            <a:spLocks noGrp="1" noChangeArrowheads="1"/>
          </p:cNvSpPr>
          <p:nvPr>
            <p:ph idx="1"/>
          </p:nvPr>
        </p:nvSpPr>
        <p:spPr>
          <a:xfrm>
            <a:off x="1143000" y="260350"/>
            <a:ext cx="7543800" cy="5870575"/>
          </a:xfrm>
        </p:spPr>
        <p:txBody>
          <a:bodyPr/>
          <a:lstStyle/>
          <a:p>
            <a:pPr eaLnBrk="1" hangingPunct="1">
              <a:buFontTx/>
              <a:buNone/>
            </a:pPr>
            <a:r>
              <a:rPr lang="zh-CN" altLang="en-US" sz="3400" b="1">
                <a:solidFill>
                  <a:srgbClr val="FF0000"/>
                </a:solidFill>
                <a:latin typeface="黑体" panose="02010609060101010101" pitchFamily="49" charset="-122"/>
                <a:ea typeface="黑体" panose="02010609060101010101" pitchFamily="49" charset="-122"/>
              </a:rPr>
              <a:t>十、 利息、股息、红利所得；偶然所得；其他所得应纳税额的计算</a:t>
            </a:r>
          </a:p>
          <a:p>
            <a:pPr eaLnBrk="1" hangingPunct="1"/>
            <a:r>
              <a:rPr lang="zh-CN" altLang="en-US"/>
              <a:t>  </a:t>
            </a:r>
            <a:r>
              <a:rPr lang="zh-CN" altLang="en-US" b="1"/>
              <a:t>（一）应纳税所得额的确定</a:t>
            </a:r>
          </a:p>
          <a:p>
            <a:pPr eaLnBrk="1" hangingPunct="1"/>
            <a:r>
              <a:rPr lang="zh-CN" altLang="en-US"/>
              <a:t>  </a:t>
            </a:r>
            <a:r>
              <a:rPr lang="zh-CN" altLang="en-US" b="1">
                <a:latin typeface="楷体" panose="02010609060101010101" pitchFamily="49" charset="-122"/>
                <a:ea typeface="楷体" panose="02010609060101010101" pitchFamily="49" charset="-122"/>
              </a:rPr>
              <a:t>以每次收入额为应纳税所得额</a:t>
            </a:r>
          </a:p>
          <a:p>
            <a:pPr eaLnBrk="1" hangingPunct="1"/>
            <a:r>
              <a:rPr lang="zh-CN" altLang="en-US" b="1">
                <a:latin typeface="楷体" panose="02010609060101010101" pitchFamily="49" charset="-122"/>
                <a:ea typeface="楷体" panose="02010609060101010101" pitchFamily="49" charset="-122"/>
              </a:rPr>
              <a:t>（注：自</a:t>
            </a:r>
            <a:r>
              <a:rPr lang="en-US" altLang="zh-CN" b="1">
                <a:latin typeface="楷体" panose="02010609060101010101" pitchFamily="49" charset="-122"/>
                <a:ea typeface="楷体" panose="02010609060101010101" pitchFamily="49" charset="-122"/>
              </a:rPr>
              <a:t>2008</a:t>
            </a:r>
            <a:r>
              <a:rPr lang="zh-CN" altLang="en-US" b="1">
                <a:latin typeface="楷体" panose="02010609060101010101" pitchFamily="49" charset="-122"/>
                <a:ea typeface="楷体" panose="02010609060101010101" pitchFamily="49" charset="-122"/>
              </a:rPr>
              <a:t>年</a:t>
            </a:r>
            <a:r>
              <a:rPr lang="en-US" altLang="zh-CN" b="1">
                <a:latin typeface="楷体" panose="02010609060101010101" pitchFamily="49" charset="-122"/>
                <a:ea typeface="楷体" panose="02010609060101010101" pitchFamily="49" charset="-122"/>
              </a:rPr>
              <a:t>10</a:t>
            </a:r>
            <a:r>
              <a:rPr lang="zh-CN" altLang="en-US" b="1">
                <a:latin typeface="楷体" panose="02010609060101010101" pitchFamily="49" charset="-122"/>
                <a:ea typeface="楷体" panose="02010609060101010101" pitchFamily="49" charset="-122"/>
              </a:rPr>
              <a:t>月</a:t>
            </a:r>
            <a:r>
              <a:rPr lang="en-US" altLang="zh-CN" b="1">
                <a:latin typeface="楷体" panose="02010609060101010101" pitchFamily="49" charset="-122"/>
                <a:ea typeface="楷体" panose="02010609060101010101" pitchFamily="49" charset="-122"/>
              </a:rPr>
              <a:t>9</a:t>
            </a:r>
            <a:r>
              <a:rPr lang="zh-CN" altLang="en-US" b="1">
                <a:latin typeface="楷体" panose="02010609060101010101" pitchFamily="49" charset="-122"/>
                <a:ea typeface="楷体" panose="02010609060101010101" pitchFamily="49" charset="-122"/>
              </a:rPr>
              <a:t>日（含）起免征储蓄存款利息个人所得税。）</a:t>
            </a:r>
          </a:p>
          <a:p>
            <a:pPr eaLnBrk="1" hangingPunct="1"/>
            <a:r>
              <a:rPr lang="zh-CN" altLang="en-US" b="1">
                <a:solidFill>
                  <a:srgbClr val="FF0000"/>
                </a:solidFill>
                <a:latin typeface="楷体_GB2312" pitchFamily="1" charset="-122"/>
                <a:ea typeface="楷体_GB2312" pitchFamily="1" charset="-122"/>
              </a:rPr>
              <a:t>注意：</a:t>
            </a:r>
          </a:p>
          <a:p>
            <a:pPr eaLnBrk="1" hangingPunct="1"/>
            <a:r>
              <a:rPr lang="zh-CN" altLang="en-US" b="1">
                <a:latin typeface="楷体" panose="02010609060101010101" pitchFamily="49" charset="-122"/>
                <a:ea typeface="楷体" panose="02010609060101010101" pitchFamily="49" charset="-122"/>
              </a:rPr>
              <a:t>不得从收入额中扣除任何费用。</a:t>
            </a:r>
          </a:p>
          <a:p>
            <a:pPr eaLnBrk="1" hangingPunct="1"/>
            <a:r>
              <a:rPr lang="zh-CN" altLang="en-US" b="1">
                <a:latin typeface="楷体_GB2312" pitchFamily="1" charset="-122"/>
                <a:ea typeface="楷体_GB2312" pitchFamily="1" charset="-122"/>
              </a:rPr>
              <a:t>  </a:t>
            </a:r>
            <a:r>
              <a:rPr lang="zh-CN" altLang="en-US" b="1">
                <a:latin typeface="宋体" panose="02010600030101010101" pitchFamily="2" charset="-122"/>
              </a:rPr>
              <a:t>（二）应纳税额的计算</a:t>
            </a:r>
          </a:p>
          <a:p>
            <a:pPr eaLnBrk="1" hangingPunct="1"/>
            <a:r>
              <a:rPr lang="zh-CN" altLang="en-US" b="1">
                <a:latin typeface="楷体_GB2312" pitchFamily="1" charset="-122"/>
                <a:ea typeface="楷体_GB2312" pitchFamily="1" charset="-122"/>
              </a:rPr>
              <a:t>  </a:t>
            </a:r>
            <a:r>
              <a:rPr lang="zh-CN" altLang="en-US" b="1">
                <a:latin typeface="楷体" panose="02010609060101010101" pitchFamily="49" charset="-122"/>
                <a:ea typeface="楷体" panose="02010609060101010101" pitchFamily="49" charset="-122"/>
              </a:rPr>
              <a:t>应纳税额</a:t>
            </a:r>
            <a:r>
              <a:rPr lang="en-US" altLang="zh-CN" b="1">
                <a:latin typeface="楷体" panose="02010609060101010101" pitchFamily="49" charset="-122"/>
                <a:ea typeface="楷体" panose="02010609060101010101" pitchFamily="49" charset="-122"/>
              </a:rPr>
              <a:t>=</a:t>
            </a:r>
            <a:r>
              <a:rPr lang="zh-CN" altLang="en-US" b="1">
                <a:latin typeface="楷体" panose="02010609060101010101" pitchFamily="49" charset="-122"/>
                <a:ea typeface="楷体" panose="02010609060101010101" pitchFamily="49" charset="-122"/>
              </a:rPr>
              <a:t>应纳税所得额</a:t>
            </a:r>
            <a:r>
              <a:rPr lang="en-US" altLang="zh-CN" b="1">
                <a:latin typeface="楷体" panose="02010609060101010101" pitchFamily="49" charset="-122"/>
                <a:ea typeface="楷体" panose="02010609060101010101" pitchFamily="49" charset="-122"/>
              </a:rPr>
              <a:t>×20%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5170">
                                            <p:txEl>
                                              <p:pRg st="1" end="1"/>
                                            </p:txEl>
                                          </p:spTgt>
                                        </p:tgtEl>
                                        <p:attrNameLst>
                                          <p:attrName>style.visibility</p:attrName>
                                        </p:attrNameLst>
                                      </p:cBhvr>
                                      <p:to>
                                        <p:strVal val="visible"/>
                                      </p:to>
                                    </p:set>
                                    <p:anim calcmode="lin" valueType="num">
                                      <p:cBhvr additive="base">
                                        <p:cTn id="7" dur="500" fill="hold"/>
                                        <p:tgtEl>
                                          <p:spTgt spid="13517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51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5170">
                                            <p:txEl>
                                              <p:pRg st="2" end="2"/>
                                            </p:txEl>
                                          </p:spTgt>
                                        </p:tgtEl>
                                        <p:attrNameLst>
                                          <p:attrName>style.visibility</p:attrName>
                                        </p:attrNameLst>
                                      </p:cBhvr>
                                      <p:to>
                                        <p:strVal val="visible"/>
                                      </p:to>
                                    </p:set>
                                    <p:anim calcmode="lin" valueType="num">
                                      <p:cBhvr additive="base">
                                        <p:cTn id="13" dur="500" fill="hold"/>
                                        <p:tgtEl>
                                          <p:spTgt spid="13517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51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35170">
                                            <p:txEl>
                                              <p:pRg st="3" end="3"/>
                                            </p:txEl>
                                          </p:spTgt>
                                        </p:tgtEl>
                                        <p:attrNameLst>
                                          <p:attrName>style.visibility</p:attrName>
                                        </p:attrNameLst>
                                      </p:cBhvr>
                                      <p:to>
                                        <p:strVal val="visible"/>
                                      </p:to>
                                    </p:set>
                                    <p:anim calcmode="lin" valueType="num">
                                      <p:cBhvr additive="base">
                                        <p:cTn id="19" dur="500" fill="hold"/>
                                        <p:tgtEl>
                                          <p:spTgt spid="13517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51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35170">
                                            <p:txEl>
                                              <p:pRg st="4" end="4"/>
                                            </p:txEl>
                                          </p:spTgt>
                                        </p:tgtEl>
                                        <p:attrNameLst>
                                          <p:attrName>style.visibility</p:attrName>
                                        </p:attrNameLst>
                                      </p:cBhvr>
                                      <p:to>
                                        <p:strVal val="visible"/>
                                      </p:to>
                                    </p:set>
                                    <p:anim calcmode="lin" valueType="num">
                                      <p:cBhvr additive="base">
                                        <p:cTn id="25" dur="500" fill="hold"/>
                                        <p:tgtEl>
                                          <p:spTgt spid="13517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51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35170">
                                            <p:txEl>
                                              <p:pRg st="5" end="5"/>
                                            </p:txEl>
                                          </p:spTgt>
                                        </p:tgtEl>
                                        <p:attrNameLst>
                                          <p:attrName>style.visibility</p:attrName>
                                        </p:attrNameLst>
                                      </p:cBhvr>
                                      <p:to>
                                        <p:strVal val="visible"/>
                                      </p:to>
                                    </p:set>
                                    <p:anim calcmode="lin" valueType="num">
                                      <p:cBhvr additive="base">
                                        <p:cTn id="31" dur="500" fill="hold"/>
                                        <p:tgtEl>
                                          <p:spTgt spid="13517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51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35170">
                                            <p:txEl>
                                              <p:pRg st="6" end="6"/>
                                            </p:txEl>
                                          </p:spTgt>
                                        </p:tgtEl>
                                        <p:attrNameLst>
                                          <p:attrName>style.visibility</p:attrName>
                                        </p:attrNameLst>
                                      </p:cBhvr>
                                      <p:to>
                                        <p:strVal val="visible"/>
                                      </p:to>
                                    </p:set>
                                    <p:anim calcmode="lin" valueType="num">
                                      <p:cBhvr additive="base">
                                        <p:cTn id="37" dur="500" fill="hold"/>
                                        <p:tgtEl>
                                          <p:spTgt spid="135170">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51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35170">
                                            <p:txEl>
                                              <p:pRg st="7" end="7"/>
                                            </p:txEl>
                                          </p:spTgt>
                                        </p:tgtEl>
                                        <p:attrNameLst>
                                          <p:attrName>style.visibility</p:attrName>
                                        </p:attrNameLst>
                                      </p:cBhvr>
                                      <p:to>
                                        <p:strVal val="visible"/>
                                      </p:to>
                                    </p:set>
                                    <p:anim calcmode="lin" valueType="num">
                                      <p:cBhvr additive="base">
                                        <p:cTn id="43" dur="500" fill="hold"/>
                                        <p:tgtEl>
                                          <p:spTgt spid="135170">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517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72D8EC-1B90-4C36-B49D-D2911BE8FC17}"/>
              </a:ext>
            </a:extLst>
          </p:cNvPr>
          <p:cNvSpPr>
            <a:spLocks noGrp="1"/>
          </p:cNvSpPr>
          <p:nvPr>
            <p:ph type="title"/>
          </p:nvPr>
        </p:nvSpPr>
        <p:spPr/>
        <p:txBody>
          <a:bodyPr/>
          <a:lstStyle/>
          <a:p>
            <a:pPr>
              <a:defRPr/>
            </a:pPr>
            <a:r>
              <a:rPr lang="zh-CN" altLang="en-US" sz="3600" b="1" dirty="0">
                <a:solidFill>
                  <a:srgbClr val="FF0000"/>
                </a:solidFill>
              </a:rPr>
              <a:t>关于实施公司股息红利差别化个人所得税政策的通知财税</a:t>
            </a:r>
            <a:r>
              <a:rPr lang="en-US" altLang="zh-CN" sz="3600" b="1" dirty="0">
                <a:solidFill>
                  <a:srgbClr val="FF0000"/>
                </a:solidFill>
                <a:latin typeface="+mn-ea"/>
                <a:ea typeface="+mn-ea"/>
              </a:rPr>
              <a:t>[2012]85</a:t>
            </a:r>
            <a:r>
              <a:rPr lang="zh-CN" altLang="en-US" sz="3600" b="1" dirty="0">
                <a:solidFill>
                  <a:srgbClr val="FF0000"/>
                </a:solidFill>
                <a:latin typeface="+mn-ea"/>
                <a:ea typeface="+mn-ea"/>
              </a:rPr>
              <a:t>号</a:t>
            </a:r>
          </a:p>
        </p:txBody>
      </p:sp>
      <p:sp>
        <p:nvSpPr>
          <p:cNvPr id="136195" name="内容占位符 2">
            <a:extLst>
              <a:ext uri="{FF2B5EF4-FFF2-40B4-BE49-F238E27FC236}">
                <a16:creationId xmlns:a16="http://schemas.microsoft.com/office/drawing/2014/main" id="{6D02F7F8-F572-4E3E-A8F2-E03B2F66EE5A}"/>
              </a:ext>
            </a:extLst>
          </p:cNvPr>
          <p:cNvSpPr>
            <a:spLocks noGrp="1" noChangeArrowheads="1"/>
          </p:cNvSpPr>
          <p:nvPr>
            <p:ph idx="1"/>
          </p:nvPr>
        </p:nvSpPr>
        <p:spPr>
          <a:xfrm>
            <a:off x="304800" y="1981200"/>
            <a:ext cx="8839200" cy="4114800"/>
          </a:xfrm>
        </p:spPr>
        <p:txBody>
          <a:bodyPr/>
          <a:lstStyle/>
          <a:p>
            <a:r>
              <a:rPr lang="zh-CN" altLang="en-US" sz="2800" b="1">
                <a:latin typeface="仿宋_GB2312"/>
                <a:ea typeface="仿宋_GB2312"/>
                <a:cs typeface="仿宋_GB2312"/>
              </a:rPr>
              <a:t>一、个人从公开发行和转让市场取得的上市公司股票，持股期限在</a:t>
            </a:r>
            <a:endParaRPr lang="en-US" altLang="zh-CN" sz="2800" b="1">
              <a:latin typeface="仿宋_GB2312"/>
              <a:ea typeface="仿宋_GB2312"/>
              <a:cs typeface="仿宋_GB2312"/>
            </a:endParaRPr>
          </a:p>
          <a:p>
            <a:r>
              <a:rPr lang="zh-CN" altLang="en-US" sz="2800" b="1">
                <a:latin typeface="仿宋_GB2312"/>
                <a:ea typeface="仿宋_GB2312"/>
                <a:cs typeface="仿宋_GB2312"/>
              </a:rPr>
              <a:t>（</a:t>
            </a:r>
            <a:r>
              <a:rPr lang="en-US" altLang="zh-CN" sz="2800" b="1">
                <a:latin typeface="仿宋_GB2312"/>
                <a:ea typeface="仿宋_GB2312"/>
                <a:cs typeface="仿宋_GB2312"/>
              </a:rPr>
              <a:t>1</a:t>
            </a:r>
            <a:r>
              <a:rPr lang="zh-CN" altLang="en-US" sz="2800" b="1">
                <a:latin typeface="仿宋_GB2312"/>
                <a:ea typeface="仿宋_GB2312"/>
                <a:cs typeface="仿宋_GB2312"/>
              </a:rPr>
              <a:t>）</a:t>
            </a:r>
            <a:r>
              <a:rPr lang="en-US" altLang="zh-CN" sz="2800" b="1">
                <a:latin typeface="仿宋_GB2312"/>
                <a:ea typeface="仿宋_GB2312"/>
                <a:cs typeface="仿宋_GB2312"/>
              </a:rPr>
              <a:t>1</a:t>
            </a:r>
            <a:r>
              <a:rPr lang="zh-CN" altLang="en-US" sz="2800" b="1">
                <a:latin typeface="仿宋_GB2312"/>
                <a:ea typeface="仿宋_GB2312"/>
                <a:cs typeface="仿宋_GB2312"/>
              </a:rPr>
              <a:t>个月以内（含</a:t>
            </a:r>
            <a:r>
              <a:rPr lang="en-US" altLang="zh-CN" sz="2800" b="1">
                <a:latin typeface="仿宋_GB2312"/>
                <a:ea typeface="仿宋_GB2312"/>
                <a:cs typeface="仿宋_GB2312"/>
              </a:rPr>
              <a:t>1</a:t>
            </a:r>
            <a:r>
              <a:rPr lang="zh-CN" altLang="en-US" sz="2800" b="1">
                <a:latin typeface="仿宋_GB2312"/>
                <a:ea typeface="仿宋_GB2312"/>
                <a:cs typeface="仿宋_GB2312"/>
              </a:rPr>
              <a:t>个月）：全额（</a:t>
            </a:r>
            <a:r>
              <a:rPr lang="en-US" altLang="zh-CN" sz="2800" b="1">
                <a:latin typeface="仿宋_GB2312"/>
                <a:ea typeface="仿宋_GB2312"/>
                <a:cs typeface="仿宋_GB2312"/>
              </a:rPr>
              <a:t>20%</a:t>
            </a:r>
            <a:r>
              <a:rPr lang="zh-CN" altLang="en-US" sz="2800" b="1">
                <a:latin typeface="仿宋_GB2312"/>
                <a:ea typeface="仿宋_GB2312"/>
                <a:cs typeface="仿宋_GB2312"/>
              </a:rPr>
              <a:t>）</a:t>
            </a:r>
            <a:endParaRPr lang="en-US" altLang="zh-CN" sz="2800" b="1">
              <a:latin typeface="仿宋_GB2312"/>
              <a:ea typeface="仿宋_GB2312"/>
              <a:cs typeface="仿宋_GB2312"/>
            </a:endParaRPr>
          </a:p>
          <a:p>
            <a:r>
              <a:rPr lang="zh-CN" altLang="en-US" sz="2800" b="1">
                <a:latin typeface="仿宋_GB2312"/>
                <a:ea typeface="仿宋_GB2312"/>
                <a:cs typeface="仿宋_GB2312"/>
              </a:rPr>
              <a:t>（</a:t>
            </a:r>
            <a:r>
              <a:rPr lang="en-US" altLang="zh-CN" sz="2800" b="1">
                <a:latin typeface="仿宋_GB2312"/>
                <a:ea typeface="仿宋_GB2312"/>
                <a:cs typeface="仿宋_GB2312"/>
              </a:rPr>
              <a:t>2</a:t>
            </a:r>
            <a:r>
              <a:rPr lang="zh-CN" altLang="en-US" sz="2800" b="1">
                <a:latin typeface="仿宋_GB2312"/>
                <a:ea typeface="仿宋_GB2312"/>
                <a:cs typeface="仿宋_GB2312"/>
              </a:rPr>
              <a:t>）</a:t>
            </a:r>
            <a:r>
              <a:rPr lang="en-US" altLang="zh-CN" sz="2800" b="1">
                <a:latin typeface="仿宋_GB2312"/>
                <a:ea typeface="仿宋_GB2312"/>
                <a:cs typeface="仿宋_GB2312"/>
              </a:rPr>
              <a:t>1</a:t>
            </a:r>
            <a:r>
              <a:rPr lang="zh-CN" altLang="en-US" sz="2800" b="1">
                <a:latin typeface="仿宋_GB2312"/>
                <a:ea typeface="仿宋_GB2312"/>
                <a:cs typeface="仿宋_GB2312"/>
              </a:rPr>
              <a:t>个月以上至</a:t>
            </a:r>
            <a:r>
              <a:rPr lang="en-US" altLang="zh-CN" sz="2800" b="1">
                <a:latin typeface="仿宋_GB2312"/>
                <a:ea typeface="仿宋_GB2312"/>
                <a:cs typeface="仿宋_GB2312"/>
              </a:rPr>
              <a:t>1</a:t>
            </a:r>
            <a:r>
              <a:rPr lang="zh-CN" altLang="en-US" sz="2800" b="1">
                <a:latin typeface="仿宋_GB2312"/>
                <a:ea typeface="仿宋_GB2312"/>
                <a:cs typeface="仿宋_GB2312"/>
              </a:rPr>
              <a:t>年（含</a:t>
            </a:r>
            <a:r>
              <a:rPr lang="en-US" altLang="zh-CN" sz="2800" b="1">
                <a:latin typeface="仿宋_GB2312"/>
                <a:ea typeface="仿宋_GB2312"/>
                <a:cs typeface="仿宋_GB2312"/>
              </a:rPr>
              <a:t>1</a:t>
            </a:r>
            <a:r>
              <a:rPr lang="zh-CN" altLang="en-US" sz="2800" b="1">
                <a:latin typeface="仿宋_GB2312"/>
                <a:ea typeface="仿宋_GB2312"/>
                <a:cs typeface="仿宋_GB2312"/>
              </a:rPr>
              <a:t>年）：减按</a:t>
            </a:r>
            <a:r>
              <a:rPr lang="en-US" altLang="zh-CN" sz="2800" b="1">
                <a:latin typeface="仿宋_GB2312"/>
                <a:ea typeface="仿宋_GB2312"/>
                <a:cs typeface="仿宋_GB2312"/>
              </a:rPr>
              <a:t>50%</a:t>
            </a:r>
            <a:r>
              <a:rPr lang="zh-CN" altLang="en-US" sz="2800" b="1">
                <a:latin typeface="仿宋_GB2312"/>
                <a:ea typeface="仿宋_GB2312"/>
                <a:cs typeface="仿宋_GB2312"/>
              </a:rPr>
              <a:t>（</a:t>
            </a:r>
            <a:r>
              <a:rPr lang="en-US" altLang="zh-CN" sz="2800" b="1">
                <a:latin typeface="仿宋_GB2312"/>
                <a:ea typeface="仿宋_GB2312"/>
                <a:cs typeface="仿宋_GB2312"/>
              </a:rPr>
              <a:t>10%</a:t>
            </a:r>
            <a:r>
              <a:rPr lang="zh-CN" altLang="en-US" sz="2800" b="1">
                <a:latin typeface="仿宋_GB2312"/>
                <a:ea typeface="仿宋_GB2312"/>
                <a:cs typeface="仿宋_GB2312"/>
              </a:rPr>
              <a:t>）</a:t>
            </a:r>
            <a:endParaRPr lang="en-US" altLang="zh-CN" sz="2800" b="1">
              <a:latin typeface="仿宋_GB2312"/>
              <a:ea typeface="仿宋_GB2312"/>
              <a:cs typeface="仿宋_GB2312"/>
            </a:endParaRPr>
          </a:p>
          <a:p>
            <a:r>
              <a:rPr lang="zh-CN" altLang="en-US" sz="2800" b="1">
                <a:latin typeface="仿宋_GB2312"/>
                <a:ea typeface="仿宋_GB2312"/>
                <a:cs typeface="仿宋_GB2312"/>
              </a:rPr>
              <a:t>（</a:t>
            </a:r>
            <a:r>
              <a:rPr lang="en-US" altLang="zh-CN" sz="2800" b="1">
                <a:latin typeface="仿宋_GB2312"/>
                <a:ea typeface="仿宋_GB2312"/>
                <a:cs typeface="仿宋_GB2312"/>
              </a:rPr>
              <a:t>3</a:t>
            </a:r>
            <a:r>
              <a:rPr lang="zh-CN" altLang="en-US" sz="2800" b="1">
                <a:latin typeface="仿宋_GB2312"/>
                <a:ea typeface="仿宋_GB2312"/>
                <a:cs typeface="仿宋_GB2312"/>
              </a:rPr>
              <a:t>）超过</a:t>
            </a:r>
            <a:r>
              <a:rPr lang="en-US" altLang="zh-CN" sz="2800" b="1">
                <a:latin typeface="仿宋_GB2312"/>
                <a:ea typeface="仿宋_GB2312"/>
                <a:cs typeface="仿宋_GB2312"/>
              </a:rPr>
              <a:t>1</a:t>
            </a:r>
            <a:r>
              <a:rPr lang="zh-CN" altLang="en-US" sz="2800" b="1">
                <a:latin typeface="仿宋_GB2312"/>
                <a:ea typeface="仿宋_GB2312"/>
                <a:cs typeface="仿宋_GB2312"/>
              </a:rPr>
              <a:t>年：暂减按</a:t>
            </a:r>
            <a:r>
              <a:rPr lang="en-US" altLang="zh-CN" sz="2800" b="1">
                <a:latin typeface="仿宋_GB2312"/>
                <a:ea typeface="仿宋_GB2312"/>
                <a:cs typeface="仿宋_GB2312"/>
              </a:rPr>
              <a:t>25%</a:t>
            </a:r>
            <a:r>
              <a:rPr lang="zh-CN" altLang="en-US" sz="2800" b="1">
                <a:latin typeface="仿宋_GB2312"/>
                <a:ea typeface="仿宋_GB2312"/>
                <a:cs typeface="仿宋_GB2312"/>
              </a:rPr>
              <a:t>（</a:t>
            </a:r>
            <a:r>
              <a:rPr lang="en-US" altLang="zh-CN" sz="2800" b="1">
                <a:latin typeface="仿宋_GB2312"/>
                <a:ea typeface="仿宋_GB2312"/>
                <a:cs typeface="仿宋_GB2312"/>
              </a:rPr>
              <a:t>5%</a:t>
            </a:r>
            <a:r>
              <a:rPr lang="zh-CN" altLang="en-US" sz="2800" b="1">
                <a:latin typeface="仿宋_GB2312"/>
                <a:ea typeface="仿宋_GB2312"/>
                <a:cs typeface="仿宋_GB2312"/>
              </a:rPr>
              <a:t>）</a:t>
            </a:r>
            <a:endParaRPr lang="en-US" altLang="zh-CN" sz="2800" b="1">
              <a:latin typeface="仿宋_GB2312"/>
              <a:ea typeface="仿宋_GB2312"/>
              <a:cs typeface="仿宋_GB2312"/>
            </a:endParaRPr>
          </a:p>
          <a:p>
            <a:r>
              <a:rPr lang="zh-CN" altLang="en-US" sz="2800">
                <a:latin typeface="楷体" panose="02010609060101010101" pitchFamily="49" charset="-122"/>
                <a:ea typeface="楷体" panose="02010609060101010101" pitchFamily="49" charset="-122"/>
              </a:rPr>
              <a:t>财税</a:t>
            </a:r>
            <a:r>
              <a:rPr lang="en-US" altLang="zh-CN" sz="2800">
                <a:latin typeface="楷体" panose="02010609060101010101" pitchFamily="49" charset="-122"/>
                <a:ea typeface="楷体" panose="02010609060101010101" pitchFamily="49" charset="-122"/>
              </a:rPr>
              <a:t>〔2015〕101</a:t>
            </a:r>
            <a:r>
              <a:rPr lang="zh-CN" altLang="en-US" sz="2800">
                <a:latin typeface="楷体" panose="02010609060101010101" pitchFamily="49" charset="-122"/>
                <a:ea typeface="楷体" panose="02010609060101010101" pitchFamily="49" charset="-122"/>
              </a:rPr>
              <a:t>号规定，个人从公开发行和转让市场取得的上市公司股票，持股期限</a:t>
            </a:r>
            <a:r>
              <a:rPr lang="zh-CN" altLang="en-US" sz="2800">
                <a:solidFill>
                  <a:srgbClr val="FF0000"/>
                </a:solidFill>
                <a:latin typeface="楷体" panose="02010609060101010101" pitchFamily="49" charset="-122"/>
                <a:ea typeface="楷体" panose="02010609060101010101" pitchFamily="49" charset="-122"/>
              </a:rPr>
              <a:t>超过</a:t>
            </a:r>
            <a:r>
              <a:rPr lang="en-US" altLang="zh-CN" sz="2800">
                <a:solidFill>
                  <a:srgbClr val="FF0000"/>
                </a:solidFill>
                <a:latin typeface="楷体" panose="02010609060101010101" pitchFamily="49" charset="-122"/>
                <a:ea typeface="楷体" panose="02010609060101010101" pitchFamily="49" charset="-122"/>
              </a:rPr>
              <a:t>1</a:t>
            </a:r>
            <a:r>
              <a:rPr lang="zh-CN" altLang="en-US" sz="2800">
                <a:solidFill>
                  <a:srgbClr val="FF0000"/>
                </a:solidFill>
                <a:latin typeface="楷体" panose="02010609060101010101" pitchFamily="49" charset="-122"/>
                <a:ea typeface="楷体" panose="02010609060101010101" pitchFamily="49" charset="-122"/>
              </a:rPr>
              <a:t>年</a:t>
            </a:r>
            <a:r>
              <a:rPr lang="zh-CN" altLang="en-US" sz="2800">
                <a:latin typeface="楷体" panose="02010609060101010101" pitchFamily="49" charset="-122"/>
                <a:ea typeface="楷体" panose="02010609060101010101" pitchFamily="49" charset="-122"/>
              </a:rPr>
              <a:t>的，股息红利所得</a:t>
            </a:r>
            <a:r>
              <a:rPr lang="zh-CN" altLang="en-US" sz="2800">
                <a:solidFill>
                  <a:srgbClr val="FF0000"/>
                </a:solidFill>
                <a:latin typeface="楷体" panose="02010609060101010101" pitchFamily="49" charset="-122"/>
                <a:ea typeface="楷体" panose="02010609060101010101" pitchFamily="49" charset="-122"/>
              </a:rPr>
              <a:t>暂免征收</a:t>
            </a:r>
            <a:r>
              <a:rPr lang="zh-CN" altLang="en-US" sz="2800">
                <a:latin typeface="楷体" panose="02010609060101010101" pitchFamily="49" charset="-122"/>
                <a:ea typeface="楷体" panose="02010609060101010101" pitchFamily="49" charset="-122"/>
              </a:rPr>
              <a:t>个人所得税。</a:t>
            </a:r>
            <a:endParaRPr lang="en-US" altLang="zh-CN" sz="2800" b="1">
              <a:latin typeface="楷体" panose="02010609060101010101" pitchFamily="49" charset="-122"/>
              <a:ea typeface="楷体" panose="02010609060101010101" pitchFamily="49" charset="-122"/>
            </a:endParaRPr>
          </a:p>
          <a:p>
            <a:endParaRPr lang="en-US" altLang="zh-CN" sz="2800" b="1">
              <a:latin typeface="仿宋_GB2312"/>
              <a:ea typeface="仿宋_GB2312"/>
              <a:cs typeface="仿宋_GB2312"/>
            </a:endParaRPr>
          </a:p>
          <a:p>
            <a:endParaRPr lang="zh-CN" altLang="en-US"/>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 calcmode="lin" valueType="num">
                                      <p:cBhvr additive="base">
                                        <p:cTn id="7" dur="500" fill="hold"/>
                                        <p:tgtEl>
                                          <p:spTgt spid="136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619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6195">
                                            <p:txEl>
                                              <p:pRg st="1" end="1"/>
                                            </p:txEl>
                                          </p:spTgt>
                                        </p:tgtEl>
                                        <p:attrNameLst>
                                          <p:attrName>style.visibility</p:attrName>
                                        </p:attrNameLst>
                                      </p:cBhvr>
                                      <p:to>
                                        <p:strVal val="visible"/>
                                      </p:to>
                                    </p:set>
                                    <p:anim calcmode="lin" valueType="num">
                                      <p:cBhvr additive="base">
                                        <p:cTn id="11" dur="500" fill="hold"/>
                                        <p:tgtEl>
                                          <p:spTgt spid="13619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619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6195">
                                            <p:txEl>
                                              <p:pRg st="2" end="2"/>
                                            </p:txEl>
                                          </p:spTgt>
                                        </p:tgtEl>
                                        <p:attrNameLst>
                                          <p:attrName>style.visibility</p:attrName>
                                        </p:attrNameLst>
                                      </p:cBhvr>
                                      <p:to>
                                        <p:strVal val="visible"/>
                                      </p:to>
                                    </p:set>
                                    <p:anim calcmode="lin" valueType="num">
                                      <p:cBhvr additive="base">
                                        <p:cTn id="15" dur="500" fill="hold"/>
                                        <p:tgtEl>
                                          <p:spTgt spid="13619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619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6195">
                                            <p:txEl>
                                              <p:pRg st="3" end="3"/>
                                            </p:txEl>
                                          </p:spTgt>
                                        </p:tgtEl>
                                        <p:attrNameLst>
                                          <p:attrName>style.visibility</p:attrName>
                                        </p:attrNameLst>
                                      </p:cBhvr>
                                      <p:to>
                                        <p:strVal val="visible"/>
                                      </p:to>
                                    </p:set>
                                    <p:anim calcmode="lin" valueType="num">
                                      <p:cBhvr additive="base">
                                        <p:cTn id="19" dur="500" fill="hold"/>
                                        <p:tgtEl>
                                          <p:spTgt spid="1361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6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36195">
                                            <p:txEl>
                                              <p:pRg st="4" end="4"/>
                                            </p:txEl>
                                          </p:spTgt>
                                        </p:tgtEl>
                                        <p:attrNameLst>
                                          <p:attrName>style.visibility</p:attrName>
                                        </p:attrNameLst>
                                      </p:cBhvr>
                                      <p:to>
                                        <p:strVal val="visible"/>
                                      </p:to>
                                    </p:set>
                                    <p:anim calcmode="lin" valueType="num">
                                      <p:cBhvr additive="base">
                                        <p:cTn id="25" dur="500" fill="hold"/>
                                        <p:tgtEl>
                                          <p:spTgt spid="1361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61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内容占位符 2">
            <a:extLst>
              <a:ext uri="{FF2B5EF4-FFF2-40B4-BE49-F238E27FC236}">
                <a16:creationId xmlns:a16="http://schemas.microsoft.com/office/drawing/2014/main" id="{AE91D419-B220-47B5-8983-F3287D929EBE}"/>
              </a:ext>
            </a:extLst>
          </p:cNvPr>
          <p:cNvSpPr>
            <a:spLocks noGrp="1" noChangeArrowheads="1"/>
          </p:cNvSpPr>
          <p:nvPr>
            <p:ph idx="1"/>
          </p:nvPr>
        </p:nvSpPr>
        <p:spPr>
          <a:xfrm>
            <a:off x="1066800" y="762000"/>
            <a:ext cx="8001000" cy="5334000"/>
          </a:xfrm>
        </p:spPr>
        <p:txBody>
          <a:bodyPr/>
          <a:lstStyle/>
          <a:p>
            <a:r>
              <a:rPr lang="zh-CN" altLang="en-US" sz="2800" b="1">
                <a:latin typeface="仿宋_GB2312"/>
                <a:ea typeface="仿宋_GB2312"/>
                <a:cs typeface="仿宋_GB2312"/>
              </a:rPr>
              <a:t>四、对个人持有的上市公司限售股，解禁后取得的股息红利，按照本通知规定计算纳税，持股时间自解禁日起计算；</a:t>
            </a:r>
          </a:p>
          <a:p>
            <a:r>
              <a:rPr lang="zh-CN" altLang="en-US" sz="2800" b="1">
                <a:latin typeface="仿宋_GB2312"/>
                <a:ea typeface="仿宋_GB2312"/>
                <a:cs typeface="仿宋_GB2312"/>
              </a:rPr>
              <a:t>解禁前取得的股息红利继续暂减按</a:t>
            </a:r>
            <a:r>
              <a:rPr lang="en-US" altLang="zh-CN" sz="2800" b="1">
                <a:latin typeface="仿宋_GB2312"/>
                <a:ea typeface="仿宋_GB2312"/>
                <a:cs typeface="仿宋_GB2312"/>
              </a:rPr>
              <a:t>50%</a:t>
            </a:r>
            <a:r>
              <a:rPr lang="zh-CN" altLang="en-US" sz="2800" b="1">
                <a:latin typeface="仿宋_GB2312"/>
                <a:ea typeface="仿宋_GB2312"/>
                <a:cs typeface="仿宋_GB2312"/>
              </a:rPr>
              <a:t>计入应纳税所得额，适用</a:t>
            </a:r>
            <a:r>
              <a:rPr lang="en-US" altLang="zh-CN" sz="2800" b="1">
                <a:latin typeface="仿宋_GB2312"/>
                <a:ea typeface="仿宋_GB2312"/>
                <a:cs typeface="仿宋_GB2312"/>
              </a:rPr>
              <a:t>20%</a:t>
            </a:r>
            <a:r>
              <a:rPr lang="zh-CN" altLang="en-US" sz="2800" b="1">
                <a:latin typeface="仿宋_GB2312"/>
                <a:ea typeface="仿宋_GB2312"/>
                <a:cs typeface="仿宋_GB2312"/>
              </a:rPr>
              <a:t>的税率计征个人所得税。</a:t>
            </a:r>
          </a:p>
          <a:p>
            <a:r>
              <a:rPr lang="zh-CN" altLang="en-US" sz="2800" b="1">
                <a:solidFill>
                  <a:srgbClr val="FF0000"/>
                </a:solidFill>
                <a:latin typeface="黑体" panose="02010609060101010101" pitchFamily="49" charset="-122"/>
                <a:ea typeface="黑体" panose="02010609060101010101" pitchFamily="49" charset="-122"/>
              </a:rPr>
              <a:t>经国务院批准，自</a:t>
            </a:r>
            <a:r>
              <a:rPr lang="en-US" altLang="zh-CN" sz="2800" b="1">
                <a:solidFill>
                  <a:srgbClr val="FF0000"/>
                </a:solidFill>
                <a:latin typeface="黑体" panose="02010609060101010101" pitchFamily="49" charset="-122"/>
                <a:ea typeface="黑体" panose="02010609060101010101" pitchFamily="49" charset="-122"/>
              </a:rPr>
              <a:t>2010</a:t>
            </a:r>
            <a:r>
              <a:rPr lang="zh-CN" altLang="en-US" sz="2800" b="1">
                <a:solidFill>
                  <a:srgbClr val="FF0000"/>
                </a:solidFill>
                <a:latin typeface="黑体" panose="02010609060101010101" pitchFamily="49" charset="-122"/>
                <a:ea typeface="黑体" panose="02010609060101010101" pitchFamily="49" charset="-122"/>
              </a:rPr>
              <a:t>年</a:t>
            </a:r>
            <a:r>
              <a:rPr lang="en-US" altLang="zh-CN" sz="2800" b="1">
                <a:solidFill>
                  <a:srgbClr val="FF0000"/>
                </a:solidFill>
                <a:latin typeface="黑体" panose="02010609060101010101" pitchFamily="49" charset="-122"/>
                <a:ea typeface="黑体" panose="02010609060101010101" pitchFamily="49" charset="-122"/>
              </a:rPr>
              <a:t>1</a:t>
            </a:r>
            <a:r>
              <a:rPr lang="zh-CN" altLang="en-US" sz="2800" b="1">
                <a:solidFill>
                  <a:srgbClr val="FF0000"/>
                </a:solidFill>
                <a:latin typeface="黑体" panose="02010609060101010101" pitchFamily="49" charset="-122"/>
                <a:ea typeface="黑体" panose="02010609060101010101" pitchFamily="49" charset="-122"/>
              </a:rPr>
              <a:t>月</a:t>
            </a:r>
            <a:r>
              <a:rPr lang="en-US" altLang="zh-CN" sz="2800" b="1">
                <a:solidFill>
                  <a:srgbClr val="FF0000"/>
                </a:solidFill>
                <a:latin typeface="黑体" panose="02010609060101010101" pitchFamily="49" charset="-122"/>
                <a:ea typeface="黑体" panose="02010609060101010101" pitchFamily="49" charset="-122"/>
              </a:rPr>
              <a:t>1</a:t>
            </a:r>
            <a:r>
              <a:rPr lang="zh-CN" altLang="en-US" sz="2800" b="1">
                <a:solidFill>
                  <a:srgbClr val="FF0000"/>
                </a:solidFill>
                <a:latin typeface="黑体" panose="02010609060101010101" pitchFamily="49" charset="-122"/>
                <a:ea typeface="黑体" panose="02010609060101010101" pitchFamily="49" charset="-122"/>
              </a:rPr>
              <a:t>日起，对个人转让上市公司限售股取得的所得征收个人所得税。</a:t>
            </a:r>
            <a:endParaRPr lang="en-US" altLang="zh-CN" sz="2800" b="1">
              <a:solidFill>
                <a:srgbClr val="FF0000"/>
              </a:solidFill>
              <a:latin typeface="黑体" panose="02010609060101010101" pitchFamily="49" charset="-122"/>
              <a:ea typeface="黑体" panose="02010609060101010101" pitchFamily="49" charset="-122"/>
            </a:endParaRPr>
          </a:p>
          <a:p>
            <a:r>
              <a:rPr lang="zh-CN" altLang="en-US" sz="2800" b="1">
                <a:solidFill>
                  <a:srgbClr val="FF0000"/>
                </a:solidFill>
                <a:latin typeface="黑体" panose="02010609060101010101" pitchFamily="49" charset="-122"/>
                <a:ea typeface="黑体" panose="02010609060101010101" pitchFamily="49" charset="-122"/>
              </a:rPr>
              <a:t> </a:t>
            </a: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7218">
                                            <p:txEl>
                                              <p:pRg st="0" end="0"/>
                                            </p:txEl>
                                          </p:spTgt>
                                        </p:tgtEl>
                                        <p:attrNameLst>
                                          <p:attrName>style.visibility</p:attrName>
                                        </p:attrNameLst>
                                      </p:cBhvr>
                                      <p:to>
                                        <p:strVal val="visible"/>
                                      </p:to>
                                    </p:set>
                                    <p:anim calcmode="lin" valueType="num">
                                      <p:cBhvr additive="base">
                                        <p:cTn id="7" dur="500" fill="hold"/>
                                        <p:tgtEl>
                                          <p:spTgt spid="1372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721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7218">
                                            <p:txEl>
                                              <p:pRg st="1" end="1"/>
                                            </p:txEl>
                                          </p:spTgt>
                                        </p:tgtEl>
                                        <p:attrNameLst>
                                          <p:attrName>style.visibility</p:attrName>
                                        </p:attrNameLst>
                                      </p:cBhvr>
                                      <p:to>
                                        <p:strVal val="visible"/>
                                      </p:to>
                                    </p:set>
                                    <p:anim calcmode="lin" valueType="num">
                                      <p:cBhvr additive="base">
                                        <p:cTn id="11" dur="500" fill="hold"/>
                                        <p:tgtEl>
                                          <p:spTgt spid="13721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72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37218">
                                            <p:txEl>
                                              <p:pRg st="2" end="2"/>
                                            </p:txEl>
                                          </p:spTgt>
                                        </p:tgtEl>
                                        <p:attrNameLst>
                                          <p:attrName>style.visibility</p:attrName>
                                        </p:attrNameLst>
                                      </p:cBhvr>
                                      <p:to>
                                        <p:strVal val="visible"/>
                                      </p:to>
                                    </p:set>
                                    <p:anim calcmode="lin" valueType="num">
                                      <p:cBhvr additive="base">
                                        <p:cTn id="17" dur="500" fill="hold"/>
                                        <p:tgtEl>
                                          <p:spTgt spid="137218">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721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64123BD2-EB14-41A6-BF7D-BD03BAFF7083}"/>
              </a:ext>
            </a:extLst>
          </p:cNvPr>
          <p:cNvSpPr>
            <a:spLocks noGrp="1" noChangeArrowheads="1"/>
          </p:cNvSpPr>
          <p:nvPr>
            <p:ph idx="1"/>
          </p:nvPr>
        </p:nvSpPr>
        <p:spPr>
          <a:xfrm>
            <a:off x="1295400" y="685800"/>
            <a:ext cx="7772400" cy="5410200"/>
          </a:xfrm>
        </p:spPr>
        <p:txBody>
          <a:bodyPr/>
          <a:lstStyle/>
          <a:p>
            <a:r>
              <a:rPr lang="zh-CN" altLang="zh-CN" b="1">
                <a:latin typeface="楷体" panose="02010609060101010101" pitchFamily="49" charset="-122"/>
                <a:ea typeface="楷体" panose="02010609060101010101" pitchFamily="49" charset="-122"/>
              </a:rPr>
              <a:t>张先生系某市一公司职员（中国公民） </a:t>
            </a:r>
            <a:r>
              <a:rPr lang="zh-CN" altLang="en-US" b="1">
                <a:latin typeface="楷体" panose="02010609060101010101" pitchFamily="49" charset="-122"/>
                <a:ea typeface="楷体" panose="02010609060101010101" pitchFamily="49" charset="-122"/>
              </a:rPr>
              <a:t>，</a:t>
            </a:r>
            <a:r>
              <a:rPr lang="en-US" altLang="zh-CN" b="1">
                <a:latin typeface="楷体" panose="02010609060101010101" pitchFamily="49" charset="-122"/>
                <a:ea typeface="楷体" panose="02010609060101010101" pitchFamily="49" charset="-122"/>
              </a:rPr>
              <a:t>2015</a:t>
            </a:r>
            <a:r>
              <a:rPr lang="zh-CN" altLang="en-US" b="1">
                <a:latin typeface="楷体" panose="02010609060101010101" pitchFamily="49" charset="-122"/>
                <a:ea typeface="楷体" panose="02010609060101010101" pitchFamily="49" charset="-122"/>
              </a:rPr>
              <a:t>年</a:t>
            </a:r>
            <a:r>
              <a:rPr lang="en-US" altLang="zh-CN" b="1">
                <a:latin typeface="楷体" panose="02010609060101010101" pitchFamily="49" charset="-122"/>
                <a:ea typeface="楷体" panose="02010609060101010101" pitchFamily="49" charset="-122"/>
              </a:rPr>
              <a:t>3</a:t>
            </a:r>
            <a:r>
              <a:rPr lang="zh-CN" altLang="zh-CN" b="1">
                <a:latin typeface="楷体" panose="02010609060101010101" pitchFamily="49" charset="-122"/>
                <a:ea typeface="楷体" panose="02010609060101010101" pitchFamily="49" charset="-122"/>
              </a:rPr>
              <a:t>月份取得从境内上市公司分配的股息、红利所得</a:t>
            </a:r>
            <a:r>
              <a:rPr lang="en-US" altLang="zh-CN" b="1">
                <a:latin typeface="楷体" panose="02010609060101010101" pitchFamily="49" charset="-122"/>
                <a:ea typeface="楷体" panose="02010609060101010101" pitchFamily="49" charset="-122"/>
              </a:rPr>
              <a:t>20000</a:t>
            </a:r>
            <a:r>
              <a:rPr lang="zh-CN" altLang="zh-CN" b="1">
                <a:latin typeface="楷体" panose="02010609060101010101" pitchFamily="49" charset="-122"/>
                <a:ea typeface="楷体" panose="02010609060101010101" pitchFamily="49" charset="-122"/>
              </a:rPr>
              <a:t>元，张先生已经持有该股票</a:t>
            </a:r>
            <a:r>
              <a:rPr lang="en-US" altLang="zh-CN" b="1">
                <a:latin typeface="楷体" panose="02010609060101010101" pitchFamily="49" charset="-122"/>
                <a:ea typeface="楷体" panose="02010609060101010101" pitchFamily="49" charset="-122"/>
              </a:rPr>
              <a:t>6</a:t>
            </a:r>
            <a:r>
              <a:rPr lang="zh-CN" altLang="zh-CN" b="1">
                <a:latin typeface="楷体" panose="02010609060101010101" pitchFamily="49" charset="-122"/>
                <a:ea typeface="楷体" panose="02010609060101010101" pitchFamily="49" charset="-122"/>
              </a:rPr>
              <a:t>个月，分配股息红利后张先生将股票转让。</a:t>
            </a:r>
            <a:r>
              <a:rPr lang="zh-CN" altLang="en-US" b="1">
                <a:latin typeface="楷体" panose="02010609060101010101" pitchFamily="49" charset="-122"/>
                <a:ea typeface="楷体" panose="02010609060101010101" pitchFamily="49" charset="-122"/>
              </a:rPr>
              <a:t>计算张先生应缴的个人所得税。</a:t>
            </a:r>
            <a:endParaRPr lang="en-US" altLang="zh-CN" b="1">
              <a:latin typeface="楷体" panose="02010609060101010101" pitchFamily="49" charset="-122"/>
              <a:ea typeface="楷体" panose="02010609060101010101" pitchFamily="49" charset="-122"/>
            </a:endParaRPr>
          </a:p>
          <a:p>
            <a:endParaRPr lang="en-US" altLang="zh-CN" b="1">
              <a:latin typeface="楷体" panose="02010609060101010101" pitchFamily="49" charset="-122"/>
              <a:ea typeface="楷体" panose="02010609060101010101" pitchFamily="49" charset="-122"/>
            </a:endParaRPr>
          </a:p>
          <a:p>
            <a:r>
              <a:rPr lang="en-US" altLang="zh-CN" b="1">
                <a:latin typeface="楷体" panose="02010609060101010101" pitchFamily="49" charset="-122"/>
                <a:ea typeface="楷体" panose="02010609060101010101" pitchFamily="49" charset="-122"/>
              </a:rPr>
              <a:t>20000</a:t>
            </a:r>
            <a:r>
              <a:rPr lang="en-US" altLang="zh-CN" b="1">
                <a:latin typeface="宋体" panose="02010600030101010101" pitchFamily="2" charset="-122"/>
              </a:rPr>
              <a:t>×50%×20%=2000</a:t>
            </a:r>
            <a:r>
              <a:rPr lang="zh-CN" altLang="en-US" b="1">
                <a:latin typeface="宋体" panose="02010600030101010101" pitchFamily="2" charset="-122"/>
              </a:rPr>
              <a:t>（元）</a:t>
            </a:r>
            <a:endParaRPr lang="zh-CN" altLang="en-US">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1138" name="Picture 2" descr="20081223_634a6a7aa90dac78ce92zvBfGqf9AOz9">
            <a:extLst>
              <a:ext uri="{FF2B5EF4-FFF2-40B4-BE49-F238E27FC236}">
                <a16:creationId xmlns:a16="http://schemas.microsoft.com/office/drawing/2014/main" id="{F05DA16B-510E-40D8-B77B-B1BAC1C5F3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663" y="1628775"/>
            <a:ext cx="2767012"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39" name="WordArt 3">
            <a:extLst>
              <a:ext uri="{FF2B5EF4-FFF2-40B4-BE49-F238E27FC236}">
                <a16:creationId xmlns:a16="http://schemas.microsoft.com/office/drawing/2014/main" id="{5518B8A1-8DEB-467D-9CFC-90D32C829136}"/>
              </a:ext>
            </a:extLst>
          </p:cNvPr>
          <p:cNvSpPr>
            <a:spLocks noChangeArrowheads="1" noChangeShapeType="1" noTextEdit="1"/>
          </p:cNvSpPr>
          <p:nvPr/>
        </p:nvSpPr>
        <p:spPr bwMode="auto">
          <a:xfrm>
            <a:off x="2051050" y="2492375"/>
            <a:ext cx="914400" cy="457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zh-CN" alt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宋体" panose="02010600030101010101" pitchFamily="2" charset="-122"/>
              </a:rPr>
              <a:t>谢谢</a:t>
            </a:r>
          </a:p>
        </p:txBody>
      </p:sp>
      <p:sp>
        <p:nvSpPr>
          <p:cNvPr id="91140" name="WordArt 4">
            <a:extLst>
              <a:ext uri="{FF2B5EF4-FFF2-40B4-BE49-F238E27FC236}">
                <a16:creationId xmlns:a16="http://schemas.microsoft.com/office/drawing/2014/main" id="{B77F3789-BA57-4229-936E-A7CE26DD6021}"/>
              </a:ext>
            </a:extLst>
          </p:cNvPr>
          <p:cNvSpPr>
            <a:spLocks noChangeArrowheads="1" noChangeShapeType="1" noTextEdit="1"/>
          </p:cNvSpPr>
          <p:nvPr/>
        </p:nvSpPr>
        <p:spPr bwMode="auto">
          <a:xfrm>
            <a:off x="1258888" y="1628775"/>
            <a:ext cx="914400" cy="609600"/>
          </a:xfrm>
          <a:prstGeom prst="rect">
            <a:avLst/>
          </a:prstGeom>
        </p:spPr>
        <p:txBody>
          <a:bodyPr wrap="none" fromWordArt="1">
            <a:prstTxWarp prst="textDeflate">
              <a:avLst>
                <a:gd name="adj" fmla="val 26227"/>
              </a:avLst>
            </a:prstTxWarp>
          </a:bodyPr>
          <a:lstStyle/>
          <a:p>
            <a:pPr algn="ctr"/>
            <a:r>
              <a:rPr lang="zh-CN" altLang="en-US" sz="3600" kern="10">
                <a:ln w="9525">
                  <a:solidFill>
                    <a:srgbClr val="000000"/>
                  </a:solidFill>
                  <a:round/>
                  <a:headEnd/>
                  <a:tailEnd/>
                </a:ln>
                <a:solidFill>
                  <a:srgbClr val="000000"/>
                </a:solidFill>
                <a:latin typeface="宋体" panose="02010600030101010101" pitchFamily="2" charset="-122"/>
              </a:rPr>
              <a:t>谢谢</a:t>
            </a:r>
          </a:p>
        </p:txBody>
      </p:sp>
      <p:sp>
        <p:nvSpPr>
          <p:cNvPr id="91141" name="WordArt 5">
            <a:extLst>
              <a:ext uri="{FF2B5EF4-FFF2-40B4-BE49-F238E27FC236}">
                <a16:creationId xmlns:a16="http://schemas.microsoft.com/office/drawing/2014/main" id="{DF2D80C6-ADFC-481E-A840-DB2B6A071164}"/>
              </a:ext>
            </a:extLst>
          </p:cNvPr>
          <p:cNvSpPr>
            <a:spLocks noChangeArrowheads="1" noChangeShapeType="1" noTextEdit="1"/>
          </p:cNvSpPr>
          <p:nvPr/>
        </p:nvSpPr>
        <p:spPr bwMode="auto">
          <a:xfrm>
            <a:off x="2700338" y="3357563"/>
            <a:ext cx="914400" cy="45720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contourClr>
                <a:srgbClr val="CBCBCB"/>
              </a:contourClr>
            </a:sp3d>
          </a:bodyPr>
          <a:lstStyle/>
          <a:p>
            <a:pPr algn="ctr"/>
            <a:r>
              <a:rPr lang="zh-CN" altLang="en-US" sz="3600" kern="10">
                <a:ln w="9525">
                  <a:round/>
                  <a:headEnd/>
                  <a:tailEnd/>
                </a:ln>
                <a:gradFill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宋体" panose="02010600030101010101" pitchFamily="2" charset="-122"/>
              </a:rPr>
              <a:t>谢谢</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5" name="Rectangle 7">
            <a:extLst>
              <a:ext uri="{FF2B5EF4-FFF2-40B4-BE49-F238E27FC236}">
                <a16:creationId xmlns:a16="http://schemas.microsoft.com/office/drawing/2014/main" id="{6D3F8D9A-677C-451B-8C68-5C48FF49812F}"/>
              </a:ext>
            </a:extLst>
          </p:cNvPr>
          <p:cNvSpPr>
            <a:spLocks noGrp="1" noChangeArrowheads="1"/>
          </p:cNvSpPr>
          <p:nvPr>
            <p:ph type="title"/>
          </p:nvPr>
        </p:nvSpPr>
        <p:spPr>
          <a:solidFill>
            <a:srgbClr val="00B050"/>
          </a:solidFill>
          <a:ln>
            <a:solidFill>
              <a:schemeClr val="tx1"/>
            </a:solidFill>
          </a:ln>
        </p:spPr>
        <p:txBody>
          <a:bodyPr/>
          <a:lstStyle/>
          <a:p>
            <a:pPr>
              <a:defRPr/>
            </a:pPr>
            <a:r>
              <a:rPr lang="zh-CN" altLang="en-US" sz="4000" b="1" dirty="0">
                <a:solidFill>
                  <a:schemeClr val="tx2">
                    <a:lumMod val="75000"/>
                  </a:schemeClr>
                </a:solidFill>
                <a:latin typeface="黑体" panose="02010609060101010101" pitchFamily="49" charset="-122"/>
                <a:ea typeface="黑体" panose="02010609060101010101" pitchFamily="49" charset="-122"/>
              </a:rPr>
              <a:t>年终一次性奖金如何计税？</a:t>
            </a:r>
            <a:endParaRPr lang="en-US" altLang="zh-CN" sz="4000" b="1" dirty="0">
              <a:solidFill>
                <a:schemeClr val="tx2">
                  <a:lumMod val="75000"/>
                </a:schemeClr>
              </a:solidFill>
              <a:latin typeface="黑体" panose="02010609060101010101" pitchFamily="49" charset="-122"/>
              <a:ea typeface="黑体" panose="02010609060101010101" pitchFamily="49" charset="-122"/>
            </a:endParaRPr>
          </a:p>
        </p:txBody>
      </p:sp>
      <p:sp>
        <p:nvSpPr>
          <p:cNvPr id="59396" name="Rectangle 8">
            <a:extLst>
              <a:ext uri="{FF2B5EF4-FFF2-40B4-BE49-F238E27FC236}">
                <a16:creationId xmlns:a16="http://schemas.microsoft.com/office/drawing/2014/main" id="{C93AAC00-F88A-4475-BA3F-57C4E0A3EF1A}"/>
              </a:ext>
            </a:extLst>
          </p:cNvPr>
          <p:cNvSpPr>
            <a:spLocks noChangeArrowheads="1"/>
          </p:cNvSpPr>
          <p:nvPr/>
        </p:nvSpPr>
        <p:spPr bwMode="auto">
          <a:xfrm>
            <a:off x="1371600" y="2286000"/>
            <a:ext cx="7162800" cy="2714625"/>
          </a:xfrm>
          <a:prstGeom prst="rect">
            <a:avLst/>
          </a:prstGeom>
          <a:noFill/>
          <a:ln>
            <a:noFill/>
          </a:ln>
          <a:effectLst/>
        </p:spPr>
        <p:txBody>
          <a:bodyPr>
            <a:spAutoFit/>
          </a:bodyPr>
          <a:lstStyle/>
          <a:p>
            <a:pPr>
              <a:spcBef>
                <a:spcPct val="20000"/>
              </a:spcBef>
              <a:buFontTx/>
              <a:buChar char="•"/>
              <a:defRPr/>
            </a:pPr>
            <a:r>
              <a:rPr lang="zh-CN" altLang="en-US" sz="2800" b="1" dirty="0">
                <a:latin typeface="+mn-ea"/>
                <a:ea typeface="+mn-ea"/>
              </a:rPr>
              <a:t>中国公民李某</a:t>
            </a:r>
            <a:r>
              <a:rPr lang="en-US" altLang="zh-CN" sz="2800" b="1" dirty="0">
                <a:latin typeface="+mn-ea"/>
                <a:ea typeface="+mn-ea"/>
              </a:rPr>
              <a:t>2017</a:t>
            </a:r>
            <a:r>
              <a:rPr lang="zh-CN" altLang="en-US" sz="2800" b="1" dirty="0">
                <a:latin typeface="+mn-ea"/>
                <a:ea typeface="+mn-ea"/>
              </a:rPr>
              <a:t>年</a:t>
            </a:r>
            <a:r>
              <a:rPr lang="en-US" altLang="zh-CN" sz="2800" b="1" dirty="0">
                <a:latin typeface="+mn-ea"/>
                <a:ea typeface="+mn-ea"/>
              </a:rPr>
              <a:t>12</a:t>
            </a:r>
            <a:r>
              <a:rPr lang="zh-CN" altLang="en-US" sz="2800" b="1" dirty="0">
                <a:latin typeface="+mn-ea"/>
                <a:ea typeface="+mn-ea"/>
              </a:rPr>
              <a:t>月除了取得当月工资</a:t>
            </a:r>
            <a:r>
              <a:rPr lang="en-US" altLang="zh-CN" sz="2800" b="1" dirty="0">
                <a:latin typeface="+mn-ea"/>
                <a:ea typeface="+mn-ea"/>
              </a:rPr>
              <a:t>6000</a:t>
            </a:r>
            <a:r>
              <a:rPr lang="zh-CN" altLang="en-US" sz="2800" b="1" dirty="0">
                <a:latin typeface="+mn-ea"/>
                <a:ea typeface="+mn-ea"/>
              </a:rPr>
              <a:t>元，还取得全年一次性奖金</a:t>
            </a:r>
            <a:r>
              <a:rPr lang="en-US" altLang="zh-CN" sz="2800" b="1" dirty="0">
                <a:latin typeface="+mn-ea"/>
                <a:ea typeface="+mn-ea"/>
              </a:rPr>
              <a:t>6600</a:t>
            </a:r>
            <a:r>
              <a:rPr lang="zh-CN" altLang="en-US" sz="2800" b="1" dirty="0">
                <a:latin typeface="+mn-ea"/>
                <a:ea typeface="+mn-ea"/>
              </a:rPr>
              <a:t>元，李某应如何计算个人所得税？</a:t>
            </a:r>
          </a:p>
          <a:p>
            <a:pPr>
              <a:spcBef>
                <a:spcPct val="20000"/>
              </a:spcBef>
              <a:buFontTx/>
              <a:buChar char="•"/>
              <a:defRPr/>
            </a:pPr>
            <a:endParaRPr lang="en-US" altLang="zh-CN" b="1" dirty="0"/>
          </a:p>
          <a:p>
            <a:pPr>
              <a:spcBef>
                <a:spcPct val="20000"/>
              </a:spcBef>
              <a:buFontTx/>
              <a:buChar char="•"/>
              <a:defRPr/>
            </a:pPr>
            <a:endParaRPr lang="en-US" altLang="zh-CN" b="1" dirty="0"/>
          </a:p>
          <a:p>
            <a:pPr>
              <a:spcBef>
                <a:spcPct val="20000"/>
              </a:spcBef>
              <a:buFontTx/>
              <a:buChar char="•"/>
              <a:defRPr/>
            </a:pPr>
            <a:endParaRPr lang="en-US" altLang="zh-CN" b="1" dirty="0"/>
          </a:p>
          <a:p>
            <a:pPr>
              <a:spcBef>
                <a:spcPct val="20000"/>
              </a:spcBef>
              <a:buFontTx/>
              <a:buNone/>
              <a:defRPr/>
            </a:pPr>
            <a:endParaRPr lang="en-US" altLang="zh-CN" b="1" dirty="0"/>
          </a:p>
        </p:txBody>
      </p:sp>
      <p:pic>
        <p:nvPicPr>
          <p:cNvPr id="11268" name="Picture 6" descr="https://timgsa.baidu.com/timg?image&amp;quality=80&amp;size=b9999_10000&amp;sec=1494231846107&amp;di=69c306f55b2b8a91fd8241b71eca17e8&amp;imgtype=0&amp;src=http%3A%2F%2Fwww.nanrenwo.net%2Fuploads%2Fallimg%2F151204%2F8420-151204163U6.jpg">
            <a:extLst>
              <a:ext uri="{FF2B5EF4-FFF2-40B4-BE49-F238E27FC236}">
                <a16:creationId xmlns:a16="http://schemas.microsoft.com/office/drawing/2014/main" id="{5581F081-9FEB-45BA-926F-60F656528B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657600"/>
            <a:ext cx="47625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默认设计模板">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默认设计模板">
      <a:majorFont>
        <a:latin typeface="Impact"/>
        <a:ea typeface="宋体"/>
        <a:cs typeface=""/>
      </a:majorFont>
      <a:minorFont>
        <a:latin typeface="Impact"/>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6600CC"/>
        </a:dk2>
        <a:lt2>
          <a:srgbClr val="CCECFF"/>
        </a:lt2>
        <a:accent1>
          <a:srgbClr val="00FFCC"/>
        </a:accent1>
        <a:accent2>
          <a:srgbClr val="9933FF"/>
        </a:accent2>
        <a:accent3>
          <a:srgbClr val="B8AAE2"/>
        </a:accent3>
        <a:accent4>
          <a:srgbClr val="DADADA"/>
        </a:accent4>
        <a:accent5>
          <a:srgbClr val="AAFFE2"/>
        </a:accent5>
        <a:accent6>
          <a:srgbClr val="8A2DE7"/>
        </a:accent6>
        <a:hlink>
          <a:srgbClr val="660066"/>
        </a:hlink>
        <a:folHlink>
          <a:srgbClr val="006699"/>
        </a:folHlink>
      </a:clrScheme>
      <a:clrMap bg1="dk2" tx1="lt1" bg2="dk1" tx2="lt2" accent1="accent1" accent2="accent2" accent3="accent3" accent4="accent4" accent5="accent5" accent6="accent6" hlink="hlink" folHlink="folHlink"/>
    </a:extraClrScheme>
    <a:extraClrScheme>
      <a:clrScheme name="默认设计模板 2">
        <a:dk1>
          <a:srgbClr val="660066"/>
        </a:dk1>
        <a:lt1>
          <a:srgbClr val="FFFFFF"/>
        </a:lt1>
        <a:dk2>
          <a:srgbClr val="FF00FF"/>
        </a:dk2>
        <a:lt2>
          <a:srgbClr val="FFCC99"/>
        </a:lt2>
        <a:accent1>
          <a:srgbClr val="99FF99"/>
        </a:accent1>
        <a:accent2>
          <a:srgbClr val="CC66FF"/>
        </a:accent2>
        <a:accent3>
          <a:srgbClr val="FFFFFF"/>
        </a:accent3>
        <a:accent4>
          <a:srgbClr val="560056"/>
        </a:accent4>
        <a:accent5>
          <a:srgbClr val="CAFFCA"/>
        </a:accent5>
        <a:accent6>
          <a:srgbClr val="B95CE7"/>
        </a:accent6>
        <a:hlink>
          <a:srgbClr val="FF99CC"/>
        </a:hlink>
        <a:folHlink>
          <a:srgbClr val="00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FF"/>
        </a:lt1>
        <a:dk2>
          <a:srgbClr val="CC0099"/>
        </a:dk2>
        <a:lt2>
          <a:srgbClr val="FFCCFF"/>
        </a:lt2>
        <a:accent1>
          <a:srgbClr val="00FF00"/>
        </a:accent1>
        <a:accent2>
          <a:srgbClr val="9933FF"/>
        </a:accent2>
        <a:accent3>
          <a:srgbClr val="E2AACA"/>
        </a:accent3>
        <a:accent4>
          <a:srgbClr val="DADADA"/>
        </a:accent4>
        <a:accent5>
          <a:srgbClr val="AAFFAA"/>
        </a:accent5>
        <a:accent6>
          <a:srgbClr val="8A2DE7"/>
        </a:accent6>
        <a:hlink>
          <a:srgbClr val="660066"/>
        </a:hlink>
        <a:folHlink>
          <a:srgbClr val="0066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1212</TotalTime>
  <Pages>0</Pages>
  <Words>6716</Words>
  <Characters>0</Characters>
  <Application>Microsoft Office PowerPoint</Application>
  <DocSecurity>0</DocSecurity>
  <PresentationFormat>全屏显示(4:3)</PresentationFormat>
  <Lines>0</Lines>
  <Paragraphs>552</Paragraphs>
  <Slides>87</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87</vt:i4>
      </vt:variant>
    </vt:vector>
  </HeadingPairs>
  <TitlesOfParts>
    <vt:vector size="101" baseType="lpstr">
      <vt:lpstr>Times New Roman</vt:lpstr>
      <vt:lpstr>宋体</vt:lpstr>
      <vt:lpstr>Arial</vt:lpstr>
      <vt:lpstr>Impact</vt:lpstr>
      <vt:lpstr>Calibri</vt:lpstr>
      <vt:lpstr>楷体</vt:lpstr>
      <vt:lpstr>黑体</vt:lpstr>
      <vt:lpstr>楷体_GB2312</vt:lpstr>
      <vt:lpstr>仿宋_GB2312</vt:lpstr>
      <vt:lpstr>Wingdings</vt:lpstr>
      <vt:lpstr>华文楷体</vt:lpstr>
      <vt:lpstr>方正舒体</vt:lpstr>
      <vt:lpstr>仿宋</vt:lpstr>
      <vt:lpstr>默认设计模板</vt:lpstr>
      <vt:lpstr>个人所得税知识模块二： 个人所得税计税依据和税额计算</vt:lpstr>
      <vt:lpstr>PowerPoint 演示文稿</vt:lpstr>
      <vt:lpstr>PowerPoint 演示文稿</vt:lpstr>
      <vt:lpstr>PowerPoint 演示文稿</vt:lpstr>
      <vt:lpstr>PowerPoint 演示文稿</vt:lpstr>
      <vt:lpstr>例题</vt:lpstr>
      <vt:lpstr>PowerPoint 演示文稿</vt:lpstr>
      <vt:lpstr>PowerPoint 演示文稿</vt:lpstr>
      <vt:lpstr>年终一次性奖金如何计税？</vt:lpstr>
      <vt:lpstr>PowerPoint 演示文稿</vt:lpstr>
      <vt:lpstr>PowerPoint 演示文稿</vt:lpstr>
      <vt:lpstr>PowerPoint 演示文稿</vt:lpstr>
      <vt:lpstr>PowerPoint 演示文稿</vt:lpstr>
      <vt:lpstr>PowerPoint 演示文稿</vt:lpstr>
      <vt:lpstr>如果取得的是税后所得呢？</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个人出租住房的税收问题</vt:lpstr>
      <vt:lpstr>PowerPoint 演示文稿</vt:lpstr>
      <vt:lpstr>营改增后的税金</vt:lpstr>
      <vt:lpstr>PowerPoint 演示文稿</vt:lpstr>
      <vt:lpstr>PowerPoint 演示文稿</vt:lpstr>
      <vt:lpstr>PowerPoint 演示文稿</vt:lpstr>
      <vt:lpstr>案例1：某省会城市居民王某出租住房，出租期限为1年，租金为30万元，应缴纳多少个人所得税?</vt:lpstr>
      <vt:lpstr>PowerPoint 演示文稿</vt:lpstr>
      <vt:lpstr>PowerPoint 演示文稿</vt:lpstr>
      <vt:lpstr>PowerPoint 演示文稿</vt:lpstr>
      <vt:lpstr>PowerPoint 演示文稿</vt:lpstr>
      <vt:lpstr>PowerPoint 演示文稿</vt:lpstr>
      <vt:lpstr>注意：个人出售自有住房</vt:lpstr>
      <vt:lpstr>PowerPoint 演示文稿</vt:lpstr>
      <vt:lpstr>PowerPoint 演示文稿</vt:lpstr>
      <vt:lpstr>PowerPoint 演示文稿</vt:lpstr>
      <vt:lpstr>PowerPoint 演示文稿</vt:lpstr>
      <vt:lpstr>PowerPoint 演示文稿</vt:lpstr>
      <vt:lpstr>PowerPoint 演示文稿</vt:lpstr>
      <vt:lpstr>关于实施公司股息红利差别化个人所得税政策的通知财税[2012]85号</vt:lpstr>
      <vt:lpstr>PowerPoint 演示文稿</vt:lpstr>
      <vt:lpstr>PowerPoint 演示文稿</vt:lpstr>
      <vt:lpstr>PowerPoint 演示文稿</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wenjie zhang</cp:lastModifiedBy>
  <cp:revision>282</cp:revision>
  <dcterms:created xsi:type="dcterms:W3CDTF">2017-05-16T23:58:52Z</dcterms:created>
  <dcterms:modified xsi:type="dcterms:W3CDTF">2018-12-13T01:08:20Z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2052-10.1.0.6393</vt:lpwstr>
  </property>
</Properties>
</file>